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Lst>
  <p:notesMasterIdLst>
    <p:notesMasterId r:id="rId111"/>
  </p:notesMasterIdLst>
  <p:handoutMasterIdLst>
    <p:handoutMasterId r:id="rId112"/>
  </p:handoutMasterIdLst>
  <p:sldIdLst>
    <p:sldId id="439" r:id="rId2"/>
    <p:sldId id="473" r:id="rId3"/>
    <p:sldId id="474" r:id="rId4"/>
    <p:sldId id="475" r:id="rId5"/>
    <p:sldId id="476" r:id="rId6"/>
    <p:sldId id="477" r:id="rId7"/>
    <p:sldId id="478" r:id="rId8"/>
    <p:sldId id="479" r:id="rId9"/>
    <p:sldId id="480" r:id="rId10"/>
    <p:sldId id="438" r:id="rId11"/>
    <p:sldId id="289" r:id="rId12"/>
    <p:sldId id="340" r:id="rId13"/>
    <p:sldId id="437" r:id="rId14"/>
    <p:sldId id="440" r:id="rId15"/>
    <p:sldId id="441" r:id="rId16"/>
    <p:sldId id="280" r:id="rId17"/>
    <p:sldId id="481" r:id="rId18"/>
    <p:sldId id="311" r:id="rId19"/>
    <p:sldId id="312" r:id="rId20"/>
    <p:sldId id="331" r:id="rId21"/>
    <p:sldId id="341" r:id="rId22"/>
    <p:sldId id="360" r:id="rId23"/>
    <p:sldId id="342" r:id="rId24"/>
    <p:sldId id="343" r:id="rId25"/>
    <p:sldId id="361" r:id="rId26"/>
    <p:sldId id="371" r:id="rId27"/>
    <p:sldId id="372" r:id="rId28"/>
    <p:sldId id="373" r:id="rId29"/>
    <p:sldId id="396" r:id="rId30"/>
    <p:sldId id="398" r:id="rId31"/>
    <p:sldId id="411" r:id="rId32"/>
    <p:sldId id="449" r:id="rId33"/>
    <p:sldId id="450" r:id="rId34"/>
    <p:sldId id="451" r:id="rId35"/>
    <p:sldId id="453" r:id="rId36"/>
    <p:sldId id="482" r:id="rId37"/>
    <p:sldId id="314" r:id="rId38"/>
    <p:sldId id="326" r:id="rId39"/>
    <p:sldId id="316" r:id="rId40"/>
    <p:sldId id="317" r:id="rId41"/>
    <p:sldId id="454" r:id="rId42"/>
    <p:sldId id="455" r:id="rId43"/>
    <p:sldId id="456" r:id="rId44"/>
    <p:sldId id="457" r:id="rId45"/>
    <p:sldId id="458" r:id="rId46"/>
    <p:sldId id="459" r:id="rId47"/>
    <p:sldId id="460" r:id="rId48"/>
    <p:sldId id="461" r:id="rId49"/>
    <p:sldId id="462" r:id="rId50"/>
    <p:sldId id="463" r:id="rId51"/>
    <p:sldId id="464" r:id="rId52"/>
    <p:sldId id="465" r:id="rId53"/>
    <p:sldId id="466" r:id="rId54"/>
    <p:sldId id="467" r:id="rId55"/>
    <p:sldId id="468" r:id="rId56"/>
    <p:sldId id="469" r:id="rId57"/>
    <p:sldId id="470" r:id="rId58"/>
    <p:sldId id="471" r:id="rId59"/>
    <p:sldId id="483" r:id="rId60"/>
    <p:sldId id="484" r:id="rId61"/>
    <p:sldId id="318" r:id="rId62"/>
    <p:sldId id="319" r:id="rId63"/>
    <p:sldId id="332" r:id="rId64"/>
    <p:sldId id="485" r:id="rId65"/>
    <p:sldId id="486" r:id="rId66"/>
    <p:sldId id="487" r:id="rId67"/>
    <p:sldId id="488" r:id="rId68"/>
    <p:sldId id="489" r:id="rId69"/>
    <p:sldId id="490" r:id="rId70"/>
    <p:sldId id="491" r:id="rId71"/>
    <p:sldId id="492" r:id="rId72"/>
    <p:sldId id="493" r:id="rId73"/>
    <p:sldId id="494" r:id="rId74"/>
    <p:sldId id="495" r:id="rId75"/>
    <p:sldId id="496" r:id="rId76"/>
    <p:sldId id="497" r:id="rId77"/>
    <p:sldId id="498" r:id="rId78"/>
    <p:sldId id="329" r:id="rId79"/>
    <p:sldId id="330" r:id="rId80"/>
    <p:sldId id="322" r:id="rId81"/>
    <p:sldId id="333" r:id="rId82"/>
    <p:sldId id="335" r:id="rId83"/>
    <p:sldId id="334" r:id="rId84"/>
    <p:sldId id="337" r:id="rId85"/>
    <p:sldId id="336" r:id="rId86"/>
    <p:sldId id="338" r:id="rId87"/>
    <p:sldId id="351" r:id="rId88"/>
    <p:sldId id="352" r:id="rId89"/>
    <p:sldId id="353" r:id="rId90"/>
    <p:sldId id="364" r:id="rId91"/>
    <p:sldId id="365" r:id="rId92"/>
    <p:sldId id="366" r:id="rId93"/>
    <p:sldId id="367" r:id="rId94"/>
    <p:sldId id="368" r:id="rId95"/>
    <p:sldId id="384" r:id="rId96"/>
    <p:sldId id="385" r:id="rId97"/>
    <p:sldId id="386" r:id="rId98"/>
    <p:sldId id="387" r:id="rId99"/>
    <p:sldId id="388" r:id="rId100"/>
    <p:sldId id="406" r:id="rId101"/>
    <p:sldId id="407" r:id="rId102"/>
    <p:sldId id="408" r:id="rId103"/>
    <p:sldId id="414" r:id="rId104"/>
    <p:sldId id="409" r:id="rId105"/>
    <p:sldId id="426" r:id="rId106"/>
    <p:sldId id="427" r:id="rId107"/>
    <p:sldId id="436" r:id="rId108"/>
    <p:sldId id="428" r:id="rId109"/>
    <p:sldId id="430" r:id="rId110"/>
  </p:sldIdLst>
  <p:sldSz cx="9144000" cy="6858000" type="screen4x3"/>
  <p:notesSz cx="6858000" cy="9144000"/>
  <p:defaultTextStyle>
    <a:defPPr>
      <a:defRPr lang="zh-CN"/>
    </a:defPPr>
    <a:lvl1pPr algn="l" rtl="0" fontAlgn="base">
      <a:spcBef>
        <a:spcPct val="0"/>
      </a:spcBef>
      <a:spcAft>
        <a:spcPct val="0"/>
      </a:spcAft>
      <a:defRPr sz="2400" b="1" kern="1200">
        <a:solidFill>
          <a:srgbClr val="1C1C1C"/>
        </a:solidFill>
        <a:latin typeface="Times New Roman" pitchFamily="18" charset="0"/>
        <a:ea typeface="宋体" pitchFamily="2" charset="-122"/>
        <a:cs typeface="+mn-cs"/>
      </a:defRPr>
    </a:lvl1pPr>
    <a:lvl2pPr marL="457200" algn="l" rtl="0" fontAlgn="base">
      <a:spcBef>
        <a:spcPct val="0"/>
      </a:spcBef>
      <a:spcAft>
        <a:spcPct val="0"/>
      </a:spcAft>
      <a:defRPr sz="2400" b="1" kern="1200">
        <a:solidFill>
          <a:srgbClr val="1C1C1C"/>
        </a:solidFill>
        <a:latin typeface="Times New Roman" pitchFamily="18" charset="0"/>
        <a:ea typeface="宋体" pitchFamily="2" charset="-122"/>
        <a:cs typeface="+mn-cs"/>
      </a:defRPr>
    </a:lvl2pPr>
    <a:lvl3pPr marL="914400" algn="l" rtl="0" fontAlgn="base">
      <a:spcBef>
        <a:spcPct val="0"/>
      </a:spcBef>
      <a:spcAft>
        <a:spcPct val="0"/>
      </a:spcAft>
      <a:defRPr sz="2400" b="1" kern="1200">
        <a:solidFill>
          <a:srgbClr val="1C1C1C"/>
        </a:solidFill>
        <a:latin typeface="Times New Roman" pitchFamily="18" charset="0"/>
        <a:ea typeface="宋体" pitchFamily="2" charset="-122"/>
        <a:cs typeface="+mn-cs"/>
      </a:defRPr>
    </a:lvl3pPr>
    <a:lvl4pPr marL="1371600" algn="l" rtl="0" fontAlgn="base">
      <a:spcBef>
        <a:spcPct val="0"/>
      </a:spcBef>
      <a:spcAft>
        <a:spcPct val="0"/>
      </a:spcAft>
      <a:defRPr sz="2400" b="1" kern="1200">
        <a:solidFill>
          <a:srgbClr val="1C1C1C"/>
        </a:solidFill>
        <a:latin typeface="Times New Roman" pitchFamily="18" charset="0"/>
        <a:ea typeface="宋体" pitchFamily="2" charset="-122"/>
        <a:cs typeface="+mn-cs"/>
      </a:defRPr>
    </a:lvl4pPr>
    <a:lvl5pPr marL="1828800" algn="l" rtl="0" fontAlgn="base">
      <a:spcBef>
        <a:spcPct val="0"/>
      </a:spcBef>
      <a:spcAft>
        <a:spcPct val="0"/>
      </a:spcAft>
      <a:defRPr sz="2400" b="1" kern="1200">
        <a:solidFill>
          <a:srgbClr val="1C1C1C"/>
        </a:solidFill>
        <a:latin typeface="Times New Roman" pitchFamily="18" charset="0"/>
        <a:ea typeface="宋体" pitchFamily="2" charset="-122"/>
        <a:cs typeface="+mn-cs"/>
      </a:defRPr>
    </a:lvl5pPr>
    <a:lvl6pPr marL="2286000" algn="l" defTabSz="914400" rtl="0" eaLnBrk="1" latinLnBrk="0" hangingPunct="1">
      <a:defRPr sz="2400" b="1" kern="1200">
        <a:solidFill>
          <a:srgbClr val="1C1C1C"/>
        </a:solidFill>
        <a:latin typeface="Times New Roman" pitchFamily="18" charset="0"/>
        <a:ea typeface="宋体" pitchFamily="2" charset="-122"/>
        <a:cs typeface="+mn-cs"/>
      </a:defRPr>
    </a:lvl6pPr>
    <a:lvl7pPr marL="2743200" algn="l" defTabSz="914400" rtl="0" eaLnBrk="1" latinLnBrk="0" hangingPunct="1">
      <a:defRPr sz="2400" b="1" kern="1200">
        <a:solidFill>
          <a:srgbClr val="1C1C1C"/>
        </a:solidFill>
        <a:latin typeface="Times New Roman" pitchFamily="18" charset="0"/>
        <a:ea typeface="宋体" pitchFamily="2" charset="-122"/>
        <a:cs typeface="+mn-cs"/>
      </a:defRPr>
    </a:lvl7pPr>
    <a:lvl8pPr marL="3200400" algn="l" defTabSz="914400" rtl="0" eaLnBrk="1" latinLnBrk="0" hangingPunct="1">
      <a:defRPr sz="2400" b="1" kern="1200">
        <a:solidFill>
          <a:srgbClr val="1C1C1C"/>
        </a:solidFill>
        <a:latin typeface="Times New Roman" pitchFamily="18" charset="0"/>
        <a:ea typeface="宋体" pitchFamily="2" charset="-122"/>
        <a:cs typeface="+mn-cs"/>
      </a:defRPr>
    </a:lvl8pPr>
    <a:lvl9pPr marL="3657600" algn="l" defTabSz="914400" rtl="0" eaLnBrk="1" latinLnBrk="0" hangingPunct="1">
      <a:defRPr sz="2400" b="1" kern="1200">
        <a:solidFill>
          <a:srgbClr val="1C1C1C"/>
        </a:solidFill>
        <a:latin typeface="Times New Roman" pitchFamily="18"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0000FF"/>
    <a:srgbClr val="333333"/>
    <a:srgbClr val="FF0000"/>
    <a:srgbClr val="FFFFFF"/>
    <a:srgbClr val="CCECFF"/>
    <a:srgbClr val="99CCFF"/>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64" autoAdjust="0"/>
    <p:restoredTop sz="94669" autoAdjust="0"/>
  </p:normalViewPr>
  <p:slideViewPr>
    <p:cSldViewPr>
      <p:cViewPr varScale="1">
        <p:scale>
          <a:sx n="69" d="100"/>
          <a:sy n="69" d="100"/>
        </p:scale>
        <p:origin x="-1362" y="-60"/>
      </p:cViewPr>
      <p:guideLst>
        <p:guide orient="horz" pos="4319"/>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2" d="100"/>
          <a:sy n="52" d="100"/>
        </p:scale>
        <p:origin x="-2715" y="-5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4.wmf"/><Relationship Id="rId7" Type="http://schemas.openxmlformats.org/officeDocument/2006/relationships/image" Target="../media/image8.wmf"/><Relationship Id="rId2" Type="http://schemas.openxmlformats.org/officeDocument/2006/relationships/image" Target="../media/image3.wmf"/><Relationship Id="rId1" Type="http://schemas.openxmlformats.org/officeDocument/2006/relationships/image" Target="../media/image2.wmf"/><Relationship Id="rId6" Type="http://schemas.openxmlformats.org/officeDocument/2006/relationships/image" Target="../media/image7.wmf"/><Relationship Id="rId11" Type="http://schemas.openxmlformats.org/officeDocument/2006/relationships/image" Target="../media/image12.wmf"/><Relationship Id="rId5" Type="http://schemas.openxmlformats.org/officeDocument/2006/relationships/image" Target="../media/image6.wmf"/><Relationship Id="rId10" Type="http://schemas.openxmlformats.org/officeDocument/2006/relationships/image" Target="../media/image11.wmf"/><Relationship Id="rId4" Type="http://schemas.openxmlformats.org/officeDocument/2006/relationships/image" Target="../media/image5.wmf"/><Relationship Id="rId9" Type="http://schemas.openxmlformats.org/officeDocument/2006/relationships/image" Target="../media/image10.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image" Target="../media/image113.wmf"/><Relationship Id="rId1" Type="http://schemas.openxmlformats.org/officeDocument/2006/relationships/image" Target="../media/image112.wmf"/><Relationship Id="rId6" Type="http://schemas.openxmlformats.org/officeDocument/2006/relationships/image" Target="../media/image117.wmf"/><Relationship Id="rId5" Type="http://schemas.openxmlformats.org/officeDocument/2006/relationships/image" Target="../media/image116.wmf"/><Relationship Id="rId4" Type="http://schemas.openxmlformats.org/officeDocument/2006/relationships/image" Target="../media/image115.w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126.wmf"/><Relationship Id="rId3" Type="http://schemas.openxmlformats.org/officeDocument/2006/relationships/image" Target="../media/image121.wmf"/><Relationship Id="rId7" Type="http://schemas.openxmlformats.org/officeDocument/2006/relationships/image" Target="../media/image125.wmf"/><Relationship Id="rId2" Type="http://schemas.openxmlformats.org/officeDocument/2006/relationships/image" Target="../media/image120.wmf"/><Relationship Id="rId1" Type="http://schemas.openxmlformats.org/officeDocument/2006/relationships/image" Target="../media/image119.wmf"/><Relationship Id="rId6" Type="http://schemas.openxmlformats.org/officeDocument/2006/relationships/image" Target="../media/image124.wmf"/><Relationship Id="rId5" Type="http://schemas.openxmlformats.org/officeDocument/2006/relationships/image" Target="../media/image123.wmf"/><Relationship Id="rId10" Type="http://schemas.openxmlformats.org/officeDocument/2006/relationships/image" Target="../media/image128.wmf"/><Relationship Id="rId4" Type="http://schemas.openxmlformats.org/officeDocument/2006/relationships/image" Target="../media/image122.wmf"/><Relationship Id="rId9" Type="http://schemas.openxmlformats.org/officeDocument/2006/relationships/image" Target="../media/image127.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32.wmf"/><Relationship Id="rId2" Type="http://schemas.openxmlformats.org/officeDocument/2006/relationships/image" Target="../media/image131.wmf"/><Relationship Id="rId1" Type="http://schemas.openxmlformats.org/officeDocument/2006/relationships/image" Target="../media/image130.wmf"/><Relationship Id="rId5" Type="http://schemas.openxmlformats.org/officeDocument/2006/relationships/image" Target="../media/image134.wmf"/><Relationship Id="rId4" Type="http://schemas.openxmlformats.org/officeDocument/2006/relationships/image" Target="../media/image133.wmf"/></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143.wmf"/><Relationship Id="rId3" Type="http://schemas.openxmlformats.org/officeDocument/2006/relationships/image" Target="../media/image138.wmf"/><Relationship Id="rId7" Type="http://schemas.openxmlformats.org/officeDocument/2006/relationships/image" Target="../media/image142.wmf"/><Relationship Id="rId2" Type="http://schemas.openxmlformats.org/officeDocument/2006/relationships/image" Target="../media/image137.wmf"/><Relationship Id="rId1" Type="http://schemas.openxmlformats.org/officeDocument/2006/relationships/image" Target="../media/image136.wmf"/><Relationship Id="rId6" Type="http://schemas.openxmlformats.org/officeDocument/2006/relationships/image" Target="../media/image141.wmf"/><Relationship Id="rId5" Type="http://schemas.openxmlformats.org/officeDocument/2006/relationships/image" Target="../media/image140.wmf"/><Relationship Id="rId10" Type="http://schemas.openxmlformats.org/officeDocument/2006/relationships/image" Target="../media/image145.wmf"/><Relationship Id="rId4" Type="http://schemas.openxmlformats.org/officeDocument/2006/relationships/image" Target="../media/image139.wmf"/><Relationship Id="rId9" Type="http://schemas.openxmlformats.org/officeDocument/2006/relationships/image" Target="../media/image144.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49.wmf"/><Relationship Id="rId2" Type="http://schemas.openxmlformats.org/officeDocument/2006/relationships/image" Target="../media/image148.wmf"/><Relationship Id="rId1" Type="http://schemas.openxmlformats.org/officeDocument/2006/relationships/image" Target="../media/image147.wmf"/><Relationship Id="rId5" Type="http://schemas.openxmlformats.org/officeDocument/2006/relationships/image" Target="../media/image151.wmf"/><Relationship Id="rId4" Type="http://schemas.openxmlformats.org/officeDocument/2006/relationships/image" Target="../media/image150.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57.wmf"/><Relationship Id="rId2" Type="http://schemas.openxmlformats.org/officeDocument/2006/relationships/image" Target="../media/image156.wmf"/><Relationship Id="rId1" Type="http://schemas.openxmlformats.org/officeDocument/2006/relationships/image" Target="../media/image155.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62.wmf"/><Relationship Id="rId2" Type="http://schemas.openxmlformats.org/officeDocument/2006/relationships/image" Target="../media/image161.wmf"/><Relationship Id="rId1" Type="http://schemas.openxmlformats.org/officeDocument/2006/relationships/image" Target="../media/image160.wmf"/><Relationship Id="rId5" Type="http://schemas.openxmlformats.org/officeDocument/2006/relationships/image" Target="../media/image164.wmf"/><Relationship Id="rId4" Type="http://schemas.openxmlformats.org/officeDocument/2006/relationships/image" Target="../media/image163.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 Id="rId5" Type="http://schemas.openxmlformats.org/officeDocument/2006/relationships/image" Target="../media/image17.wmf"/><Relationship Id="rId4"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31.wmf"/><Relationship Id="rId3" Type="http://schemas.openxmlformats.org/officeDocument/2006/relationships/image" Target="../media/image26.wmf"/><Relationship Id="rId7" Type="http://schemas.openxmlformats.org/officeDocument/2006/relationships/image" Target="../media/image30.wmf"/><Relationship Id="rId2" Type="http://schemas.openxmlformats.org/officeDocument/2006/relationships/image" Target="../media/image25.wmf"/><Relationship Id="rId1" Type="http://schemas.openxmlformats.org/officeDocument/2006/relationships/image" Target="../media/image24.wmf"/><Relationship Id="rId6" Type="http://schemas.openxmlformats.org/officeDocument/2006/relationships/image" Target="../media/image29.wmf"/><Relationship Id="rId5" Type="http://schemas.openxmlformats.org/officeDocument/2006/relationships/image" Target="../media/image28.wmf"/><Relationship Id="rId4" Type="http://schemas.openxmlformats.org/officeDocument/2006/relationships/image" Target="../media/image27.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42.wmf"/><Relationship Id="rId13" Type="http://schemas.openxmlformats.org/officeDocument/2006/relationships/image" Target="../media/image47.wmf"/><Relationship Id="rId3" Type="http://schemas.openxmlformats.org/officeDocument/2006/relationships/image" Target="../media/image37.emf"/><Relationship Id="rId7" Type="http://schemas.openxmlformats.org/officeDocument/2006/relationships/image" Target="../media/image41.wmf"/><Relationship Id="rId12" Type="http://schemas.openxmlformats.org/officeDocument/2006/relationships/image" Target="../media/image46.wmf"/><Relationship Id="rId17" Type="http://schemas.openxmlformats.org/officeDocument/2006/relationships/image" Target="../media/image51.emf"/><Relationship Id="rId2" Type="http://schemas.openxmlformats.org/officeDocument/2006/relationships/image" Target="../media/image36.wmf"/><Relationship Id="rId16" Type="http://schemas.openxmlformats.org/officeDocument/2006/relationships/image" Target="../media/image50.wmf"/><Relationship Id="rId1" Type="http://schemas.openxmlformats.org/officeDocument/2006/relationships/image" Target="../media/image35.wmf"/><Relationship Id="rId6" Type="http://schemas.openxmlformats.org/officeDocument/2006/relationships/image" Target="../media/image40.wmf"/><Relationship Id="rId11" Type="http://schemas.openxmlformats.org/officeDocument/2006/relationships/image" Target="../media/image45.emf"/><Relationship Id="rId5" Type="http://schemas.openxmlformats.org/officeDocument/2006/relationships/image" Target="../media/image39.wmf"/><Relationship Id="rId15" Type="http://schemas.openxmlformats.org/officeDocument/2006/relationships/image" Target="../media/image49.wmf"/><Relationship Id="rId10" Type="http://schemas.openxmlformats.org/officeDocument/2006/relationships/image" Target="../media/image44.emf"/><Relationship Id="rId4" Type="http://schemas.openxmlformats.org/officeDocument/2006/relationships/image" Target="../media/image38.emf"/><Relationship Id="rId9" Type="http://schemas.openxmlformats.org/officeDocument/2006/relationships/image" Target="../media/image43.emf"/><Relationship Id="rId14" Type="http://schemas.openxmlformats.org/officeDocument/2006/relationships/image" Target="../media/image48.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60.wmf"/><Relationship Id="rId3" Type="http://schemas.openxmlformats.org/officeDocument/2006/relationships/image" Target="../media/image55.wmf"/><Relationship Id="rId7" Type="http://schemas.openxmlformats.org/officeDocument/2006/relationships/image" Target="../media/image59.wmf"/><Relationship Id="rId2" Type="http://schemas.openxmlformats.org/officeDocument/2006/relationships/image" Target="../media/image54.wmf"/><Relationship Id="rId1" Type="http://schemas.openxmlformats.org/officeDocument/2006/relationships/image" Target="../media/image53.wmf"/><Relationship Id="rId6" Type="http://schemas.openxmlformats.org/officeDocument/2006/relationships/image" Target="../media/image58.wmf"/><Relationship Id="rId5" Type="http://schemas.openxmlformats.org/officeDocument/2006/relationships/image" Target="../media/image57.wmf"/><Relationship Id="rId10" Type="http://schemas.openxmlformats.org/officeDocument/2006/relationships/image" Target="../media/image62.wmf"/><Relationship Id="rId4" Type="http://schemas.openxmlformats.org/officeDocument/2006/relationships/image" Target="../media/image56.wmf"/><Relationship Id="rId9" Type="http://schemas.openxmlformats.org/officeDocument/2006/relationships/image" Target="../media/image61.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71.wmf"/><Relationship Id="rId3" Type="http://schemas.openxmlformats.org/officeDocument/2006/relationships/image" Target="../media/image66.wmf"/><Relationship Id="rId7" Type="http://schemas.openxmlformats.org/officeDocument/2006/relationships/image" Target="../media/image70.wmf"/><Relationship Id="rId12" Type="http://schemas.openxmlformats.org/officeDocument/2006/relationships/image" Target="../media/image75.wmf"/><Relationship Id="rId2" Type="http://schemas.openxmlformats.org/officeDocument/2006/relationships/image" Target="../media/image65.wmf"/><Relationship Id="rId1" Type="http://schemas.openxmlformats.org/officeDocument/2006/relationships/image" Target="../media/image64.wmf"/><Relationship Id="rId6" Type="http://schemas.openxmlformats.org/officeDocument/2006/relationships/image" Target="../media/image69.wmf"/><Relationship Id="rId11" Type="http://schemas.openxmlformats.org/officeDocument/2006/relationships/image" Target="../media/image74.wmf"/><Relationship Id="rId5" Type="http://schemas.openxmlformats.org/officeDocument/2006/relationships/image" Target="../media/image68.wmf"/><Relationship Id="rId10" Type="http://schemas.openxmlformats.org/officeDocument/2006/relationships/image" Target="../media/image73.wmf"/><Relationship Id="rId4" Type="http://schemas.openxmlformats.org/officeDocument/2006/relationships/image" Target="../media/image67.wmf"/><Relationship Id="rId9" Type="http://schemas.openxmlformats.org/officeDocument/2006/relationships/image" Target="../media/image72.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82.wmf"/><Relationship Id="rId13" Type="http://schemas.openxmlformats.org/officeDocument/2006/relationships/image" Target="../media/image87.wmf"/><Relationship Id="rId3" Type="http://schemas.openxmlformats.org/officeDocument/2006/relationships/image" Target="../media/image68.wmf"/><Relationship Id="rId7" Type="http://schemas.openxmlformats.org/officeDocument/2006/relationships/image" Target="../media/image81.wmf"/><Relationship Id="rId12" Type="http://schemas.openxmlformats.org/officeDocument/2006/relationships/image" Target="../media/image86.wmf"/><Relationship Id="rId2" Type="http://schemas.openxmlformats.org/officeDocument/2006/relationships/image" Target="../media/image77.wmf"/><Relationship Id="rId1" Type="http://schemas.openxmlformats.org/officeDocument/2006/relationships/image" Target="../media/image76.wmf"/><Relationship Id="rId6" Type="http://schemas.openxmlformats.org/officeDocument/2006/relationships/image" Target="../media/image80.wmf"/><Relationship Id="rId11" Type="http://schemas.openxmlformats.org/officeDocument/2006/relationships/image" Target="../media/image85.wmf"/><Relationship Id="rId5" Type="http://schemas.openxmlformats.org/officeDocument/2006/relationships/image" Target="../media/image79.wmf"/><Relationship Id="rId10" Type="http://schemas.openxmlformats.org/officeDocument/2006/relationships/image" Target="../media/image84.wmf"/><Relationship Id="rId4" Type="http://schemas.openxmlformats.org/officeDocument/2006/relationships/image" Target="../media/image78.wmf"/><Relationship Id="rId9" Type="http://schemas.openxmlformats.org/officeDocument/2006/relationships/image" Target="../media/image83.wmf"/><Relationship Id="rId14" Type="http://schemas.openxmlformats.org/officeDocument/2006/relationships/image" Target="../media/image88.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97.wmf"/><Relationship Id="rId13" Type="http://schemas.openxmlformats.org/officeDocument/2006/relationships/image" Target="../media/image101.wmf"/><Relationship Id="rId3" Type="http://schemas.openxmlformats.org/officeDocument/2006/relationships/image" Target="../media/image92.wmf"/><Relationship Id="rId7" Type="http://schemas.openxmlformats.org/officeDocument/2006/relationships/image" Target="../media/image96.wmf"/><Relationship Id="rId12" Type="http://schemas.openxmlformats.org/officeDocument/2006/relationships/image" Target="../media/image58.wmf"/><Relationship Id="rId2" Type="http://schemas.openxmlformats.org/officeDocument/2006/relationships/image" Target="../media/image91.wmf"/><Relationship Id="rId1" Type="http://schemas.openxmlformats.org/officeDocument/2006/relationships/image" Target="../media/image90.wmf"/><Relationship Id="rId6" Type="http://schemas.openxmlformats.org/officeDocument/2006/relationships/image" Target="../media/image95.wmf"/><Relationship Id="rId11" Type="http://schemas.openxmlformats.org/officeDocument/2006/relationships/image" Target="../media/image100.wmf"/><Relationship Id="rId5" Type="http://schemas.openxmlformats.org/officeDocument/2006/relationships/image" Target="../media/image94.wmf"/><Relationship Id="rId10" Type="http://schemas.openxmlformats.org/officeDocument/2006/relationships/image" Target="../media/image99.wmf"/><Relationship Id="rId4" Type="http://schemas.openxmlformats.org/officeDocument/2006/relationships/image" Target="../media/image93.wmf"/><Relationship Id="rId9" Type="http://schemas.openxmlformats.org/officeDocument/2006/relationships/image" Target="../media/image98.wmf"/><Relationship Id="rId14" Type="http://schemas.openxmlformats.org/officeDocument/2006/relationships/image" Target="../media/image102.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110.wmf"/><Relationship Id="rId3" Type="http://schemas.openxmlformats.org/officeDocument/2006/relationships/image" Target="../media/image105.wmf"/><Relationship Id="rId7" Type="http://schemas.openxmlformats.org/officeDocument/2006/relationships/image" Target="../media/image109.wmf"/><Relationship Id="rId2" Type="http://schemas.openxmlformats.org/officeDocument/2006/relationships/image" Target="../media/image104.wmf"/><Relationship Id="rId1" Type="http://schemas.openxmlformats.org/officeDocument/2006/relationships/image" Target="../media/image103.wmf"/><Relationship Id="rId6" Type="http://schemas.openxmlformats.org/officeDocument/2006/relationships/image" Target="../media/image108.wmf"/><Relationship Id="rId5" Type="http://schemas.openxmlformats.org/officeDocument/2006/relationships/image" Target="../media/image107.wmf"/><Relationship Id="rId4" Type="http://schemas.openxmlformats.org/officeDocument/2006/relationships/image" Target="../media/image10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1C83DF6E-4566-486F-806C-7C106E028295}" type="datetimeFigureOut">
              <a:rPr lang="zh-CN" altLang="en-US"/>
              <a:pPr>
                <a:defRPr/>
              </a:pPr>
              <a:t>2019/10/29</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E08790C0-913A-4CA5-B8BE-C512B491F9A5}" type="slidenum">
              <a:rPr lang="zh-CN" altLang="en-US"/>
              <a:pPr>
                <a:defRPr/>
              </a:pPr>
              <a:t>‹#›</a:t>
            </a:fld>
            <a:endParaRPr lang="zh-CN" altLang="en-US"/>
          </a:p>
        </p:txBody>
      </p:sp>
    </p:spTree>
    <p:extLst>
      <p:ext uri="{BB962C8B-B14F-4D97-AF65-F5344CB8AC3E}">
        <p14:creationId xmlns:p14="http://schemas.microsoft.com/office/powerpoint/2010/main" val="16599196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kumimoji="1" sz="1200" b="0">
                <a:solidFill>
                  <a:schemeClr val="tx1"/>
                </a:solidFill>
              </a:defRPr>
            </a:lvl1pPr>
          </a:lstStyle>
          <a:p>
            <a:pPr>
              <a:defRPr/>
            </a:pPr>
            <a:endParaRPr lang="en-US" altLang="zh-CN"/>
          </a:p>
        </p:txBody>
      </p:sp>
      <p:sp>
        <p:nvSpPr>
          <p:cNvPr id="12083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kumimoji="1" sz="1200" b="0">
                <a:solidFill>
                  <a:schemeClr val="tx1"/>
                </a:solidFill>
              </a:defRPr>
            </a:lvl1pPr>
          </a:lstStyle>
          <a:p>
            <a:pPr>
              <a:defRPr/>
            </a:pPr>
            <a:endParaRPr lang="en-US" altLang="zh-CN"/>
          </a:p>
        </p:txBody>
      </p:sp>
      <p:sp>
        <p:nvSpPr>
          <p:cNvPr id="532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2083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2083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kumimoji="1" sz="1200" b="0">
                <a:solidFill>
                  <a:schemeClr val="tx1"/>
                </a:solidFill>
              </a:defRPr>
            </a:lvl1pPr>
          </a:lstStyle>
          <a:p>
            <a:pPr>
              <a:defRPr/>
            </a:pPr>
            <a:endParaRPr lang="en-US" altLang="zh-CN"/>
          </a:p>
        </p:txBody>
      </p:sp>
      <p:sp>
        <p:nvSpPr>
          <p:cNvPr id="12083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kumimoji="1" sz="1200" b="0">
                <a:solidFill>
                  <a:schemeClr val="tx1"/>
                </a:solidFill>
              </a:defRPr>
            </a:lvl1pPr>
          </a:lstStyle>
          <a:p>
            <a:pPr>
              <a:defRPr/>
            </a:pPr>
            <a:fld id="{022915DC-B660-4E0C-9B51-3A1079A7F1E2}" type="slidenum">
              <a:rPr lang="en-US" altLang="zh-CN"/>
              <a:pPr>
                <a:defRPr/>
              </a:pPr>
              <a:t>‹#›</a:t>
            </a:fld>
            <a:endParaRPr lang="en-US" altLang="zh-CN"/>
          </a:p>
        </p:txBody>
      </p:sp>
    </p:spTree>
    <p:extLst>
      <p:ext uri="{BB962C8B-B14F-4D97-AF65-F5344CB8AC3E}">
        <p14:creationId xmlns:p14="http://schemas.microsoft.com/office/powerpoint/2010/main" val="315401925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192157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56"/>
          <p:cNvSpPr>
            <a:spLocks noChangeArrowheads="1"/>
          </p:cNvSpPr>
          <p:nvPr userDrawn="1"/>
        </p:nvSpPr>
        <p:spPr bwMode="auto">
          <a:xfrm>
            <a:off x="8212138" y="6338888"/>
            <a:ext cx="9318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800">
                <a:solidFill>
                  <a:srgbClr val="FFFFFF"/>
                </a:solidFill>
                <a:latin typeface="楷体_GB2312" pitchFamily="49" charset="-122"/>
                <a:ea typeface="楷体_GB2312" pitchFamily="49" charset="-122"/>
              </a:rPr>
              <a:t>初中</a:t>
            </a: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2pPr>
      <a:lvl3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3pPr>
      <a:lvl4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4pPr>
      <a:lvl5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5pPr>
      <a:lvl6pPr marL="4572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6pPr>
      <a:lvl7pPr marL="9144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7pPr>
      <a:lvl8pPr marL="13716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8pPr>
      <a:lvl9pPr marL="18288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99.bin"/><Relationship Id="rId13" Type="http://schemas.openxmlformats.org/officeDocument/2006/relationships/oleObject" Target="../embeddings/oleObject101.bin"/><Relationship Id="rId18" Type="http://schemas.openxmlformats.org/officeDocument/2006/relationships/image" Target="../media/image109.wmf"/><Relationship Id="rId3" Type="http://schemas.openxmlformats.org/officeDocument/2006/relationships/slideLayout" Target="../slideLayouts/slideLayout1.xml"/><Relationship Id="rId7" Type="http://schemas.openxmlformats.org/officeDocument/2006/relationships/image" Target="../media/image104.wmf"/><Relationship Id="rId12" Type="http://schemas.openxmlformats.org/officeDocument/2006/relationships/image" Target="../media/image111.png"/><Relationship Id="rId17" Type="http://schemas.openxmlformats.org/officeDocument/2006/relationships/oleObject" Target="../embeddings/oleObject103.bin"/><Relationship Id="rId2" Type="http://schemas.openxmlformats.org/officeDocument/2006/relationships/tags" Target="../tags/tag1.xml"/><Relationship Id="rId16" Type="http://schemas.openxmlformats.org/officeDocument/2006/relationships/image" Target="../media/image108.wmf"/><Relationship Id="rId20" Type="http://schemas.openxmlformats.org/officeDocument/2006/relationships/image" Target="../media/image110.wmf"/><Relationship Id="rId1" Type="http://schemas.openxmlformats.org/officeDocument/2006/relationships/vmlDrawing" Target="../drawings/vmlDrawing9.vml"/><Relationship Id="rId6" Type="http://schemas.openxmlformats.org/officeDocument/2006/relationships/oleObject" Target="../embeddings/oleObject98.bin"/><Relationship Id="rId11" Type="http://schemas.openxmlformats.org/officeDocument/2006/relationships/image" Target="../media/image106.wmf"/><Relationship Id="rId5" Type="http://schemas.openxmlformats.org/officeDocument/2006/relationships/image" Target="../media/image103.wmf"/><Relationship Id="rId15" Type="http://schemas.openxmlformats.org/officeDocument/2006/relationships/oleObject" Target="../embeddings/oleObject102.bin"/><Relationship Id="rId10" Type="http://schemas.openxmlformats.org/officeDocument/2006/relationships/oleObject" Target="../embeddings/oleObject100.bin"/><Relationship Id="rId19" Type="http://schemas.openxmlformats.org/officeDocument/2006/relationships/oleObject" Target="../embeddings/oleObject104.bin"/><Relationship Id="rId4" Type="http://schemas.openxmlformats.org/officeDocument/2006/relationships/oleObject" Target="../embeddings/oleObject97.bin"/><Relationship Id="rId9" Type="http://schemas.openxmlformats.org/officeDocument/2006/relationships/image" Target="../media/image105.wmf"/><Relationship Id="rId14" Type="http://schemas.openxmlformats.org/officeDocument/2006/relationships/image" Target="../media/image107.wmf"/></Relationships>
</file>

<file path=ppt/slides/_rels/slide100.xml.rels><?xml version="1.0" encoding="UTF-8" standalone="yes"?>
<Relationships xmlns="http://schemas.openxmlformats.org/package/2006/relationships"><Relationship Id="rId2" Type="http://schemas.openxmlformats.org/officeDocument/2006/relationships/image" Target="../media/image187.jpe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07.bin"/><Relationship Id="rId13" Type="http://schemas.openxmlformats.org/officeDocument/2006/relationships/image" Target="../media/image116.wmf"/><Relationship Id="rId3" Type="http://schemas.openxmlformats.org/officeDocument/2006/relationships/slideLayout" Target="../slideLayouts/slideLayout1.xml"/><Relationship Id="rId7" Type="http://schemas.openxmlformats.org/officeDocument/2006/relationships/image" Target="../media/image113.wmf"/><Relationship Id="rId12" Type="http://schemas.openxmlformats.org/officeDocument/2006/relationships/oleObject" Target="../embeddings/oleObject109.bin"/><Relationship Id="rId2" Type="http://schemas.openxmlformats.org/officeDocument/2006/relationships/tags" Target="../tags/tag2.xml"/><Relationship Id="rId16" Type="http://schemas.openxmlformats.org/officeDocument/2006/relationships/image" Target="../media/image118.jpeg"/><Relationship Id="rId1" Type="http://schemas.openxmlformats.org/officeDocument/2006/relationships/vmlDrawing" Target="../drawings/vmlDrawing10.vml"/><Relationship Id="rId6" Type="http://schemas.openxmlformats.org/officeDocument/2006/relationships/oleObject" Target="../embeddings/oleObject106.bin"/><Relationship Id="rId11" Type="http://schemas.openxmlformats.org/officeDocument/2006/relationships/image" Target="../media/image115.wmf"/><Relationship Id="rId5" Type="http://schemas.openxmlformats.org/officeDocument/2006/relationships/image" Target="../media/image112.wmf"/><Relationship Id="rId15" Type="http://schemas.openxmlformats.org/officeDocument/2006/relationships/image" Target="../media/image117.wmf"/><Relationship Id="rId10" Type="http://schemas.openxmlformats.org/officeDocument/2006/relationships/oleObject" Target="../embeddings/oleObject108.bin"/><Relationship Id="rId4" Type="http://schemas.openxmlformats.org/officeDocument/2006/relationships/oleObject" Target="../embeddings/oleObject105.bin"/><Relationship Id="rId9" Type="http://schemas.openxmlformats.org/officeDocument/2006/relationships/image" Target="../media/image114.wmf"/><Relationship Id="rId14" Type="http://schemas.openxmlformats.org/officeDocument/2006/relationships/oleObject" Target="../embeddings/oleObject110.bin"/></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113.bin"/><Relationship Id="rId13" Type="http://schemas.openxmlformats.org/officeDocument/2006/relationships/image" Target="../media/image123.wmf"/><Relationship Id="rId18" Type="http://schemas.openxmlformats.org/officeDocument/2006/relationships/oleObject" Target="../embeddings/oleObject118.bin"/><Relationship Id="rId3" Type="http://schemas.openxmlformats.org/officeDocument/2006/relationships/slideLayout" Target="../slideLayouts/slideLayout1.xml"/><Relationship Id="rId21" Type="http://schemas.openxmlformats.org/officeDocument/2006/relationships/image" Target="../media/image127.wmf"/><Relationship Id="rId7" Type="http://schemas.openxmlformats.org/officeDocument/2006/relationships/image" Target="../media/image120.wmf"/><Relationship Id="rId12" Type="http://schemas.openxmlformats.org/officeDocument/2006/relationships/oleObject" Target="../embeddings/oleObject115.bin"/><Relationship Id="rId17" Type="http://schemas.openxmlformats.org/officeDocument/2006/relationships/image" Target="../media/image125.wmf"/><Relationship Id="rId2" Type="http://schemas.openxmlformats.org/officeDocument/2006/relationships/tags" Target="../tags/tag3.xml"/><Relationship Id="rId16" Type="http://schemas.openxmlformats.org/officeDocument/2006/relationships/oleObject" Target="../embeddings/oleObject117.bin"/><Relationship Id="rId20" Type="http://schemas.openxmlformats.org/officeDocument/2006/relationships/oleObject" Target="../embeddings/oleObject119.bin"/><Relationship Id="rId1" Type="http://schemas.openxmlformats.org/officeDocument/2006/relationships/vmlDrawing" Target="../drawings/vmlDrawing11.vml"/><Relationship Id="rId6" Type="http://schemas.openxmlformats.org/officeDocument/2006/relationships/oleObject" Target="../embeddings/oleObject112.bin"/><Relationship Id="rId11" Type="http://schemas.openxmlformats.org/officeDocument/2006/relationships/image" Target="../media/image122.wmf"/><Relationship Id="rId24" Type="http://schemas.openxmlformats.org/officeDocument/2006/relationships/image" Target="../media/image129.png"/><Relationship Id="rId5" Type="http://schemas.openxmlformats.org/officeDocument/2006/relationships/image" Target="../media/image119.wmf"/><Relationship Id="rId15" Type="http://schemas.openxmlformats.org/officeDocument/2006/relationships/image" Target="../media/image124.wmf"/><Relationship Id="rId23" Type="http://schemas.openxmlformats.org/officeDocument/2006/relationships/image" Target="../media/image128.wmf"/><Relationship Id="rId10" Type="http://schemas.openxmlformats.org/officeDocument/2006/relationships/oleObject" Target="../embeddings/oleObject114.bin"/><Relationship Id="rId19" Type="http://schemas.openxmlformats.org/officeDocument/2006/relationships/image" Target="../media/image126.wmf"/><Relationship Id="rId4" Type="http://schemas.openxmlformats.org/officeDocument/2006/relationships/oleObject" Target="../embeddings/oleObject111.bin"/><Relationship Id="rId9" Type="http://schemas.openxmlformats.org/officeDocument/2006/relationships/image" Target="../media/image121.wmf"/><Relationship Id="rId14" Type="http://schemas.openxmlformats.org/officeDocument/2006/relationships/oleObject" Target="../embeddings/oleObject116.bin"/><Relationship Id="rId22" Type="http://schemas.openxmlformats.org/officeDocument/2006/relationships/oleObject" Target="../embeddings/oleObject120.bin"/></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123.bin"/><Relationship Id="rId13" Type="http://schemas.openxmlformats.org/officeDocument/2006/relationships/image" Target="../media/image134.wmf"/><Relationship Id="rId3" Type="http://schemas.openxmlformats.org/officeDocument/2006/relationships/slideLayout" Target="../slideLayouts/slideLayout1.xml"/><Relationship Id="rId7" Type="http://schemas.openxmlformats.org/officeDocument/2006/relationships/image" Target="../media/image131.wmf"/><Relationship Id="rId12" Type="http://schemas.openxmlformats.org/officeDocument/2006/relationships/oleObject" Target="../embeddings/oleObject125.bin"/><Relationship Id="rId2" Type="http://schemas.openxmlformats.org/officeDocument/2006/relationships/tags" Target="../tags/tag4.xml"/><Relationship Id="rId1" Type="http://schemas.openxmlformats.org/officeDocument/2006/relationships/vmlDrawing" Target="../drawings/vmlDrawing12.vml"/><Relationship Id="rId6" Type="http://schemas.openxmlformats.org/officeDocument/2006/relationships/oleObject" Target="../embeddings/oleObject122.bin"/><Relationship Id="rId11" Type="http://schemas.openxmlformats.org/officeDocument/2006/relationships/image" Target="../media/image133.wmf"/><Relationship Id="rId5" Type="http://schemas.openxmlformats.org/officeDocument/2006/relationships/image" Target="../media/image130.wmf"/><Relationship Id="rId10" Type="http://schemas.openxmlformats.org/officeDocument/2006/relationships/oleObject" Target="../embeddings/oleObject124.bin"/><Relationship Id="rId4" Type="http://schemas.openxmlformats.org/officeDocument/2006/relationships/oleObject" Target="../embeddings/oleObject121.bin"/><Relationship Id="rId9" Type="http://schemas.openxmlformats.org/officeDocument/2006/relationships/image" Target="../media/image132.wmf"/><Relationship Id="rId14" Type="http://schemas.openxmlformats.org/officeDocument/2006/relationships/image" Target="../media/image135.png"/></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128.bin"/><Relationship Id="rId13" Type="http://schemas.openxmlformats.org/officeDocument/2006/relationships/image" Target="../media/image140.wmf"/><Relationship Id="rId18" Type="http://schemas.openxmlformats.org/officeDocument/2006/relationships/oleObject" Target="../embeddings/oleObject133.bin"/><Relationship Id="rId3" Type="http://schemas.openxmlformats.org/officeDocument/2006/relationships/slideLayout" Target="../slideLayouts/slideLayout1.xml"/><Relationship Id="rId21" Type="http://schemas.openxmlformats.org/officeDocument/2006/relationships/image" Target="../media/image144.wmf"/><Relationship Id="rId7" Type="http://schemas.openxmlformats.org/officeDocument/2006/relationships/image" Target="../media/image137.wmf"/><Relationship Id="rId12" Type="http://schemas.openxmlformats.org/officeDocument/2006/relationships/oleObject" Target="../embeddings/oleObject130.bin"/><Relationship Id="rId17" Type="http://schemas.openxmlformats.org/officeDocument/2006/relationships/image" Target="../media/image142.wmf"/><Relationship Id="rId2" Type="http://schemas.openxmlformats.org/officeDocument/2006/relationships/tags" Target="../tags/tag5.xml"/><Relationship Id="rId16" Type="http://schemas.openxmlformats.org/officeDocument/2006/relationships/oleObject" Target="../embeddings/oleObject132.bin"/><Relationship Id="rId20" Type="http://schemas.openxmlformats.org/officeDocument/2006/relationships/oleObject" Target="../embeddings/oleObject134.bin"/><Relationship Id="rId1" Type="http://schemas.openxmlformats.org/officeDocument/2006/relationships/vmlDrawing" Target="../drawings/vmlDrawing13.vml"/><Relationship Id="rId6" Type="http://schemas.openxmlformats.org/officeDocument/2006/relationships/oleObject" Target="../embeddings/oleObject127.bin"/><Relationship Id="rId11" Type="http://schemas.openxmlformats.org/officeDocument/2006/relationships/image" Target="../media/image139.wmf"/><Relationship Id="rId24" Type="http://schemas.openxmlformats.org/officeDocument/2006/relationships/image" Target="../media/image146.png"/><Relationship Id="rId5" Type="http://schemas.openxmlformats.org/officeDocument/2006/relationships/image" Target="../media/image136.wmf"/><Relationship Id="rId15" Type="http://schemas.openxmlformats.org/officeDocument/2006/relationships/image" Target="../media/image141.wmf"/><Relationship Id="rId23" Type="http://schemas.openxmlformats.org/officeDocument/2006/relationships/image" Target="../media/image145.wmf"/><Relationship Id="rId10" Type="http://schemas.openxmlformats.org/officeDocument/2006/relationships/oleObject" Target="../embeddings/oleObject129.bin"/><Relationship Id="rId19" Type="http://schemas.openxmlformats.org/officeDocument/2006/relationships/image" Target="../media/image143.wmf"/><Relationship Id="rId4" Type="http://schemas.openxmlformats.org/officeDocument/2006/relationships/oleObject" Target="../embeddings/oleObject126.bin"/><Relationship Id="rId9" Type="http://schemas.openxmlformats.org/officeDocument/2006/relationships/image" Target="../media/image138.wmf"/><Relationship Id="rId14" Type="http://schemas.openxmlformats.org/officeDocument/2006/relationships/oleObject" Target="../embeddings/oleObject131.bin"/><Relationship Id="rId22" Type="http://schemas.openxmlformats.org/officeDocument/2006/relationships/oleObject" Target="../embeddings/oleObject135.bin"/></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38.bin"/><Relationship Id="rId13" Type="http://schemas.openxmlformats.org/officeDocument/2006/relationships/image" Target="../media/image151.wmf"/><Relationship Id="rId3" Type="http://schemas.openxmlformats.org/officeDocument/2006/relationships/slideLayout" Target="../slideLayouts/slideLayout1.xml"/><Relationship Id="rId7" Type="http://schemas.openxmlformats.org/officeDocument/2006/relationships/image" Target="../media/image148.wmf"/><Relationship Id="rId12" Type="http://schemas.openxmlformats.org/officeDocument/2006/relationships/oleObject" Target="../embeddings/oleObject140.bin"/><Relationship Id="rId2" Type="http://schemas.openxmlformats.org/officeDocument/2006/relationships/tags" Target="../tags/tag6.xml"/><Relationship Id="rId1" Type="http://schemas.openxmlformats.org/officeDocument/2006/relationships/vmlDrawing" Target="../drawings/vmlDrawing14.vml"/><Relationship Id="rId6" Type="http://schemas.openxmlformats.org/officeDocument/2006/relationships/oleObject" Target="../embeddings/oleObject137.bin"/><Relationship Id="rId11" Type="http://schemas.openxmlformats.org/officeDocument/2006/relationships/image" Target="../media/image150.wmf"/><Relationship Id="rId5" Type="http://schemas.openxmlformats.org/officeDocument/2006/relationships/image" Target="../media/image147.wmf"/><Relationship Id="rId10" Type="http://schemas.openxmlformats.org/officeDocument/2006/relationships/oleObject" Target="../embeddings/oleObject139.bin"/><Relationship Id="rId4" Type="http://schemas.openxmlformats.org/officeDocument/2006/relationships/oleObject" Target="../embeddings/oleObject136.bin"/><Relationship Id="rId9" Type="http://schemas.openxmlformats.org/officeDocument/2006/relationships/image" Target="../media/image149.wmf"/><Relationship Id="rId14" Type="http://schemas.openxmlformats.org/officeDocument/2006/relationships/image" Target="../media/image152.png"/></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3.gi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4.wmf"/><Relationship Id="rId13" Type="http://schemas.openxmlformats.org/officeDocument/2006/relationships/oleObject" Target="../embeddings/oleObject6.bin"/><Relationship Id="rId18" Type="http://schemas.openxmlformats.org/officeDocument/2006/relationships/image" Target="../media/image9.wmf"/><Relationship Id="rId3" Type="http://schemas.openxmlformats.org/officeDocument/2006/relationships/oleObject" Target="../embeddings/oleObject1.bin"/><Relationship Id="rId21" Type="http://schemas.openxmlformats.org/officeDocument/2006/relationships/oleObject" Target="../embeddings/oleObject10.bin"/><Relationship Id="rId7" Type="http://schemas.openxmlformats.org/officeDocument/2006/relationships/oleObject" Target="../embeddings/oleObject3.bin"/><Relationship Id="rId12" Type="http://schemas.openxmlformats.org/officeDocument/2006/relationships/image" Target="../media/image6.wmf"/><Relationship Id="rId17" Type="http://schemas.openxmlformats.org/officeDocument/2006/relationships/oleObject" Target="../embeddings/oleObject8.bin"/><Relationship Id="rId2" Type="http://schemas.openxmlformats.org/officeDocument/2006/relationships/slideLayout" Target="../slideLayouts/slideLayout1.xml"/><Relationship Id="rId16" Type="http://schemas.openxmlformats.org/officeDocument/2006/relationships/image" Target="../media/image8.wmf"/><Relationship Id="rId20" Type="http://schemas.openxmlformats.org/officeDocument/2006/relationships/image" Target="../media/image10.wmf"/><Relationship Id="rId1" Type="http://schemas.openxmlformats.org/officeDocument/2006/relationships/vmlDrawing" Target="../drawings/vmlDrawing1.vml"/><Relationship Id="rId6" Type="http://schemas.openxmlformats.org/officeDocument/2006/relationships/image" Target="../media/image3.wmf"/><Relationship Id="rId11" Type="http://schemas.openxmlformats.org/officeDocument/2006/relationships/oleObject" Target="../embeddings/oleObject5.bin"/><Relationship Id="rId24" Type="http://schemas.openxmlformats.org/officeDocument/2006/relationships/image" Target="../media/image12.wmf"/><Relationship Id="rId5" Type="http://schemas.openxmlformats.org/officeDocument/2006/relationships/oleObject" Target="../embeddings/oleObject2.bin"/><Relationship Id="rId15" Type="http://schemas.openxmlformats.org/officeDocument/2006/relationships/oleObject" Target="../embeddings/oleObject7.bin"/><Relationship Id="rId23" Type="http://schemas.openxmlformats.org/officeDocument/2006/relationships/oleObject" Target="../embeddings/oleObject11.bin"/><Relationship Id="rId10" Type="http://schemas.openxmlformats.org/officeDocument/2006/relationships/image" Target="../media/image5.wmf"/><Relationship Id="rId19" Type="http://schemas.openxmlformats.org/officeDocument/2006/relationships/oleObject" Target="../embeddings/oleObject9.bin"/><Relationship Id="rId4" Type="http://schemas.openxmlformats.org/officeDocument/2006/relationships/image" Target="../media/image2.wmf"/><Relationship Id="rId9" Type="http://schemas.openxmlformats.org/officeDocument/2006/relationships/oleObject" Target="../embeddings/oleObject4.bin"/><Relationship Id="rId14" Type="http://schemas.openxmlformats.org/officeDocument/2006/relationships/image" Target="../media/image7.wmf"/><Relationship Id="rId22" Type="http://schemas.openxmlformats.org/officeDocument/2006/relationships/image" Target="../media/image11.w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157.wmf"/><Relationship Id="rId3" Type="http://schemas.openxmlformats.org/officeDocument/2006/relationships/oleObject" Target="../embeddings/oleObject141.bin"/><Relationship Id="rId7" Type="http://schemas.openxmlformats.org/officeDocument/2006/relationships/oleObject" Target="../embeddings/oleObject143.bin"/><Relationship Id="rId2" Type="http://schemas.openxmlformats.org/officeDocument/2006/relationships/slideLayout" Target="../slideLayouts/slideLayout1.xml"/><Relationship Id="rId1" Type="http://schemas.openxmlformats.org/officeDocument/2006/relationships/vmlDrawing" Target="../drawings/vmlDrawing15.vml"/><Relationship Id="rId6" Type="http://schemas.openxmlformats.org/officeDocument/2006/relationships/image" Target="../media/image156.wmf"/><Relationship Id="rId5" Type="http://schemas.openxmlformats.org/officeDocument/2006/relationships/oleObject" Target="../embeddings/oleObject142.bin"/><Relationship Id="rId4" Type="http://schemas.openxmlformats.org/officeDocument/2006/relationships/image" Target="../media/image155.wmf"/><Relationship Id="rId9" Type="http://schemas.openxmlformats.org/officeDocument/2006/relationships/image" Target="../media/image15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162.wmf"/><Relationship Id="rId3" Type="http://schemas.openxmlformats.org/officeDocument/2006/relationships/oleObject" Target="../embeddings/oleObject144.bin"/><Relationship Id="rId7" Type="http://schemas.openxmlformats.org/officeDocument/2006/relationships/oleObject" Target="../embeddings/oleObject146.bin"/><Relationship Id="rId12" Type="http://schemas.openxmlformats.org/officeDocument/2006/relationships/image" Target="../media/image164.wmf"/><Relationship Id="rId2" Type="http://schemas.openxmlformats.org/officeDocument/2006/relationships/slideLayout" Target="../slideLayouts/slideLayout1.xml"/><Relationship Id="rId1" Type="http://schemas.openxmlformats.org/officeDocument/2006/relationships/vmlDrawing" Target="../drawings/vmlDrawing16.vml"/><Relationship Id="rId6" Type="http://schemas.openxmlformats.org/officeDocument/2006/relationships/image" Target="../media/image161.wmf"/><Relationship Id="rId11" Type="http://schemas.openxmlformats.org/officeDocument/2006/relationships/oleObject" Target="../embeddings/oleObject148.bin"/><Relationship Id="rId5" Type="http://schemas.openxmlformats.org/officeDocument/2006/relationships/oleObject" Target="../embeddings/oleObject145.bin"/><Relationship Id="rId10" Type="http://schemas.openxmlformats.org/officeDocument/2006/relationships/image" Target="../media/image163.wmf"/><Relationship Id="rId4" Type="http://schemas.openxmlformats.org/officeDocument/2006/relationships/image" Target="../media/image160.wmf"/><Relationship Id="rId9" Type="http://schemas.openxmlformats.org/officeDocument/2006/relationships/oleObject" Target="../embeddings/oleObject147.bin"/></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image" Target="../media/image22.png"/><Relationship Id="rId18" Type="http://schemas.openxmlformats.org/officeDocument/2006/relationships/image" Target="../media/image17.wmf"/><Relationship Id="rId3" Type="http://schemas.openxmlformats.org/officeDocument/2006/relationships/oleObject" Target="../embeddings/oleObject12.bin"/><Relationship Id="rId7" Type="http://schemas.openxmlformats.org/officeDocument/2006/relationships/image" Target="../media/image14.wmf"/><Relationship Id="rId12" Type="http://schemas.openxmlformats.org/officeDocument/2006/relationships/image" Target="../media/image21.png"/><Relationship Id="rId17" Type="http://schemas.openxmlformats.org/officeDocument/2006/relationships/oleObject" Target="../embeddings/oleObject16.bin"/><Relationship Id="rId2" Type="http://schemas.openxmlformats.org/officeDocument/2006/relationships/slideLayout" Target="../slideLayouts/slideLayout1.xml"/><Relationship Id="rId16" Type="http://schemas.openxmlformats.org/officeDocument/2006/relationships/image" Target="../media/image16.wmf"/><Relationship Id="rId1" Type="http://schemas.openxmlformats.org/officeDocument/2006/relationships/vmlDrawing" Target="../drawings/vmlDrawing2.vml"/><Relationship Id="rId6" Type="http://schemas.openxmlformats.org/officeDocument/2006/relationships/oleObject" Target="../embeddings/oleObject13.bin"/><Relationship Id="rId11" Type="http://schemas.openxmlformats.org/officeDocument/2006/relationships/image" Target="../media/image20.png"/><Relationship Id="rId5" Type="http://schemas.openxmlformats.org/officeDocument/2006/relationships/image" Target="../media/image18.png"/><Relationship Id="rId15" Type="http://schemas.openxmlformats.org/officeDocument/2006/relationships/oleObject" Target="../embeddings/oleObject15.bin"/><Relationship Id="rId10" Type="http://schemas.openxmlformats.org/officeDocument/2006/relationships/image" Target="../media/image19.png"/><Relationship Id="rId4" Type="http://schemas.openxmlformats.org/officeDocument/2006/relationships/image" Target="../media/image13.wmf"/><Relationship Id="rId9" Type="http://schemas.openxmlformats.org/officeDocument/2006/relationships/image" Target="../media/image15.wmf"/><Relationship Id="rId14" Type="http://schemas.openxmlformats.org/officeDocument/2006/relationships/image" Target="../media/image23.png"/></Relationships>
</file>

<file path=ppt/slides/_rels/slide3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65.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image" Target="../media/image15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67.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28.wmf"/><Relationship Id="rId18" Type="http://schemas.openxmlformats.org/officeDocument/2006/relationships/image" Target="../media/image33.png"/><Relationship Id="rId3" Type="http://schemas.openxmlformats.org/officeDocument/2006/relationships/image" Target="../media/image32.png"/><Relationship Id="rId21" Type="http://schemas.openxmlformats.org/officeDocument/2006/relationships/image" Target="../media/image31.wmf"/><Relationship Id="rId7" Type="http://schemas.openxmlformats.org/officeDocument/2006/relationships/image" Target="../media/image25.wmf"/><Relationship Id="rId12" Type="http://schemas.openxmlformats.org/officeDocument/2006/relationships/oleObject" Target="../embeddings/oleObject21.bin"/><Relationship Id="rId17" Type="http://schemas.openxmlformats.org/officeDocument/2006/relationships/image" Target="../media/image30.wmf"/><Relationship Id="rId2" Type="http://schemas.openxmlformats.org/officeDocument/2006/relationships/slideLayout" Target="../slideLayouts/slideLayout1.xml"/><Relationship Id="rId16" Type="http://schemas.openxmlformats.org/officeDocument/2006/relationships/oleObject" Target="../embeddings/oleObject23.bin"/><Relationship Id="rId20" Type="http://schemas.openxmlformats.org/officeDocument/2006/relationships/oleObject" Target="../embeddings/oleObject24.bin"/><Relationship Id="rId1" Type="http://schemas.openxmlformats.org/officeDocument/2006/relationships/vmlDrawing" Target="../drawings/vmlDrawing3.vml"/><Relationship Id="rId6" Type="http://schemas.openxmlformats.org/officeDocument/2006/relationships/oleObject" Target="../embeddings/oleObject18.bin"/><Relationship Id="rId11" Type="http://schemas.openxmlformats.org/officeDocument/2006/relationships/image" Target="../media/image27.wmf"/><Relationship Id="rId5" Type="http://schemas.openxmlformats.org/officeDocument/2006/relationships/image" Target="../media/image24.wmf"/><Relationship Id="rId15" Type="http://schemas.openxmlformats.org/officeDocument/2006/relationships/image" Target="../media/image29.wmf"/><Relationship Id="rId10" Type="http://schemas.openxmlformats.org/officeDocument/2006/relationships/oleObject" Target="../embeddings/oleObject20.bin"/><Relationship Id="rId19" Type="http://schemas.openxmlformats.org/officeDocument/2006/relationships/image" Target="../media/image34.png"/><Relationship Id="rId4" Type="http://schemas.openxmlformats.org/officeDocument/2006/relationships/oleObject" Target="../embeddings/oleObject17.bin"/><Relationship Id="rId9" Type="http://schemas.openxmlformats.org/officeDocument/2006/relationships/image" Target="../media/image26.wmf"/><Relationship Id="rId14" Type="http://schemas.openxmlformats.org/officeDocument/2006/relationships/oleObject" Target="../embeddings/oleObject22.bin"/></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3" Type="http://schemas.openxmlformats.org/officeDocument/2006/relationships/image" Target="../media/image39.wmf"/><Relationship Id="rId18" Type="http://schemas.openxmlformats.org/officeDocument/2006/relationships/oleObject" Target="../embeddings/oleObject32.bin"/><Relationship Id="rId26" Type="http://schemas.openxmlformats.org/officeDocument/2006/relationships/oleObject" Target="../embeddings/oleObject36.bin"/><Relationship Id="rId21" Type="http://schemas.openxmlformats.org/officeDocument/2006/relationships/image" Target="../media/image43.emf"/><Relationship Id="rId34" Type="http://schemas.openxmlformats.org/officeDocument/2006/relationships/image" Target="../media/image49.wmf"/><Relationship Id="rId7" Type="http://schemas.openxmlformats.org/officeDocument/2006/relationships/image" Target="../media/image36.wmf"/><Relationship Id="rId12" Type="http://schemas.openxmlformats.org/officeDocument/2006/relationships/oleObject" Target="../embeddings/oleObject29.bin"/><Relationship Id="rId17" Type="http://schemas.openxmlformats.org/officeDocument/2006/relationships/image" Target="../media/image41.wmf"/><Relationship Id="rId25" Type="http://schemas.openxmlformats.org/officeDocument/2006/relationships/image" Target="../media/image45.emf"/><Relationship Id="rId33" Type="http://schemas.openxmlformats.org/officeDocument/2006/relationships/oleObject" Target="../embeddings/oleObject40.bin"/><Relationship Id="rId38" Type="http://schemas.openxmlformats.org/officeDocument/2006/relationships/image" Target="../media/image51.emf"/><Relationship Id="rId2" Type="http://schemas.openxmlformats.org/officeDocument/2006/relationships/slideLayout" Target="../slideLayouts/slideLayout1.xml"/><Relationship Id="rId16" Type="http://schemas.openxmlformats.org/officeDocument/2006/relationships/oleObject" Target="../embeddings/oleObject31.bin"/><Relationship Id="rId20" Type="http://schemas.openxmlformats.org/officeDocument/2006/relationships/oleObject" Target="../embeddings/oleObject33.bin"/><Relationship Id="rId29" Type="http://schemas.openxmlformats.org/officeDocument/2006/relationships/image" Target="../media/image47.wmf"/><Relationship Id="rId1" Type="http://schemas.openxmlformats.org/officeDocument/2006/relationships/vmlDrawing" Target="../drawings/vmlDrawing4.vml"/><Relationship Id="rId6" Type="http://schemas.openxmlformats.org/officeDocument/2006/relationships/oleObject" Target="../embeddings/oleObject26.bin"/><Relationship Id="rId11" Type="http://schemas.openxmlformats.org/officeDocument/2006/relationships/image" Target="../media/image38.emf"/><Relationship Id="rId24" Type="http://schemas.openxmlformats.org/officeDocument/2006/relationships/oleObject" Target="../embeddings/oleObject35.bin"/><Relationship Id="rId32" Type="http://schemas.openxmlformats.org/officeDocument/2006/relationships/image" Target="../media/image48.wmf"/><Relationship Id="rId37" Type="http://schemas.openxmlformats.org/officeDocument/2006/relationships/oleObject" Target="../embeddings/oleObject42.bin"/><Relationship Id="rId5" Type="http://schemas.openxmlformats.org/officeDocument/2006/relationships/image" Target="../media/image35.wmf"/><Relationship Id="rId15" Type="http://schemas.openxmlformats.org/officeDocument/2006/relationships/image" Target="../media/image40.wmf"/><Relationship Id="rId23" Type="http://schemas.openxmlformats.org/officeDocument/2006/relationships/image" Target="../media/image44.emf"/><Relationship Id="rId28" Type="http://schemas.openxmlformats.org/officeDocument/2006/relationships/oleObject" Target="../embeddings/oleObject37.bin"/><Relationship Id="rId36" Type="http://schemas.openxmlformats.org/officeDocument/2006/relationships/image" Target="../media/image50.wmf"/><Relationship Id="rId10" Type="http://schemas.openxmlformats.org/officeDocument/2006/relationships/oleObject" Target="../embeddings/oleObject28.bin"/><Relationship Id="rId19" Type="http://schemas.openxmlformats.org/officeDocument/2006/relationships/image" Target="../media/image42.wmf"/><Relationship Id="rId31" Type="http://schemas.openxmlformats.org/officeDocument/2006/relationships/oleObject" Target="../embeddings/oleObject39.bin"/><Relationship Id="rId4" Type="http://schemas.openxmlformats.org/officeDocument/2006/relationships/oleObject" Target="../embeddings/oleObject25.bin"/><Relationship Id="rId9" Type="http://schemas.openxmlformats.org/officeDocument/2006/relationships/image" Target="../media/image37.emf"/><Relationship Id="rId14" Type="http://schemas.openxmlformats.org/officeDocument/2006/relationships/oleObject" Target="../embeddings/oleObject30.bin"/><Relationship Id="rId22" Type="http://schemas.openxmlformats.org/officeDocument/2006/relationships/oleObject" Target="../embeddings/oleObject34.bin"/><Relationship Id="rId27" Type="http://schemas.openxmlformats.org/officeDocument/2006/relationships/image" Target="../media/image46.wmf"/><Relationship Id="rId30" Type="http://schemas.openxmlformats.org/officeDocument/2006/relationships/oleObject" Target="../embeddings/oleObject38.bin"/><Relationship Id="rId35" Type="http://schemas.openxmlformats.org/officeDocument/2006/relationships/oleObject" Target="../embeddings/oleObject41.bin"/><Relationship Id="rId8" Type="http://schemas.openxmlformats.org/officeDocument/2006/relationships/oleObject" Target="../embeddings/oleObject27.bin"/><Relationship Id="rId3" Type="http://schemas.openxmlformats.org/officeDocument/2006/relationships/image" Target="../media/image52.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172.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173.jp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55.wmf"/><Relationship Id="rId13" Type="http://schemas.openxmlformats.org/officeDocument/2006/relationships/image" Target="../media/image57.wmf"/><Relationship Id="rId18" Type="http://schemas.openxmlformats.org/officeDocument/2006/relationships/oleObject" Target="../embeddings/oleObject50.bin"/><Relationship Id="rId3" Type="http://schemas.openxmlformats.org/officeDocument/2006/relationships/oleObject" Target="../embeddings/oleObject43.bin"/><Relationship Id="rId21" Type="http://schemas.openxmlformats.org/officeDocument/2006/relationships/oleObject" Target="../embeddings/oleObject52.bin"/><Relationship Id="rId7" Type="http://schemas.openxmlformats.org/officeDocument/2006/relationships/oleObject" Target="../embeddings/oleObject45.bin"/><Relationship Id="rId12" Type="http://schemas.openxmlformats.org/officeDocument/2006/relationships/oleObject" Target="../embeddings/oleObject47.bin"/><Relationship Id="rId17" Type="http://schemas.openxmlformats.org/officeDocument/2006/relationships/image" Target="../media/image59.wmf"/><Relationship Id="rId2" Type="http://schemas.openxmlformats.org/officeDocument/2006/relationships/slideLayout" Target="../slideLayouts/slideLayout1.xml"/><Relationship Id="rId16" Type="http://schemas.openxmlformats.org/officeDocument/2006/relationships/oleObject" Target="../embeddings/oleObject49.bin"/><Relationship Id="rId20" Type="http://schemas.openxmlformats.org/officeDocument/2006/relationships/image" Target="../media/image60.wmf"/><Relationship Id="rId1" Type="http://schemas.openxmlformats.org/officeDocument/2006/relationships/vmlDrawing" Target="../drawings/vmlDrawing5.vml"/><Relationship Id="rId6" Type="http://schemas.openxmlformats.org/officeDocument/2006/relationships/image" Target="../media/image54.wmf"/><Relationship Id="rId11" Type="http://schemas.openxmlformats.org/officeDocument/2006/relationships/image" Target="../media/image63.png"/><Relationship Id="rId24" Type="http://schemas.openxmlformats.org/officeDocument/2006/relationships/image" Target="../media/image62.wmf"/><Relationship Id="rId5" Type="http://schemas.openxmlformats.org/officeDocument/2006/relationships/oleObject" Target="../embeddings/oleObject44.bin"/><Relationship Id="rId15" Type="http://schemas.openxmlformats.org/officeDocument/2006/relationships/image" Target="../media/image58.wmf"/><Relationship Id="rId23" Type="http://schemas.openxmlformats.org/officeDocument/2006/relationships/oleObject" Target="../embeddings/oleObject53.bin"/><Relationship Id="rId10" Type="http://schemas.openxmlformats.org/officeDocument/2006/relationships/image" Target="../media/image56.wmf"/><Relationship Id="rId19" Type="http://schemas.openxmlformats.org/officeDocument/2006/relationships/oleObject" Target="../embeddings/oleObject51.bin"/><Relationship Id="rId4" Type="http://schemas.openxmlformats.org/officeDocument/2006/relationships/image" Target="../media/image53.wmf"/><Relationship Id="rId9" Type="http://schemas.openxmlformats.org/officeDocument/2006/relationships/oleObject" Target="../embeddings/oleObject46.bin"/><Relationship Id="rId14" Type="http://schemas.openxmlformats.org/officeDocument/2006/relationships/oleObject" Target="../embeddings/oleObject48.bin"/><Relationship Id="rId22" Type="http://schemas.openxmlformats.org/officeDocument/2006/relationships/image" Target="../media/image61.w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174.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66.wmf"/><Relationship Id="rId13" Type="http://schemas.openxmlformats.org/officeDocument/2006/relationships/oleObject" Target="../embeddings/oleObject59.bin"/><Relationship Id="rId18" Type="http://schemas.openxmlformats.org/officeDocument/2006/relationships/image" Target="../media/image70.wmf"/><Relationship Id="rId26" Type="http://schemas.openxmlformats.org/officeDocument/2006/relationships/image" Target="../media/image74.wmf"/><Relationship Id="rId3" Type="http://schemas.openxmlformats.org/officeDocument/2006/relationships/oleObject" Target="../embeddings/oleObject54.bin"/><Relationship Id="rId21" Type="http://schemas.openxmlformats.org/officeDocument/2006/relationships/oleObject" Target="../embeddings/oleObject64.bin"/><Relationship Id="rId7" Type="http://schemas.openxmlformats.org/officeDocument/2006/relationships/oleObject" Target="../embeddings/oleObject56.bin"/><Relationship Id="rId12" Type="http://schemas.openxmlformats.org/officeDocument/2006/relationships/image" Target="../media/image68.wmf"/><Relationship Id="rId17" Type="http://schemas.openxmlformats.org/officeDocument/2006/relationships/oleObject" Target="../embeddings/oleObject62.bin"/><Relationship Id="rId25" Type="http://schemas.openxmlformats.org/officeDocument/2006/relationships/oleObject" Target="../embeddings/oleObject66.bin"/><Relationship Id="rId2" Type="http://schemas.openxmlformats.org/officeDocument/2006/relationships/slideLayout" Target="../slideLayouts/slideLayout1.xml"/><Relationship Id="rId16" Type="http://schemas.openxmlformats.org/officeDocument/2006/relationships/image" Target="../media/image69.wmf"/><Relationship Id="rId20" Type="http://schemas.openxmlformats.org/officeDocument/2006/relationships/image" Target="../media/image71.wmf"/><Relationship Id="rId1" Type="http://schemas.openxmlformats.org/officeDocument/2006/relationships/vmlDrawing" Target="../drawings/vmlDrawing6.vml"/><Relationship Id="rId6" Type="http://schemas.openxmlformats.org/officeDocument/2006/relationships/image" Target="../media/image65.wmf"/><Relationship Id="rId11" Type="http://schemas.openxmlformats.org/officeDocument/2006/relationships/oleObject" Target="../embeddings/oleObject58.bin"/><Relationship Id="rId24" Type="http://schemas.openxmlformats.org/officeDocument/2006/relationships/image" Target="../media/image73.wmf"/><Relationship Id="rId5" Type="http://schemas.openxmlformats.org/officeDocument/2006/relationships/oleObject" Target="../embeddings/oleObject55.bin"/><Relationship Id="rId15" Type="http://schemas.openxmlformats.org/officeDocument/2006/relationships/oleObject" Target="../embeddings/oleObject61.bin"/><Relationship Id="rId23" Type="http://schemas.openxmlformats.org/officeDocument/2006/relationships/oleObject" Target="../embeddings/oleObject65.bin"/><Relationship Id="rId28" Type="http://schemas.openxmlformats.org/officeDocument/2006/relationships/image" Target="../media/image75.wmf"/><Relationship Id="rId10" Type="http://schemas.openxmlformats.org/officeDocument/2006/relationships/image" Target="../media/image67.wmf"/><Relationship Id="rId19" Type="http://schemas.openxmlformats.org/officeDocument/2006/relationships/oleObject" Target="../embeddings/oleObject63.bin"/><Relationship Id="rId4" Type="http://schemas.openxmlformats.org/officeDocument/2006/relationships/image" Target="../media/image64.wmf"/><Relationship Id="rId9" Type="http://schemas.openxmlformats.org/officeDocument/2006/relationships/oleObject" Target="../embeddings/oleObject57.bin"/><Relationship Id="rId14" Type="http://schemas.openxmlformats.org/officeDocument/2006/relationships/oleObject" Target="../embeddings/oleObject60.bin"/><Relationship Id="rId22" Type="http://schemas.openxmlformats.org/officeDocument/2006/relationships/image" Target="../media/image72.wmf"/><Relationship Id="rId27" Type="http://schemas.openxmlformats.org/officeDocument/2006/relationships/oleObject" Target="../embeddings/oleObject67.bin"/></Relationships>
</file>

<file path=ppt/slides/_rels/slide70.xml.rels><?xml version="1.0" encoding="UTF-8" standalone="yes"?>
<Relationships xmlns="http://schemas.openxmlformats.org/package/2006/relationships"><Relationship Id="rId2" Type="http://schemas.openxmlformats.org/officeDocument/2006/relationships/image" Target="../media/image177.jpe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178.jpe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68.wmf"/><Relationship Id="rId13" Type="http://schemas.openxmlformats.org/officeDocument/2006/relationships/oleObject" Target="../embeddings/oleObject73.bin"/><Relationship Id="rId18" Type="http://schemas.openxmlformats.org/officeDocument/2006/relationships/image" Target="../media/image82.wmf"/><Relationship Id="rId26" Type="http://schemas.openxmlformats.org/officeDocument/2006/relationships/image" Target="../media/image86.wmf"/><Relationship Id="rId3" Type="http://schemas.openxmlformats.org/officeDocument/2006/relationships/oleObject" Target="../embeddings/oleObject68.bin"/><Relationship Id="rId21" Type="http://schemas.openxmlformats.org/officeDocument/2006/relationships/oleObject" Target="../embeddings/oleObject77.bin"/><Relationship Id="rId7" Type="http://schemas.openxmlformats.org/officeDocument/2006/relationships/oleObject" Target="../embeddings/oleObject70.bin"/><Relationship Id="rId12" Type="http://schemas.openxmlformats.org/officeDocument/2006/relationships/image" Target="../media/image79.wmf"/><Relationship Id="rId17" Type="http://schemas.openxmlformats.org/officeDocument/2006/relationships/oleObject" Target="../embeddings/oleObject75.bin"/><Relationship Id="rId25" Type="http://schemas.openxmlformats.org/officeDocument/2006/relationships/oleObject" Target="../embeddings/oleObject79.bin"/><Relationship Id="rId2" Type="http://schemas.openxmlformats.org/officeDocument/2006/relationships/slideLayout" Target="../slideLayouts/slideLayout1.xml"/><Relationship Id="rId16" Type="http://schemas.openxmlformats.org/officeDocument/2006/relationships/image" Target="../media/image81.wmf"/><Relationship Id="rId20" Type="http://schemas.openxmlformats.org/officeDocument/2006/relationships/image" Target="../media/image83.wmf"/><Relationship Id="rId29" Type="http://schemas.openxmlformats.org/officeDocument/2006/relationships/oleObject" Target="../embeddings/oleObject81.bin"/><Relationship Id="rId1" Type="http://schemas.openxmlformats.org/officeDocument/2006/relationships/vmlDrawing" Target="../drawings/vmlDrawing7.vml"/><Relationship Id="rId6" Type="http://schemas.openxmlformats.org/officeDocument/2006/relationships/image" Target="../media/image77.wmf"/><Relationship Id="rId11" Type="http://schemas.openxmlformats.org/officeDocument/2006/relationships/oleObject" Target="../embeddings/oleObject72.bin"/><Relationship Id="rId24" Type="http://schemas.openxmlformats.org/officeDocument/2006/relationships/image" Target="../media/image85.wmf"/><Relationship Id="rId5" Type="http://schemas.openxmlformats.org/officeDocument/2006/relationships/oleObject" Target="../embeddings/oleObject69.bin"/><Relationship Id="rId15" Type="http://schemas.openxmlformats.org/officeDocument/2006/relationships/oleObject" Target="../embeddings/oleObject74.bin"/><Relationship Id="rId23" Type="http://schemas.openxmlformats.org/officeDocument/2006/relationships/oleObject" Target="../embeddings/oleObject78.bin"/><Relationship Id="rId28" Type="http://schemas.openxmlformats.org/officeDocument/2006/relationships/image" Target="../media/image87.wmf"/><Relationship Id="rId10" Type="http://schemas.openxmlformats.org/officeDocument/2006/relationships/image" Target="../media/image78.wmf"/><Relationship Id="rId19" Type="http://schemas.openxmlformats.org/officeDocument/2006/relationships/oleObject" Target="../embeddings/oleObject76.bin"/><Relationship Id="rId31" Type="http://schemas.openxmlformats.org/officeDocument/2006/relationships/image" Target="../media/image89.png"/><Relationship Id="rId4" Type="http://schemas.openxmlformats.org/officeDocument/2006/relationships/image" Target="../media/image76.wmf"/><Relationship Id="rId9" Type="http://schemas.openxmlformats.org/officeDocument/2006/relationships/oleObject" Target="../embeddings/oleObject71.bin"/><Relationship Id="rId14" Type="http://schemas.openxmlformats.org/officeDocument/2006/relationships/image" Target="../media/image80.wmf"/><Relationship Id="rId22" Type="http://schemas.openxmlformats.org/officeDocument/2006/relationships/image" Target="../media/image84.wmf"/><Relationship Id="rId27" Type="http://schemas.openxmlformats.org/officeDocument/2006/relationships/oleObject" Target="../embeddings/oleObject80.bin"/><Relationship Id="rId30" Type="http://schemas.openxmlformats.org/officeDocument/2006/relationships/image" Target="../media/image88.w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0.jpeg"/><Relationship Id="rId1" Type="http://schemas.openxmlformats.org/officeDocument/2006/relationships/slideLayout" Target="../slideLayouts/slideLayout1.xml"/><Relationship Id="rId4" Type="http://schemas.openxmlformats.org/officeDocument/2006/relationships/image" Target="../media/image181.jpeg"/></Relationships>
</file>

<file path=ppt/slides/_rels/slide85.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92.wmf"/><Relationship Id="rId13" Type="http://schemas.openxmlformats.org/officeDocument/2006/relationships/oleObject" Target="../embeddings/oleObject87.bin"/><Relationship Id="rId18" Type="http://schemas.openxmlformats.org/officeDocument/2006/relationships/image" Target="../media/image97.wmf"/><Relationship Id="rId26" Type="http://schemas.openxmlformats.org/officeDocument/2006/relationships/oleObject" Target="../embeddings/oleObject94.bin"/><Relationship Id="rId3" Type="http://schemas.openxmlformats.org/officeDocument/2006/relationships/oleObject" Target="../embeddings/oleObject82.bin"/><Relationship Id="rId21" Type="http://schemas.openxmlformats.org/officeDocument/2006/relationships/image" Target="../media/image98.wmf"/><Relationship Id="rId7" Type="http://schemas.openxmlformats.org/officeDocument/2006/relationships/oleObject" Target="../embeddings/oleObject84.bin"/><Relationship Id="rId12" Type="http://schemas.openxmlformats.org/officeDocument/2006/relationships/image" Target="../media/image94.wmf"/><Relationship Id="rId17" Type="http://schemas.openxmlformats.org/officeDocument/2006/relationships/oleObject" Target="../embeddings/oleObject89.bin"/><Relationship Id="rId25" Type="http://schemas.openxmlformats.org/officeDocument/2006/relationships/image" Target="../media/image100.wmf"/><Relationship Id="rId2" Type="http://schemas.openxmlformats.org/officeDocument/2006/relationships/slideLayout" Target="../slideLayouts/slideLayout1.xml"/><Relationship Id="rId16" Type="http://schemas.openxmlformats.org/officeDocument/2006/relationships/image" Target="../media/image96.wmf"/><Relationship Id="rId20" Type="http://schemas.openxmlformats.org/officeDocument/2006/relationships/oleObject" Target="../embeddings/oleObject91.bin"/><Relationship Id="rId29" Type="http://schemas.openxmlformats.org/officeDocument/2006/relationships/image" Target="../media/image101.wmf"/><Relationship Id="rId1" Type="http://schemas.openxmlformats.org/officeDocument/2006/relationships/vmlDrawing" Target="../drawings/vmlDrawing8.vml"/><Relationship Id="rId6" Type="http://schemas.openxmlformats.org/officeDocument/2006/relationships/image" Target="../media/image91.wmf"/><Relationship Id="rId11" Type="http://schemas.openxmlformats.org/officeDocument/2006/relationships/oleObject" Target="../embeddings/oleObject86.bin"/><Relationship Id="rId24" Type="http://schemas.openxmlformats.org/officeDocument/2006/relationships/oleObject" Target="../embeddings/oleObject93.bin"/><Relationship Id="rId5" Type="http://schemas.openxmlformats.org/officeDocument/2006/relationships/oleObject" Target="../embeddings/oleObject83.bin"/><Relationship Id="rId15" Type="http://schemas.openxmlformats.org/officeDocument/2006/relationships/oleObject" Target="../embeddings/oleObject88.bin"/><Relationship Id="rId23" Type="http://schemas.openxmlformats.org/officeDocument/2006/relationships/image" Target="../media/image99.wmf"/><Relationship Id="rId28" Type="http://schemas.openxmlformats.org/officeDocument/2006/relationships/oleObject" Target="../embeddings/oleObject95.bin"/><Relationship Id="rId10" Type="http://schemas.openxmlformats.org/officeDocument/2006/relationships/image" Target="../media/image93.wmf"/><Relationship Id="rId19" Type="http://schemas.openxmlformats.org/officeDocument/2006/relationships/oleObject" Target="../embeddings/oleObject90.bin"/><Relationship Id="rId31" Type="http://schemas.openxmlformats.org/officeDocument/2006/relationships/image" Target="../media/image102.wmf"/><Relationship Id="rId4" Type="http://schemas.openxmlformats.org/officeDocument/2006/relationships/image" Target="../media/image90.wmf"/><Relationship Id="rId9" Type="http://schemas.openxmlformats.org/officeDocument/2006/relationships/oleObject" Target="../embeddings/oleObject85.bin"/><Relationship Id="rId14" Type="http://schemas.openxmlformats.org/officeDocument/2006/relationships/image" Target="../media/image95.wmf"/><Relationship Id="rId22" Type="http://schemas.openxmlformats.org/officeDocument/2006/relationships/oleObject" Target="../embeddings/oleObject92.bin"/><Relationship Id="rId27" Type="http://schemas.openxmlformats.org/officeDocument/2006/relationships/image" Target="../media/image58.wmf"/><Relationship Id="rId30" Type="http://schemas.openxmlformats.org/officeDocument/2006/relationships/oleObject" Target="../embeddings/oleObject96.bin"/></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2" name="Text Box 55"/>
          <p:cNvSpPr txBox="1">
            <a:spLocks noChangeArrowheads="1"/>
          </p:cNvSpPr>
          <p:nvPr/>
        </p:nvSpPr>
        <p:spPr bwMode="auto">
          <a:xfrm>
            <a:off x="1475656" y="1469917"/>
            <a:ext cx="6265975"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a:lnSpc>
                <a:spcPct val="80000"/>
              </a:lnSpc>
              <a:spcBef>
                <a:spcPct val="20000"/>
              </a:spcBef>
              <a:buClr>
                <a:srgbClr val="CC99FF"/>
              </a:buClr>
              <a:buSzPct val="90000"/>
              <a:defRPr/>
            </a:pPr>
            <a:r>
              <a:rPr kumimoji="1" lang="zh-CN" altLang="en-US" sz="3600" dirty="0" smtClean="0">
                <a:solidFill>
                  <a:srgbClr val="0000FF"/>
                </a:solidFill>
                <a:latin typeface="华文行楷" pitchFamily="2" charset="-122"/>
                <a:ea typeface="华文行楷" pitchFamily="2" charset="-122"/>
                <a:cs typeface="+mn-ea"/>
              </a:rPr>
              <a:t>物理学科知识与教学能力真题</a:t>
            </a:r>
            <a:endParaRPr kumimoji="1" lang="zh-CN" altLang="en-US" sz="3600" dirty="0">
              <a:solidFill>
                <a:srgbClr val="0000FF"/>
              </a:solidFill>
              <a:latin typeface="华文行楷" pitchFamily="2" charset="-122"/>
              <a:ea typeface="华文行楷" pitchFamily="2" charset="-122"/>
              <a:cs typeface="+mn-ea"/>
            </a:endParaRPr>
          </a:p>
        </p:txBody>
      </p:sp>
      <p:sp>
        <p:nvSpPr>
          <p:cNvPr id="3" name="矩形 2"/>
          <p:cNvSpPr>
            <a:spLocks noChangeArrowheads="1"/>
          </p:cNvSpPr>
          <p:nvPr/>
        </p:nvSpPr>
        <p:spPr bwMode="auto">
          <a:xfrm>
            <a:off x="2843808" y="2492896"/>
            <a:ext cx="326243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4800" dirty="0" smtClean="0">
                <a:solidFill>
                  <a:srgbClr val="C00000"/>
                </a:solidFill>
                <a:latin typeface="华文行楷" pitchFamily="2" charset="-122"/>
                <a:ea typeface="华文行楷" pitchFamily="2" charset="-122"/>
                <a:cs typeface="Times New Roman" pitchFamily="18" charset="0"/>
                <a:sym typeface="宋体" pitchFamily="2" charset="-122"/>
              </a:rPr>
              <a:t>计算题分析</a:t>
            </a:r>
            <a:endParaRPr lang="zh-CN" altLang="en-US" sz="4800" dirty="0">
              <a:solidFill>
                <a:srgbClr val="C00000"/>
              </a:solidFill>
              <a:latin typeface="华文行楷" pitchFamily="2" charset="-122"/>
              <a:ea typeface="华文行楷" pitchFamily="2" charset="-122"/>
              <a:cs typeface="Times New Roman" pitchFamily="18" charset="0"/>
            </a:endParaRPr>
          </a:p>
        </p:txBody>
      </p:sp>
    </p:spTree>
    <p:extLst>
      <p:ext uri="{BB962C8B-B14F-4D97-AF65-F5344CB8AC3E}">
        <p14:creationId xmlns:p14="http://schemas.microsoft.com/office/powerpoint/2010/main" val="31704217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a:spLocks noChangeArrowheads="1"/>
          </p:cNvSpPr>
          <p:nvPr/>
        </p:nvSpPr>
        <p:spPr bwMode="auto">
          <a:xfrm>
            <a:off x="107504" y="591077"/>
            <a:ext cx="8856983"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r>
              <a:rPr lang="zh-CN" altLang="en-US" sz="2000" dirty="0" smtClean="0">
                <a:solidFill>
                  <a:srgbClr val="0000FF"/>
                </a:solidFill>
                <a:latin typeface="+mn-ea"/>
                <a:ea typeface="+mn-ea"/>
              </a:rPr>
              <a:t>9.确定物体绕某个囝的转动惯量，可以由理论计算也可通过实验测定</a:t>
            </a:r>
            <a:endParaRPr lang="en-US" altLang="zh-CN" sz="2000" dirty="0" smtClean="0">
              <a:solidFill>
                <a:srgbClr val="0000FF"/>
              </a:solidFill>
              <a:latin typeface="+mn-ea"/>
              <a:ea typeface="+mn-ea"/>
            </a:endParaRPr>
          </a:p>
          <a:p>
            <a:r>
              <a:rPr lang="en-US" altLang="zh-CN" sz="2000" dirty="0">
                <a:solidFill>
                  <a:srgbClr val="0000FF"/>
                </a:solidFill>
                <a:latin typeface="+mn-ea"/>
                <a:ea typeface="+mn-ea"/>
              </a:rPr>
              <a:t>(1</a:t>
            </a:r>
            <a:r>
              <a:rPr lang="en-US" altLang="zh-CN" sz="2000" dirty="0" smtClean="0">
                <a:solidFill>
                  <a:srgbClr val="0000FF"/>
                </a:solidFill>
                <a:latin typeface="+mn-ea"/>
                <a:ea typeface="+mn-ea"/>
              </a:rPr>
              <a:t>)</a:t>
            </a:r>
            <a:r>
              <a:rPr lang="zh-CN" altLang="en-US" sz="2000" dirty="0" smtClean="0">
                <a:solidFill>
                  <a:srgbClr val="0000FF"/>
                </a:solidFill>
                <a:latin typeface="+mn-ea"/>
                <a:ea typeface="+mn-ea"/>
              </a:rPr>
              <a:t>用积分计算质量为</a:t>
            </a:r>
            <a:r>
              <a:rPr lang="en-US" altLang="zh-CN" sz="2000" dirty="0" smtClean="0">
                <a:solidFill>
                  <a:srgbClr val="0000FF"/>
                </a:solidFill>
                <a:latin typeface="+mn-ea"/>
                <a:ea typeface="+mn-ea"/>
              </a:rPr>
              <a:t>m</a:t>
            </a:r>
            <a:r>
              <a:rPr lang="zh-CN" altLang="en-US" sz="2000" dirty="0" smtClean="0">
                <a:solidFill>
                  <a:srgbClr val="0000FF"/>
                </a:solidFill>
                <a:latin typeface="+mn-ea"/>
                <a:ea typeface="+mn-ea"/>
              </a:rPr>
              <a:t>，半径为</a:t>
            </a:r>
            <a:r>
              <a:rPr lang="en-US" altLang="zh-CN" sz="2000" dirty="0" smtClean="0">
                <a:solidFill>
                  <a:srgbClr val="0000FF"/>
                </a:solidFill>
                <a:latin typeface="+mn-ea"/>
                <a:ea typeface="+mn-ea"/>
              </a:rPr>
              <a:t>R</a:t>
            </a:r>
            <a:r>
              <a:rPr lang="zh-CN" altLang="en-US" sz="2000" dirty="0" smtClean="0">
                <a:solidFill>
                  <a:srgbClr val="0000FF"/>
                </a:solidFill>
                <a:latin typeface="+mn-ea"/>
                <a:ea typeface="+mn-ea"/>
              </a:rPr>
              <a:t>的均质薄圆盘绕其中心轴的转动惯量</a:t>
            </a:r>
            <a:r>
              <a:rPr lang="en-US" altLang="zh-CN" sz="2000" dirty="0" smtClean="0">
                <a:solidFill>
                  <a:srgbClr val="0000FF"/>
                </a:solidFill>
                <a:latin typeface="+mn-ea"/>
                <a:ea typeface="+mn-ea"/>
              </a:rPr>
              <a:t>(2)</a:t>
            </a:r>
            <a:r>
              <a:rPr lang="zh-CN" altLang="en-US" sz="2000" dirty="0" smtClean="0">
                <a:solidFill>
                  <a:srgbClr val="0000FF"/>
                </a:solidFill>
                <a:latin typeface="+mn-ea"/>
                <a:ea typeface="+mn-ea"/>
              </a:rPr>
              <a:t>该圆盘质量未知，可用如图所示的实验方法测得该圆盘绕中心轴的转动惯量。在圆盘的边缘绕有质量不计的细绳，绳的下端挂一质量为</a:t>
            </a:r>
            <a:r>
              <a:rPr lang="en-US" altLang="zh-CN" sz="2000" dirty="0" smtClean="0">
                <a:solidFill>
                  <a:srgbClr val="0000FF"/>
                </a:solidFill>
                <a:latin typeface="+mn-ea"/>
                <a:ea typeface="+mn-ea"/>
              </a:rPr>
              <a:t>m</a:t>
            </a:r>
            <a:r>
              <a:rPr lang="zh-CN" altLang="en-US" sz="2000" dirty="0" smtClean="0">
                <a:solidFill>
                  <a:srgbClr val="0000FF"/>
                </a:solidFill>
                <a:latin typeface="+mn-ea"/>
                <a:ea typeface="+mn-ea"/>
              </a:rPr>
              <a:t>的重物，圆盘与转轴间的摩擦忽略不计，测得重物下落的加速度为</a:t>
            </a:r>
            <a:r>
              <a:rPr lang="en-US" altLang="zh-CN" sz="2000" dirty="0" smtClean="0">
                <a:solidFill>
                  <a:srgbClr val="0000FF"/>
                </a:solidFill>
                <a:latin typeface="+mn-ea"/>
                <a:ea typeface="+mn-ea"/>
              </a:rPr>
              <a:t>a</a:t>
            </a:r>
            <a:r>
              <a:rPr lang="zh-CN" altLang="en-US" sz="2000" dirty="0" smtClean="0">
                <a:solidFill>
                  <a:srgbClr val="0000FF"/>
                </a:solidFill>
                <a:latin typeface="+mn-ea"/>
                <a:ea typeface="+mn-ea"/>
              </a:rPr>
              <a:t>，求圆盘绕其中心轴的转动惯量</a:t>
            </a:r>
            <a:r>
              <a:rPr lang="zh-CN" altLang="zh-CN" sz="2000" dirty="0" smtClean="0">
                <a:solidFill>
                  <a:srgbClr val="0000FF"/>
                </a:solidFill>
                <a:latin typeface="+mn-ea"/>
                <a:ea typeface="+mn-ea"/>
              </a:rPr>
              <a:t>。</a:t>
            </a:r>
            <a:endParaRPr lang="en-US" altLang="zh-CN" sz="2000" dirty="0">
              <a:solidFill>
                <a:srgbClr val="0000FF"/>
              </a:solidFill>
              <a:latin typeface="+mn-ea"/>
              <a:ea typeface="+mn-ea"/>
            </a:endParaRPr>
          </a:p>
        </p:txBody>
      </p:sp>
      <p:sp>
        <p:nvSpPr>
          <p:cNvPr id="10" name="文本框 9"/>
          <p:cNvSpPr txBox="1">
            <a:spLocks noChangeArrowheads="1"/>
          </p:cNvSpPr>
          <p:nvPr/>
        </p:nvSpPr>
        <p:spPr bwMode="auto">
          <a:xfrm>
            <a:off x="110564" y="2473806"/>
            <a:ext cx="107621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r>
              <a:rPr lang="zh-CN" altLang="en-US" sz="2200" dirty="0" smtClean="0">
                <a:latin typeface="楷体" pitchFamily="49" charset="-122"/>
                <a:ea typeface="楷体" pitchFamily="49" charset="-122"/>
              </a:rPr>
              <a:t>解</a:t>
            </a:r>
            <a:r>
              <a:rPr lang="en-US" altLang="zh-CN" sz="2200" dirty="0" smtClean="0">
                <a:latin typeface="楷体" pitchFamily="49" charset="-122"/>
                <a:ea typeface="楷体" pitchFamily="49" charset="-122"/>
                <a:sym typeface="Wingdings" pitchFamily="2" charset="2"/>
              </a:rPr>
              <a:t>:(1)</a:t>
            </a:r>
            <a:endParaRPr lang="en-US" altLang="zh-CN" sz="2200" dirty="0" smtClean="0">
              <a:latin typeface="楷体" pitchFamily="49" charset="-122"/>
              <a:ea typeface="楷体" pitchFamily="49" charset="-122"/>
            </a:endParaRPr>
          </a:p>
        </p:txBody>
      </p:sp>
      <p:sp>
        <p:nvSpPr>
          <p:cNvPr id="11" name="Rectangle 50"/>
          <p:cNvSpPr>
            <a:spLocks noChangeArrowheads="1"/>
          </p:cNvSpPr>
          <p:nvPr/>
        </p:nvSpPr>
        <p:spPr bwMode="auto">
          <a:xfrm>
            <a:off x="-1588" y="0"/>
            <a:ext cx="9144001"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mn-ea"/>
                <a:ea typeface="+mn-ea"/>
              </a:rPr>
              <a:t>2016</a:t>
            </a:r>
            <a:r>
              <a:rPr lang="zh-CN" altLang="en-US" dirty="0" smtClean="0">
                <a:solidFill>
                  <a:srgbClr val="FFFFFF"/>
                </a:solidFill>
                <a:latin typeface="+mn-ea"/>
                <a:ea typeface="+mn-ea"/>
              </a:rPr>
              <a:t>年下半年</a:t>
            </a:r>
          </a:p>
        </p:txBody>
      </p:sp>
      <p:sp>
        <p:nvSpPr>
          <p:cNvPr id="13" name="Text Box 55"/>
          <p:cNvSpPr txBox="1">
            <a:spLocks noChangeArrowheads="1"/>
          </p:cNvSpPr>
          <p:nvPr/>
        </p:nvSpPr>
        <p:spPr bwMode="auto">
          <a:xfrm>
            <a:off x="39398" y="50510"/>
            <a:ext cx="18827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zh-CN" altLang="en-US" dirty="0" smtClean="0">
                <a:solidFill>
                  <a:srgbClr val="FFFFFF"/>
                </a:solidFill>
                <a:latin typeface="+mn-ea"/>
                <a:ea typeface="+mn-ea"/>
              </a:rPr>
              <a:t>二、计算题</a:t>
            </a:r>
          </a:p>
        </p:txBody>
      </p:sp>
      <p:grpSp>
        <p:nvGrpSpPr>
          <p:cNvPr id="33" name="Group 5"/>
          <p:cNvGrpSpPr>
            <a:grpSpLocks/>
          </p:cNvGrpSpPr>
          <p:nvPr/>
        </p:nvGrpSpPr>
        <p:grpSpPr bwMode="auto">
          <a:xfrm>
            <a:off x="6486228" y="2768643"/>
            <a:ext cx="1830501" cy="1094753"/>
            <a:chOff x="0" y="0"/>
            <a:chExt cx="2112" cy="1200"/>
          </a:xfrm>
        </p:grpSpPr>
        <p:sp>
          <p:nvSpPr>
            <p:cNvPr id="34" name="Oval 6"/>
            <p:cNvSpPr>
              <a:spLocks noChangeArrowheads="1"/>
            </p:cNvSpPr>
            <p:nvPr/>
          </p:nvSpPr>
          <p:spPr bwMode="auto">
            <a:xfrm>
              <a:off x="0" y="96"/>
              <a:ext cx="2112" cy="1104"/>
            </a:xfrm>
            <a:prstGeom prst="ellipse">
              <a:avLst/>
            </a:prstGeom>
            <a:gradFill rotWithShape="0">
              <a:gsLst>
                <a:gs pos="0">
                  <a:srgbClr val="808080"/>
                </a:gs>
                <a:gs pos="50000">
                  <a:srgbClr val="808080">
                    <a:gamma/>
                    <a:tint val="0"/>
                    <a:invGamma/>
                  </a:srgbClr>
                </a:gs>
                <a:gs pos="100000">
                  <a:srgbClr val="808080"/>
                </a:gs>
              </a:gsLst>
              <a:lin ang="0" scaled="1"/>
            </a:gradFill>
            <a:ln w="222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5" name="Oval 7"/>
            <p:cNvSpPr>
              <a:spLocks noChangeArrowheads="1"/>
            </p:cNvSpPr>
            <p:nvPr/>
          </p:nvSpPr>
          <p:spPr bwMode="auto">
            <a:xfrm>
              <a:off x="0" y="0"/>
              <a:ext cx="2112" cy="1104"/>
            </a:xfrm>
            <a:prstGeom prst="ellipse">
              <a:avLst/>
            </a:prstGeom>
            <a:solidFill>
              <a:srgbClr val="FFFFFF"/>
            </a:solidFill>
            <a:ln w="222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36" name="Group 8"/>
          <p:cNvGrpSpPr>
            <a:grpSpLocks/>
          </p:cNvGrpSpPr>
          <p:nvPr/>
        </p:nvGrpSpPr>
        <p:grpSpPr bwMode="auto">
          <a:xfrm>
            <a:off x="6842561" y="2975019"/>
            <a:ext cx="1228333" cy="640846"/>
            <a:chOff x="56" y="0"/>
            <a:chExt cx="1590" cy="734"/>
          </a:xfrm>
        </p:grpSpPr>
        <p:sp>
          <p:nvSpPr>
            <p:cNvPr id="37" name="Oval 9"/>
            <p:cNvSpPr>
              <a:spLocks noChangeArrowheads="1"/>
            </p:cNvSpPr>
            <p:nvPr/>
          </p:nvSpPr>
          <p:spPr bwMode="auto">
            <a:xfrm>
              <a:off x="56" y="0"/>
              <a:ext cx="1590" cy="734"/>
            </a:xfrm>
            <a:prstGeom prst="ellipse">
              <a:avLst/>
            </a:prstGeom>
            <a:gradFill rotWithShape="0">
              <a:gsLst>
                <a:gs pos="0">
                  <a:srgbClr val="808080"/>
                </a:gs>
                <a:gs pos="50000">
                  <a:srgbClr val="808080">
                    <a:gamma/>
                    <a:tint val="0"/>
                    <a:invGamma/>
                  </a:srgbClr>
                </a:gs>
                <a:gs pos="100000">
                  <a:srgbClr val="808080"/>
                </a:gs>
              </a:gsLst>
              <a:lin ang="0" scaled="1"/>
            </a:gradFill>
            <a:ln w="222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8" name="Oval 10"/>
            <p:cNvSpPr>
              <a:spLocks noChangeArrowheads="1"/>
            </p:cNvSpPr>
            <p:nvPr/>
          </p:nvSpPr>
          <p:spPr bwMode="auto">
            <a:xfrm>
              <a:off x="119" y="57"/>
              <a:ext cx="1488" cy="607"/>
            </a:xfrm>
            <a:prstGeom prst="ellipse">
              <a:avLst/>
            </a:prstGeom>
            <a:solidFill>
              <a:srgbClr val="FFFFFF"/>
            </a:solidFill>
            <a:ln w="222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39" name="Group 11"/>
          <p:cNvGrpSpPr>
            <a:grpSpLocks/>
          </p:cNvGrpSpPr>
          <p:nvPr/>
        </p:nvGrpSpPr>
        <p:grpSpPr bwMode="auto">
          <a:xfrm>
            <a:off x="6867228" y="2241593"/>
            <a:ext cx="1705528" cy="1749737"/>
            <a:chOff x="0" y="0"/>
            <a:chExt cx="2013" cy="1451"/>
          </a:xfrm>
        </p:grpSpPr>
        <p:sp>
          <p:nvSpPr>
            <p:cNvPr id="40" name="Line 12"/>
            <p:cNvSpPr>
              <a:spLocks noChangeShapeType="1"/>
            </p:cNvSpPr>
            <p:nvPr/>
          </p:nvSpPr>
          <p:spPr bwMode="auto">
            <a:xfrm>
              <a:off x="752" y="804"/>
              <a:ext cx="1243" cy="0"/>
            </a:xfrm>
            <a:prstGeom prst="line">
              <a:avLst/>
            </a:prstGeom>
            <a:noFill/>
            <a:ln w="222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1" name="Line 13"/>
            <p:cNvSpPr>
              <a:spLocks noChangeShapeType="1"/>
            </p:cNvSpPr>
            <p:nvPr/>
          </p:nvSpPr>
          <p:spPr bwMode="auto">
            <a:xfrm flipV="1">
              <a:off x="758" y="166"/>
              <a:ext cx="0" cy="638"/>
            </a:xfrm>
            <a:prstGeom prst="line">
              <a:avLst/>
            </a:prstGeom>
            <a:noFill/>
            <a:ln w="222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2" name="Line 14"/>
            <p:cNvSpPr>
              <a:spLocks noChangeShapeType="1"/>
            </p:cNvSpPr>
            <p:nvPr/>
          </p:nvSpPr>
          <p:spPr bwMode="auto">
            <a:xfrm flipH="1">
              <a:off x="180" y="798"/>
              <a:ext cx="578" cy="556"/>
            </a:xfrm>
            <a:prstGeom prst="line">
              <a:avLst/>
            </a:prstGeom>
            <a:noFill/>
            <a:ln w="222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3" name="Text Box 15"/>
            <p:cNvSpPr txBox="1">
              <a:spLocks noChangeArrowheads="1"/>
            </p:cNvSpPr>
            <p:nvPr/>
          </p:nvSpPr>
          <p:spPr bwMode="auto">
            <a:xfrm>
              <a:off x="0" y="1094"/>
              <a:ext cx="255" cy="357"/>
            </a:xfrm>
            <a:prstGeom prst="rect">
              <a:avLst/>
            </a:prstGeom>
            <a:noFill/>
            <a:ln>
              <a:noFill/>
            </a:ln>
            <a:effectLst/>
            <a:extLst>
              <a:ext uri="{909E8E84-426E-40DD-AFC4-6F175D3DCCD1}">
                <a14:hiddenFill xmlns:a14="http://schemas.microsoft.com/office/drawing/2010/main">
                  <a:gradFill rotWithShape="0">
                    <a:gsLst>
                      <a:gs pos="0">
                        <a:srgbClr val="CC6600"/>
                      </a:gs>
                      <a:gs pos="50000">
                        <a:srgbClr val="FFFFFF"/>
                      </a:gs>
                      <a:gs pos="100000">
                        <a:srgbClr val="CC6600"/>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auto" latinLnBrk="0" hangingPunct="1">
                <a:lnSpc>
                  <a:spcPct val="130000"/>
                </a:lnSpc>
                <a:spcBef>
                  <a:spcPts val="0"/>
                </a:spcBef>
                <a:spcAft>
                  <a:spcPts val="0"/>
                </a:spcAft>
                <a:buClrTx/>
                <a:buSzTx/>
                <a:buFontTx/>
                <a:buNone/>
                <a:tabLst/>
                <a:defRPr/>
              </a:pPr>
              <a:r>
                <a:rPr kumimoji="0" lang="en-US" altLang="zh-CN" sz="2400" b="1" i="1" u="none" strike="noStrike" kern="0" cap="none" spc="0" normalizeH="0" baseline="0" noProof="0">
                  <a:ln>
                    <a:noFill/>
                  </a:ln>
                  <a:solidFill>
                    <a:srgbClr val="3333CC"/>
                  </a:solidFill>
                  <a:effectLst/>
                  <a:uLnTx/>
                  <a:uFillTx/>
                  <a:latin typeface="Times New Roman" pitchFamily="18" charset="0"/>
                  <a:ea typeface="宋体" pitchFamily="2" charset="-122"/>
                </a:rPr>
                <a:t>x</a:t>
              </a:r>
            </a:p>
          </p:txBody>
        </p:sp>
        <p:sp>
          <p:nvSpPr>
            <p:cNvPr id="44" name="Text Box 16"/>
            <p:cNvSpPr txBox="1">
              <a:spLocks noChangeArrowheads="1"/>
            </p:cNvSpPr>
            <p:nvPr/>
          </p:nvSpPr>
          <p:spPr bwMode="auto">
            <a:xfrm>
              <a:off x="1771" y="467"/>
              <a:ext cx="242" cy="357"/>
            </a:xfrm>
            <a:prstGeom prst="rect">
              <a:avLst/>
            </a:prstGeom>
            <a:noFill/>
            <a:ln>
              <a:noFill/>
            </a:ln>
            <a:effectLst/>
            <a:extLst>
              <a:ext uri="{909E8E84-426E-40DD-AFC4-6F175D3DCCD1}">
                <a14:hiddenFill xmlns:a14="http://schemas.microsoft.com/office/drawing/2010/main">
                  <a:gradFill rotWithShape="0">
                    <a:gsLst>
                      <a:gs pos="0">
                        <a:srgbClr val="CC6600"/>
                      </a:gs>
                      <a:gs pos="50000">
                        <a:srgbClr val="FFFFFF"/>
                      </a:gs>
                      <a:gs pos="100000">
                        <a:srgbClr val="CC6600"/>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auto" latinLnBrk="0" hangingPunct="1">
                <a:lnSpc>
                  <a:spcPct val="130000"/>
                </a:lnSpc>
                <a:spcBef>
                  <a:spcPts val="0"/>
                </a:spcBef>
                <a:spcAft>
                  <a:spcPts val="0"/>
                </a:spcAft>
                <a:buClrTx/>
                <a:buSzTx/>
                <a:buFontTx/>
                <a:buNone/>
                <a:tabLst/>
                <a:defRPr/>
              </a:pPr>
              <a:r>
                <a:rPr kumimoji="0" lang="en-US" altLang="zh-CN" sz="2400" b="1" i="1" u="none" strike="noStrike" kern="0" cap="none" spc="0" normalizeH="0" baseline="0" noProof="0">
                  <a:ln>
                    <a:noFill/>
                  </a:ln>
                  <a:solidFill>
                    <a:srgbClr val="3333CC"/>
                  </a:solidFill>
                  <a:effectLst/>
                  <a:uLnTx/>
                  <a:uFillTx/>
                  <a:latin typeface="Times New Roman" pitchFamily="18" charset="0"/>
                  <a:ea typeface="宋体" pitchFamily="2" charset="-122"/>
                </a:rPr>
                <a:t>y</a:t>
              </a:r>
            </a:p>
          </p:txBody>
        </p:sp>
        <p:sp>
          <p:nvSpPr>
            <p:cNvPr id="45" name="Text Box 17"/>
            <p:cNvSpPr txBox="1">
              <a:spLocks noChangeArrowheads="1"/>
            </p:cNvSpPr>
            <p:nvPr/>
          </p:nvSpPr>
          <p:spPr bwMode="auto">
            <a:xfrm>
              <a:off x="774" y="0"/>
              <a:ext cx="230" cy="357"/>
            </a:xfrm>
            <a:prstGeom prst="rect">
              <a:avLst/>
            </a:prstGeom>
            <a:noFill/>
            <a:ln>
              <a:noFill/>
            </a:ln>
            <a:effectLst/>
            <a:extLst>
              <a:ext uri="{909E8E84-426E-40DD-AFC4-6F175D3DCCD1}">
                <a14:hiddenFill xmlns:a14="http://schemas.microsoft.com/office/drawing/2010/main">
                  <a:gradFill rotWithShape="0">
                    <a:gsLst>
                      <a:gs pos="0">
                        <a:srgbClr val="CC6600"/>
                      </a:gs>
                      <a:gs pos="50000">
                        <a:srgbClr val="FFFFFF"/>
                      </a:gs>
                      <a:gs pos="100000">
                        <a:srgbClr val="CC6600"/>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auto" latinLnBrk="0" hangingPunct="1">
                <a:lnSpc>
                  <a:spcPct val="130000"/>
                </a:lnSpc>
                <a:spcBef>
                  <a:spcPts val="0"/>
                </a:spcBef>
                <a:spcAft>
                  <a:spcPts val="0"/>
                </a:spcAft>
                <a:buClrTx/>
                <a:buSzTx/>
                <a:buFontTx/>
                <a:buNone/>
                <a:tabLst/>
                <a:defRPr/>
              </a:pPr>
              <a:r>
                <a:rPr kumimoji="0" lang="en-US" altLang="zh-CN" sz="2400" b="1" i="1" u="none" strike="noStrike" kern="0" cap="none" spc="0" normalizeH="0" baseline="0" noProof="0">
                  <a:ln>
                    <a:noFill/>
                  </a:ln>
                  <a:solidFill>
                    <a:srgbClr val="3333CC"/>
                  </a:solidFill>
                  <a:effectLst/>
                  <a:uLnTx/>
                  <a:uFillTx/>
                  <a:latin typeface="Times New Roman" pitchFamily="18" charset="0"/>
                  <a:ea typeface="宋体" pitchFamily="2" charset="-122"/>
                </a:rPr>
                <a:t>z</a:t>
              </a:r>
            </a:p>
          </p:txBody>
        </p:sp>
      </p:grpSp>
      <p:grpSp>
        <p:nvGrpSpPr>
          <p:cNvPr id="46" name="Group 18"/>
          <p:cNvGrpSpPr>
            <a:grpSpLocks/>
          </p:cNvGrpSpPr>
          <p:nvPr/>
        </p:nvGrpSpPr>
        <p:grpSpPr bwMode="auto">
          <a:xfrm>
            <a:off x="6714827" y="2547981"/>
            <a:ext cx="990028" cy="898321"/>
            <a:chOff x="0" y="0"/>
            <a:chExt cx="720" cy="632"/>
          </a:xfrm>
        </p:grpSpPr>
        <p:sp>
          <p:nvSpPr>
            <p:cNvPr id="47" name="Line 19"/>
            <p:cNvSpPr>
              <a:spLocks noChangeShapeType="1"/>
            </p:cNvSpPr>
            <p:nvPr/>
          </p:nvSpPr>
          <p:spPr bwMode="auto">
            <a:xfrm flipH="1" flipV="1">
              <a:off x="384" y="331"/>
              <a:ext cx="189" cy="153"/>
            </a:xfrm>
            <a:prstGeom prst="line">
              <a:avLst/>
            </a:prstGeom>
            <a:noFill/>
            <a:ln w="22225">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8" name="Line 20"/>
            <p:cNvSpPr>
              <a:spLocks noChangeShapeType="1"/>
            </p:cNvSpPr>
            <p:nvPr/>
          </p:nvSpPr>
          <p:spPr bwMode="auto">
            <a:xfrm>
              <a:off x="0" y="43"/>
              <a:ext cx="339" cy="237"/>
            </a:xfrm>
            <a:prstGeom prst="line">
              <a:avLst/>
            </a:prstGeom>
            <a:noFill/>
            <a:ln w="22225">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9" name="Text Box 21"/>
            <p:cNvSpPr txBox="1">
              <a:spLocks noChangeArrowheads="1"/>
            </p:cNvSpPr>
            <p:nvPr/>
          </p:nvSpPr>
          <p:spPr bwMode="auto">
            <a:xfrm>
              <a:off x="387" y="275"/>
              <a:ext cx="191" cy="357"/>
            </a:xfrm>
            <a:prstGeom prst="rect">
              <a:avLst/>
            </a:prstGeom>
            <a:noFill/>
            <a:ln>
              <a:noFill/>
            </a:ln>
            <a:effectLst/>
            <a:extLst>
              <a:ext uri="{909E8E84-426E-40DD-AFC4-6F175D3DCCD1}">
                <a14:hiddenFill xmlns:a14="http://schemas.microsoft.com/office/drawing/2010/main">
                  <a:gradFill rotWithShape="0">
                    <a:gsLst>
                      <a:gs pos="0">
                        <a:srgbClr val="CC6600"/>
                      </a:gs>
                      <a:gs pos="50000">
                        <a:srgbClr val="FFFFFF"/>
                      </a:gs>
                      <a:gs pos="100000">
                        <a:srgbClr val="CC6600"/>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auto" latinLnBrk="0" hangingPunct="1">
                <a:lnSpc>
                  <a:spcPct val="130000"/>
                </a:lnSpc>
                <a:spcBef>
                  <a:spcPts val="0"/>
                </a:spcBef>
                <a:spcAft>
                  <a:spcPts val="0"/>
                </a:spcAft>
                <a:buClrTx/>
                <a:buSzTx/>
                <a:buFontTx/>
                <a:buNone/>
                <a:tabLst/>
                <a:defRPr/>
              </a:pPr>
              <a:r>
                <a:rPr kumimoji="0" lang="en-US" altLang="zh-CN" sz="2400" b="1" i="1" u="none" strike="noStrike" kern="0" cap="none" spc="0" normalizeH="0" baseline="0" noProof="0">
                  <a:ln>
                    <a:noFill/>
                  </a:ln>
                  <a:solidFill>
                    <a:srgbClr val="3333CC"/>
                  </a:solidFill>
                  <a:effectLst/>
                  <a:uLnTx/>
                  <a:uFillTx/>
                  <a:latin typeface="Times New Roman" pitchFamily="18" charset="0"/>
                  <a:ea typeface="宋体" pitchFamily="2" charset="-122"/>
                </a:rPr>
                <a:t>r</a:t>
              </a:r>
            </a:p>
          </p:txBody>
        </p:sp>
        <p:sp>
          <p:nvSpPr>
            <p:cNvPr id="50" name="Text Box 22"/>
            <p:cNvSpPr txBox="1">
              <a:spLocks noChangeArrowheads="1"/>
            </p:cNvSpPr>
            <p:nvPr/>
          </p:nvSpPr>
          <p:spPr bwMode="auto">
            <a:xfrm>
              <a:off x="277" y="0"/>
              <a:ext cx="443" cy="357"/>
            </a:xfrm>
            <a:prstGeom prst="rect">
              <a:avLst/>
            </a:prstGeom>
            <a:noFill/>
            <a:ln>
              <a:noFill/>
            </a:ln>
            <a:effectLst/>
            <a:extLst>
              <a:ext uri="{909E8E84-426E-40DD-AFC4-6F175D3DCCD1}">
                <a14:hiddenFill xmlns:a14="http://schemas.microsoft.com/office/drawing/2010/main">
                  <a:gradFill rotWithShape="0">
                    <a:gsLst>
                      <a:gs pos="0">
                        <a:srgbClr val="CC6600"/>
                      </a:gs>
                      <a:gs pos="50000">
                        <a:srgbClr val="FFFFFF"/>
                      </a:gs>
                      <a:gs pos="100000">
                        <a:srgbClr val="CC6600"/>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auto" latinLnBrk="0" hangingPunct="1">
                <a:lnSpc>
                  <a:spcPct val="130000"/>
                </a:lnSpc>
                <a:spcBef>
                  <a:spcPts val="0"/>
                </a:spcBef>
                <a:spcAft>
                  <a:spcPts val="0"/>
                </a:spcAft>
                <a:buClrTx/>
                <a:buSzTx/>
                <a:buFontTx/>
                <a:buNone/>
                <a:tabLst/>
                <a:defRPr/>
              </a:pPr>
              <a:r>
                <a:rPr kumimoji="0" lang="en-US" altLang="zh-CN" sz="2400" b="1" i="0" u="none" strike="noStrike" kern="0" cap="none" spc="0" normalizeH="0" baseline="0" noProof="0" dirty="0" err="1">
                  <a:ln>
                    <a:noFill/>
                  </a:ln>
                  <a:solidFill>
                    <a:srgbClr val="3333CC"/>
                  </a:solidFill>
                  <a:effectLst/>
                  <a:uLnTx/>
                  <a:uFillTx/>
                  <a:latin typeface="Times New Roman" pitchFamily="18" charset="0"/>
                  <a:ea typeface="宋体" pitchFamily="2" charset="-122"/>
                </a:rPr>
                <a:t>d</a:t>
              </a:r>
              <a:r>
                <a:rPr kumimoji="0" lang="en-US" altLang="zh-CN" sz="2400" b="1" i="1" u="none" strike="noStrike" kern="0" cap="none" spc="0" normalizeH="0" baseline="0" noProof="0" dirty="0" err="1">
                  <a:ln>
                    <a:noFill/>
                  </a:ln>
                  <a:solidFill>
                    <a:srgbClr val="3333CC"/>
                  </a:solidFill>
                  <a:effectLst/>
                  <a:uLnTx/>
                  <a:uFillTx/>
                  <a:latin typeface="Times New Roman" pitchFamily="18" charset="0"/>
                  <a:ea typeface="宋体" pitchFamily="2" charset="-122"/>
                </a:rPr>
                <a:t>r</a:t>
              </a:r>
              <a:endParaRPr kumimoji="0" lang="en-US" altLang="zh-CN" sz="2400" b="1" i="1" u="none" strike="noStrike" kern="0" cap="none" spc="0" normalizeH="0" baseline="0" noProof="0" dirty="0">
                <a:ln>
                  <a:noFill/>
                </a:ln>
                <a:solidFill>
                  <a:srgbClr val="3333CC"/>
                </a:solidFill>
                <a:effectLst/>
                <a:uLnTx/>
                <a:uFillTx/>
                <a:latin typeface="Times New Roman" pitchFamily="18" charset="0"/>
                <a:ea typeface="宋体" pitchFamily="2" charset="-122"/>
              </a:endParaRPr>
            </a:p>
          </p:txBody>
        </p:sp>
      </p:grpSp>
      <p:graphicFrame>
        <p:nvGraphicFramePr>
          <p:cNvPr id="7" name="对象 6"/>
          <p:cNvGraphicFramePr>
            <a:graphicFrameLocks noChangeAspect="1"/>
          </p:cNvGraphicFramePr>
          <p:nvPr>
            <p:extLst>
              <p:ext uri="{D42A27DB-BD31-4B8C-83A1-F6EECF244321}">
                <p14:modId xmlns:p14="http://schemas.microsoft.com/office/powerpoint/2010/main" val="4040098695"/>
              </p:ext>
            </p:extLst>
          </p:nvPr>
        </p:nvGraphicFramePr>
        <p:xfrm>
          <a:off x="1236663" y="2527300"/>
          <a:ext cx="1260475" cy="365125"/>
        </p:xfrm>
        <a:graphic>
          <a:graphicData uri="http://schemas.openxmlformats.org/presentationml/2006/ole">
            <mc:AlternateContent xmlns:mc="http://schemas.openxmlformats.org/markup-compatibility/2006">
              <mc:Choice xmlns:v="urn:schemas-microsoft-com:vml" Requires="v">
                <p:oleObj spid="_x0000_s50760" name="Equation" r:id="rId4" imgW="647640" imgH="203040" progId="Equation.DSMT4">
                  <p:embed/>
                </p:oleObj>
              </mc:Choice>
              <mc:Fallback>
                <p:oleObj name="Equation" r:id="rId4" imgW="647640" imgH="203040" progId="Equation.DSMT4">
                  <p:embed/>
                  <p:pic>
                    <p:nvPicPr>
                      <p:cNvPr id="0" name="Object 24"/>
                      <p:cNvPicPr>
                        <a:picLocks noChangeAspect="1" noChangeArrowheads="1"/>
                      </p:cNvPicPr>
                      <p:nvPr/>
                    </p:nvPicPr>
                    <p:blipFill>
                      <a:blip r:embed="rId5"/>
                      <a:srcRect/>
                      <a:stretch>
                        <a:fillRect/>
                      </a:stretch>
                    </p:blipFill>
                    <p:spPr bwMode="auto">
                      <a:xfrm>
                        <a:off x="1236663" y="2527300"/>
                        <a:ext cx="1260475" cy="365125"/>
                      </a:xfrm>
                      <a:prstGeom prst="rect">
                        <a:avLst/>
                      </a:prstGeom>
                      <a:noFill/>
                      <a:ln>
                        <a:noFill/>
                      </a:ln>
                      <a:effec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563778528"/>
              </p:ext>
            </p:extLst>
          </p:nvPr>
        </p:nvGraphicFramePr>
        <p:xfrm>
          <a:off x="2337867" y="2935425"/>
          <a:ext cx="1731962" cy="490537"/>
        </p:xfrm>
        <a:graphic>
          <a:graphicData uri="http://schemas.openxmlformats.org/presentationml/2006/ole">
            <mc:AlternateContent xmlns:mc="http://schemas.openxmlformats.org/markup-compatibility/2006">
              <mc:Choice xmlns:v="urn:schemas-microsoft-com:vml" Requires="v">
                <p:oleObj spid="_x0000_s50761" name="Equation" r:id="rId6" imgW="1104840" imgH="279360" progId="Equation.DSMT4">
                  <p:embed/>
                </p:oleObj>
              </mc:Choice>
              <mc:Fallback>
                <p:oleObj name="Equation" r:id="rId6" imgW="1104840" imgH="279360" progId="Equation.DSMT4">
                  <p:embed/>
                  <p:pic>
                    <p:nvPicPr>
                      <p:cNvPr id="0" name="Object 26"/>
                      <p:cNvPicPr>
                        <a:picLocks noChangeAspect="1" noChangeArrowheads="1"/>
                      </p:cNvPicPr>
                      <p:nvPr/>
                    </p:nvPicPr>
                    <p:blipFill>
                      <a:blip r:embed="rId7"/>
                      <a:srcRect/>
                      <a:stretch>
                        <a:fillRect/>
                      </a:stretch>
                    </p:blipFill>
                    <p:spPr bwMode="auto">
                      <a:xfrm>
                        <a:off x="2337867" y="2935425"/>
                        <a:ext cx="1731962" cy="490537"/>
                      </a:xfrm>
                      <a:prstGeom prst="rect">
                        <a:avLst/>
                      </a:prstGeom>
                      <a:noFill/>
                      <a:ln>
                        <a:noFill/>
                      </a:ln>
                      <a:effec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683002869"/>
              </p:ext>
            </p:extLst>
          </p:nvPr>
        </p:nvGraphicFramePr>
        <p:xfrm>
          <a:off x="960438" y="2943225"/>
          <a:ext cx="1352550" cy="479425"/>
        </p:xfrm>
        <a:graphic>
          <a:graphicData uri="http://schemas.openxmlformats.org/presentationml/2006/ole">
            <mc:AlternateContent xmlns:mc="http://schemas.openxmlformats.org/markup-compatibility/2006">
              <mc:Choice xmlns:v="urn:schemas-microsoft-com:vml" Requires="v">
                <p:oleObj spid="_x0000_s50762" name="Equation" r:id="rId8" imgW="787320" imgH="279360" progId="Equation.DSMT4">
                  <p:embed/>
                </p:oleObj>
              </mc:Choice>
              <mc:Fallback>
                <p:oleObj name="Equation" r:id="rId8" imgW="787320" imgH="279360" progId="Equation.DSMT4">
                  <p:embed/>
                  <p:pic>
                    <p:nvPicPr>
                      <p:cNvPr id="0" name="Object 25"/>
                      <p:cNvPicPr>
                        <a:picLocks noChangeAspect="1" noChangeArrowheads="1"/>
                      </p:cNvPicPr>
                      <p:nvPr/>
                    </p:nvPicPr>
                    <p:blipFill>
                      <a:blip r:embed="rId9"/>
                      <a:srcRect/>
                      <a:stretch>
                        <a:fillRect/>
                      </a:stretch>
                    </p:blipFill>
                    <p:spPr bwMode="auto">
                      <a:xfrm>
                        <a:off x="960438" y="2943225"/>
                        <a:ext cx="1352550" cy="479425"/>
                      </a:xfrm>
                      <a:prstGeom prst="rect">
                        <a:avLst/>
                      </a:prstGeom>
                      <a:noFill/>
                      <a:ln>
                        <a:noFill/>
                      </a:ln>
                      <a:effectLst/>
                    </p:spPr>
                  </p:pic>
                </p:oleObj>
              </mc:Fallback>
            </mc:AlternateContent>
          </a:graphicData>
        </a:graphic>
      </p:graphicFrame>
      <p:graphicFrame>
        <p:nvGraphicFramePr>
          <p:cNvPr id="51" name="对象 50"/>
          <p:cNvGraphicFramePr>
            <a:graphicFrameLocks noChangeAspect="1"/>
          </p:cNvGraphicFramePr>
          <p:nvPr>
            <p:extLst>
              <p:ext uri="{D42A27DB-BD31-4B8C-83A1-F6EECF244321}">
                <p14:modId xmlns:p14="http://schemas.microsoft.com/office/powerpoint/2010/main" val="1246514192"/>
              </p:ext>
            </p:extLst>
          </p:nvPr>
        </p:nvGraphicFramePr>
        <p:xfrm>
          <a:off x="1195388" y="3395663"/>
          <a:ext cx="2225675" cy="660400"/>
        </p:xfrm>
        <a:graphic>
          <a:graphicData uri="http://schemas.openxmlformats.org/presentationml/2006/ole">
            <mc:AlternateContent xmlns:mc="http://schemas.openxmlformats.org/markup-compatibility/2006">
              <mc:Choice xmlns:v="urn:schemas-microsoft-com:vml" Requires="v">
                <p:oleObj spid="_x0000_s50763" name="Equation" r:id="rId10" imgW="1206360" imgH="393480" progId="Equation.DSMT4">
                  <p:embed/>
                </p:oleObj>
              </mc:Choice>
              <mc:Fallback>
                <p:oleObj name="Equation" r:id="rId10" imgW="1206360" imgH="393480" progId="Equation.DSMT4">
                  <p:embed/>
                  <p:pic>
                    <p:nvPicPr>
                      <p:cNvPr id="0" name="Object 4"/>
                      <p:cNvPicPr>
                        <a:picLocks noChangeAspect="1" noChangeArrowheads="1"/>
                      </p:cNvPicPr>
                      <p:nvPr/>
                    </p:nvPicPr>
                    <p:blipFill>
                      <a:blip r:embed="rId11"/>
                      <a:srcRect/>
                      <a:stretch>
                        <a:fillRect/>
                      </a:stretch>
                    </p:blipFill>
                    <p:spPr bwMode="auto">
                      <a:xfrm>
                        <a:off x="1195388" y="3395663"/>
                        <a:ext cx="2225675" cy="660400"/>
                      </a:xfrm>
                      <a:prstGeom prst="rect">
                        <a:avLst/>
                      </a:prstGeom>
                      <a:noFill/>
                      <a:ln>
                        <a:noFill/>
                      </a:ln>
                      <a:effectLst/>
                    </p:spPr>
                  </p:pic>
                </p:oleObj>
              </mc:Fallback>
            </mc:AlternateContent>
          </a:graphicData>
        </a:graphic>
      </p:graphicFrame>
      <p:grpSp>
        <p:nvGrpSpPr>
          <p:cNvPr id="77" name="Group 43"/>
          <p:cNvGrpSpPr>
            <a:grpSpLocks/>
          </p:cNvGrpSpPr>
          <p:nvPr/>
        </p:nvGrpSpPr>
        <p:grpSpPr bwMode="auto">
          <a:xfrm>
            <a:off x="7453878" y="4739482"/>
            <a:ext cx="968375" cy="1582738"/>
            <a:chOff x="3854" y="1898"/>
            <a:chExt cx="610" cy="997"/>
          </a:xfrm>
        </p:grpSpPr>
        <p:grpSp>
          <p:nvGrpSpPr>
            <p:cNvPr id="78" name="Group 44"/>
            <p:cNvGrpSpPr>
              <a:grpSpLocks/>
            </p:cNvGrpSpPr>
            <p:nvPr/>
          </p:nvGrpSpPr>
          <p:grpSpPr bwMode="auto">
            <a:xfrm>
              <a:off x="3854" y="1938"/>
              <a:ext cx="253" cy="846"/>
              <a:chOff x="3792" y="1893"/>
              <a:chExt cx="253" cy="846"/>
            </a:xfrm>
          </p:grpSpPr>
          <p:sp>
            <p:nvSpPr>
              <p:cNvPr id="83" name="Rectangle 45"/>
              <p:cNvSpPr>
                <a:spLocks noChangeAspect="1" noChangeArrowheads="1"/>
              </p:cNvSpPr>
              <p:nvPr/>
            </p:nvSpPr>
            <p:spPr bwMode="auto">
              <a:xfrm>
                <a:off x="3792" y="2192"/>
                <a:ext cx="170" cy="173"/>
              </a:xfrm>
              <a:prstGeom prst="rect">
                <a:avLst/>
              </a:prstGeom>
              <a:solidFill>
                <a:srgbClr val="FFFFFF"/>
              </a:solidFill>
              <a:ln w="19050">
                <a:solidFill>
                  <a:srgbClr val="000000"/>
                </a:solidFill>
                <a:miter lim="800000"/>
                <a:headEnd/>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4" name="Line 46"/>
              <p:cNvSpPr>
                <a:spLocks noChangeAspect="1" noChangeShapeType="1"/>
              </p:cNvSpPr>
              <p:nvPr/>
            </p:nvSpPr>
            <p:spPr bwMode="auto">
              <a:xfrm flipV="1">
                <a:off x="3866" y="1893"/>
                <a:ext cx="0" cy="295"/>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5" name="Line 47"/>
              <p:cNvSpPr>
                <a:spLocks noChangeAspect="1" noChangeShapeType="1"/>
              </p:cNvSpPr>
              <p:nvPr/>
            </p:nvSpPr>
            <p:spPr bwMode="auto">
              <a:xfrm>
                <a:off x="3876" y="2365"/>
                <a:ext cx="0" cy="374"/>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6" name="Line 48"/>
              <p:cNvSpPr>
                <a:spLocks noChangeAspect="1" noChangeShapeType="1"/>
              </p:cNvSpPr>
              <p:nvPr/>
            </p:nvSpPr>
            <p:spPr bwMode="auto">
              <a:xfrm>
                <a:off x="4045" y="2166"/>
                <a:ext cx="0" cy="249"/>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79" name="Group 49"/>
            <p:cNvGrpSpPr>
              <a:grpSpLocks/>
            </p:cNvGrpSpPr>
            <p:nvPr/>
          </p:nvGrpSpPr>
          <p:grpSpPr bwMode="auto">
            <a:xfrm>
              <a:off x="4046" y="1898"/>
              <a:ext cx="418" cy="997"/>
              <a:chOff x="4046" y="1898"/>
              <a:chExt cx="418" cy="997"/>
            </a:xfrm>
          </p:grpSpPr>
          <p:sp>
            <p:nvSpPr>
              <p:cNvPr id="80" name="Text Box 50"/>
              <p:cNvSpPr txBox="1">
                <a:spLocks noChangeAspect="1" noChangeArrowheads="1"/>
              </p:cNvSpPr>
              <p:nvPr/>
            </p:nvSpPr>
            <p:spPr bwMode="auto">
              <a:xfrm>
                <a:off x="4212" y="2240"/>
                <a:ext cx="252" cy="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just" defTabSz="914400" eaLnBrk="0" fontAlgn="auto" latinLnBrk="0" hangingPunct="0">
                  <a:lnSpc>
                    <a:spcPct val="100000"/>
                  </a:lnSpc>
                  <a:spcBef>
                    <a:spcPts val="0"/>
                  </a:spcBef>
                  <a:spcAft>
                    <a:spcPts val="0"/>
                  </a:spcAft>
                  <a:buClrTx/>
                  <a:buSzTx/>
                  <a:buFontTx/>
                  <a:buNone/>
                  <a:tabLst/>
                  <a:defRPr/>
                </a:pPr>
                <a:r>
                  <a:rPr kumimoji="0" lang="en-US" altLang="zh-CN" sz="2000" b="1" i="1" u="none" strike="noStrike" kern="0" cap="none" spc="0" normalizeH="0" baseline="0" noProof="0">
                    <a:ln>
                      <a:noFill/>
                    </a:ln>
                    <a:solidFill>
                      <a:srgbClr val="000000"/>
                    </a:solidFill>
                    <a:effectLst/>
                    <a:uLnTx/>
                    <a:uFillTx/>
                    <a:latin typeface="Times New Roman" pitchFamily="18" charset="0"/>
                    <a:ea typeface="宋体" pitchFamily="2" charset="-122"/>
                  </a:rPr>
                  <a:t>a</a:t>
                </a:r>
              </a:p>
            </p:txBody>
          </p:sp>
          <p:sp>
            <p:nvSpPr>
              <p:cNvPr id="81" name="Text Box 51"/>
              <p:cNvSpPr txBox="1">
                <a:spLocks noChangeAspect="1" noChangeArrowheads="1"/>
              </p:cNvSpPr>
              <p:nvPr/>
            </p:nvSpPr>
            <p:spPr bwMode="auto">
              <a:xfrm>
                <a:off x="4046" y="1898"/>
                <a:ext cx="252"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just" defTabSz="914400" eaLnBrk="0" fontAlgn="auto" latinLnBrk="0" hangingPunct="0">
                  <a:lnSpc>
                    <a:spcPct val="100000"/>
                  </a:lnSpc>
                  <a:spcBef>
                    <a:spcPts val="0"/>
                  </a:spcBef>
                  <a:spcAft>
                    <a:spcPts val="0"/>
                  </a:spcAft>
                  <a:buClrTx/>
                  <a:buSzTx/>
                  <a:buFontTx/>
                  <a:buNone/>
                  <a:tabLst/>
                  <a:defRPr/>
                </a:pPr>
                <a:r>
                  <a:rPr kumimoji="0" lang="en-US" altLang="zh-CN" sz="2000" b="1" i="0" u="none" strike="noStrike" kern="0" cap="none" spc="0" normalizeH="0" baseline="0" noProof="0" dirty="0" smtClean="0">
                    <a:ln>
                      <a:noFill/>
                    </a:ln>
                    <a:solidFill>
                      <a:srgbClr val="000000"/>
                    </a:solidFill>
                    <a:effectLst/>
                    <a:uLnTx/>
                    <a:uFillTx/>
                    <a:latin typeface="Times New Roman" pitchFamily="18" charset="0"/>
                    <a:ea typeface="宋体" pitchFamily="2" charset="-122"/>
                  </a:rPr>
                  <a:t>T</a:t>
                </a:r>
                <a:endParaRPr kumimoji="0" lang="en-US" altLang="zh-CN" sz="2000" b="1" i="0" u="none" strike="noStrike" kern="0" cap="none" spc="0" normalizeH="0" baseline="-25000" noProof="0" dirty="0">
                  <a:ln>
                    <a:noFill/>
                  </a:ln>
                  <a:solidFill>
                    <a:srgbClr val="000000"/>
                  </a:solidFill>
                  <a:effectLst/>
                  <a:uLnTx/>
                  <a:uFillTx/>
                  <a:latin typeface="Times New Roman" pitchFamily="18" charset="0"/>
                  <a:ea typeface="宋体" pitchFamily="2" charset="-122"/>
                </a:endParaRPr>
              </a:p>
            </p:txBody>
          </p:sp>
          <p:sp>
            <p:nvSpPr>
              <p:cNvPr id="82" name="Text Box 52"/>
              <p:cNvSpPr txBox="1">
                <a:spLocks noChangeAspect="1" noChangeArrowheads="1"/>
              </p:cNvSpPr>
              <p:nvPr/>
            </p:nvSpPr>
            <p:spPr bwMode="auto">
              <a:xfrm>
                <a:off x="4046" y="2645"/>
                <a:ext cx="30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just" defTabSz="914400" eaLnBrk="0" fontAlgn="auto" latinLnBrk="0" hangingPunct="0">
                  <a:lnSpc>
                    <a:spcPct val="100000"/>
                  </a:lnSpc>
                  <a:spcBef>
                    <a:spcPts val="0"/>
                  </a:spcBef>
                  <a:spcAft>
                    <a:spcPts val="0"/>
                  </a:spcAft>
                  <a:buClrTx/>
                  <a:buSzTx/>
                  <a:buFontTx/>
                  <a:buNone/>
                  <a:tabLst/>
                  <a:defRPr/>
                </a:pPr>
                <a:r>
                  <a:rPr kumimoji="0" lang="en-US" altLang="zh-CN" sz="2000" b="1" i="0" u="none" strike="noStrike" kern="0" cap="none" spc="0" normalizeH="0" baseline="0" noProof="0" dirty="0" smtClean="0">
                    <a:ln>
                      <a:noFill/>
                    </a:ln>
                    <a:solidFill>
                      <a:srgbClr val="000000"/>
                    </a:solidFill>
                    <a:effectLst/>
                    <a:uLnTx/>
                    <a:uFillTx/>
                    <a:latin typeface="Times New Roman" pitchFamily="18" charset="0"/>
                    <a:ea typeface="宋体" pitchFamily="2" charset="-122"/>
                  </a:rPr>
                  <a:t>mg</a:t>
                </a:r>
                <a:endPar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itchFamily="2" charset="-122"/>
                </a:endParaRPr>
              </a:p>
            </p:txBody>
          </p:sp>
        </p:grpSp>
      </p:grpSp>
      <p:grpSp>
        <p:nvGrpSpPr>
          <p:cNvPr id="87" name="Group 53"/>
          <p:cNvGrpSpPr>
            <a:grpSpLocks/>
          </p:cNvGrpSpPr>
          <p:nvPr/>
        </p:nvGrpSpPr>
        <p:grpSpPr bwMode="auto">
          <a:xfrm>
            <a:off x="8277225" y="4495801"/>
            <a:ext cx="781050" cy="1741488"/>
            <a:chOff x="3230" y="1773"/>
            <a:chExt cx="492" cy="1097"/>
          </a:xfrm>
        </p:grpSpPr>
        <p:grpSp>
          <p:nvGrpSpPr>
            <p:cNvPr id="88" name="Group 54"/>
            <p:cNvGrpSpPr>
              <a:grpSpLocks/>
            </p:cNvGrpSpPr>
            <p:nvPr/>
          </p:nvGrpSpPr>
          <p:grpSpPr bwMode="auto">
            <a:xfrm>
              <a:off x="3230" y="2012"/>
              <a:ext cx="422" cy="796"/>
              <a:chOff x="3168" y="1967"/>
              <a:chExt cx="422" cy="796"/>
            </a:xfrm>
          </p:grpSpPr>
          <p:sp>
            <p:nvSpPr>
              <p:cNvPr id="93" name="Oval 55"/>
              <p:cNvSpPr>
                <a:spLocks noChangeAspect="1" noChangeArrowheads="1"/>
              </p:cNvSpPr>
              <p:nvPr/>
            </p:nvSpPr>
            <p:spPr bwMode="auto">
              <a:xfrm>
                <a:off x="3168" y="2055"/>
                <a:ext cx="420" cy="420"/>
              </a:xfrm>
              <a:prstGeom prst="ellipse">
                <a:avLst/>
              </a:prstGeom>
              <a:solidFill>
                <a:srgbClr val="FFFFFF"/>
              </a:solidFill>
              <a:ln w="19050">
                <a:solidFill>
                  <a:srgbClr val="000000"/>
                </a:solidFill>
                <a:round/>
                <a:headEnd/>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94" name="Group 56"/>
              <p:cNvGrpSpPr>
                <a:grpSpLocks/>
              </p:cNvGrpSpPr>
              <p:nvPr/>
            </p:nvGrpSpPr>
            <p:grpSpPr bwMode="auto">
              <a:xfrm>
                <a:off x="3240" y="1967"/>
                <a:ext cx="350" cy="796"/>
                <a:chOff x="3240" y="1967"/>
                <a:chExt cx="350" cy="796"/>
              </a:xfrm>
            </p:grpSpPr>
            <p:sp>
              <p:nvSpPr>
                <p:cNvPr id="95" name="Line 57"/>
                <p:cNvSpPr>
                  <a:spLocks noChangeAspect="1" noChangeShapeType="1"/>
                </p:cNvSpPr>
                <p:nvPr/>
              </p:nvSpPr>
              <p:spPr bwMode="auto">
                <a:xfrm>
                  <a:off x="3587" y="2264"/>
                  <a:ext cx="0" cy="499"/>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6" name="Line 58"/>
                <p:cNvSpPr>
                  <a:spLocks noChangeAspect="1" noChangeShapeType="1"/>
                </p:cNvSpPr>
                <p:nvPr/>
              </p:nvSpPr>
              <p:spPr bwMode="auto">
                <a:xfrm>
                  <a:off x="3372" y="2252"/>
                  <a:ext cx="218" cy="0"/>
                </a:xfrm>
                <a:prstGeom prst="line">
                  <a:avLst/>
                </a:prstGeom>
                <a:noFill/>
                <a:ln w="19050">
                  <a:solidFill>
                    <a:srgbClr val="000000"/>
                  </a:solidFill>
                  <a:round/>
                  <a:headEnd type="oval"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7" name="Freeform 59"/>
                <p:cNvSpPr>
                  <a:spLocks noChangeAspect="1"/>
                </p:cNvSpPr>
                <p:nvPr/>
              </p:nvSpPr>
              <p:spPr bwMode="auto">
                <a:xfrm>
                  <a:off x="3240" y="1967"/>
                  <a:ext cx="302" cy="85"/>
                </a:xfrm>
                <a:custGeom>
                  <a:avLst/>
                  <a:gdLst>
                    <a:gd name="T0" fmla="*/ 0 w 378"/>
                    <a:gd name="T1" fmla="*/ 85 h 106"/>
                    <a:gd name="T2" fmla="*/ 134 w 378"/>
                    <a:gd name="T3" fmla="*/ 3 h 106"/>
                    <a:gd name="T4" fmla="*/ 302 w 378"/>
                    <a:gd name="T5" fmla="*/ 63 h 106"/>
                    <a:gd name="T6" fmla="*/ 0 60000 65536"/>
                    <a:gd name="T7" fmla="*/ 0 60000 65536"/>
                    <a:gd name="T8" fmla="*/ 0 60000 65536"/>
                  </a:gdLst>
                  <a:ahLst/>
                  <a:cxnLst>
                    <a:cxn ang="T6">
                      <a:pos x="T0" y="T1"/>
                    </a:cxn>
                    <a:cxn ang="T7">
                      <a:pos x="T2" y="T3"/>
                    </a:cxn>
                    <a:cxn ang="T8">
                      <a:pos x="T4" y="T5"/>
                    </a:cxn>
                  </a:cxnLst>
                  <a:rect l="0" t="0" r="r" b="b"/>
                  <a:pathLst>
                    <a:path w="378" h="106">
                      <a:moveTo>
                        <a:pt x="0" y="106"/>
                      </a:moveTo>
                      <a:cubicBezTo>
                        <a:pt x="52" y="57"/>
                        <a:pt x="105" y="8"/>
                        <a:pt x="168" y="4"/>
                      </a:cubicBezTo>
                      <a:cubicBezTo>
                        <a:pt x="231" y="0"/>
                        <a:pt x="304" y="39"/>
                        <a:pt x="378" y="79"/>
                      </a:cubicBezTo>
                    </a:path>
                  </a:pathLst>
                </a:custGeom>
                <a:noFill/>
                <a:ln w="19050" cap="flat" cmpd="sng">
                  <a:solidFill>
                    <a:srgbClr val="000000"/>
                  </a:solidFill>
                  <a:prstDash val="solid"/>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grpSp>
          <p:nvGrpSpPr>
            <p:cNvPr id="89" name="Group 60"/>
            <p:cNvGrpSpPr>
              <a:grpSpLocks/>
            </p:cNvGrpSpPr>
            <p:nvPr/>
          </p:nvGrpSpPr>
          <p:grpSpPr bwMode="auto">
            <a:xfrm>
              <a:off x="3386" y="1773"/>
              <a:ext cx="336" cy="1097"/>
              <a:chOff x="3386" y="1773"/>
              <a:chExt cx="336" cy="1097"/>
            </a:xfrm>
          </p:grpSpPr>
          <p:sp>
            <p:nvSpPr>
              <p:cNvPr id="90" name="Text Box 61"/>
              <p:cNvSpPr txBox="1">
                <a:spLocks noChangeAspect="1" noChangeArrowheads="1"/>
              </p:cNvSpPr>
              <p:nvPr/>
            </p:nvSpPr>
            <p:spPr bwMode="auto">
              <a:xfrm>
                <a:off x="3386" y="1773"/>
                <a:ext cx="252"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just" defTabSz="914400" eaLnBrk="0" fontAlgn="auto" latinLnBrk="0" hangingPunct="0">
                  <a:lnSpc>
                    <a:spcPct val="100000"/>
                  </a:lnSpc>
                  <a:spcBef>
                    <a:spcPts val="0"/>
                  </a:spcBef>
                  <a:spcAft>
                    <a:spcPts val="0"/>
                  </a:spcAft>
                  <a:buClrTx/>
                  <a:buSzTx/>
                  <a:buFontTx/>
                  <a:buNone/>
                  <a:tabLst/>
                  <a:defRPr/>
                </a:pPr>
                <a:r>
                  <a:rPr kumimoji="0" lang="el-GR" altLang="zh-CN" sz="2400" b="1" i="0" u="none" strike="noStrike" kern="0" cap="none" spc="0" normalizeH="0" baseline="0" noProof="0" dirty="0" smtClean="0">
                    <a:ln>
                      <a:noFill/>
                    </a:ln>
                    <a:solidFill>
                      <a:srgbClr val="000000"/>
                    </a:solidFill>
                    <a:effectLst/>
                    <a:uLnTx/>
                    <a:uFillTx/>
                    <a:latin typeface="Times New Roman" pitchFamily="18" charset="0"/>
                    <a:ea typeface="宋体" pitchFamily="2" charset="-122"/>
                  </a:rPr>
                  <a:t>β</a:t>
                </a:r>
                <a:endParaRPr kumimoji="0" lang="en-US" altLang="zh-CN" sz="2400" b="1" i="0" u="none" strike="noStrike" kern="0" cap="none" spc="0" normalizeH="0" baseline="0" noProof="0" dirty="0">
                  <a:ln>
                    <a:noFill/>
                  </a:ln>
                  <a:solidFill>
                    <a:srgbClr val="000000"/>
                  </a:solidFill>
                  <a:effectLst/>
                  <a:uLnTx/>
                  <a:uFillTx/>
                  <a:latin typeface="Times New Roman" pitchFamily="18" charset="0"/>
                  <a:ea typeface="宋体" pitchFamily="2" charset="-122"/>
                </a:endParaRPr>
              </a:p>
            </p:txBody>
          </p:sp>
          <p:sp>
            <p:nvSpPr>
              <p:cNvPr id="91" name="Text Box 62"/>
              <p:cNvSpPr txBox="1">
                <a:spLocks noChangeAspect="1" noChangeArrowheads="1"/>
              </p:cNvSpPr>
              <p:nvPr/>
            </p:nvSpPr>
            <p:spPr bwMode="auto">
              <a:xfrm>
                <a:off x="3520" y="2672"/>
                <a:ext cx="168" cy="1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just" defTabSz="914400" eaLnBrk="0" fontAlgn="auto" latinLnBrk="0" hangingPunct="0">
                  <a:lnSpc>
                    <a:spcPct val="100000"/>
                  </a:lnSpc>
                  <a:spcBef>
                    <a:spcPts val="0"/>
                  </a:spcBef>
                  <a:spcAft>
                    <a:spcPts val="0"/>
                  </a:spcAft>
                  <a:buClrTx/>
                  <a:buSzTx/>
                  <a:buFontTx/>
                  <a:buNone/>
                  <a:tabLst/>
                  <a:defRPr/>
                </a:pPr>
                <a:r>
                  <a:rPr lang="en-US" altLang="zh-CN" sz="2000" kern="0" dirty="0">
                    <a:solidFill>
                      <a:srgbClr val="000000"/>
                    </a:solidFill>
                    <a:latin typeface="Times New Roman" pitchFamily="18" charset="0"/>
                  </a:rPr>
                  <a:t>T</a:t>
                </a:r>
                <a:endParaRPr kumimoji="0" lang="en-US" altLang="zh-CN" sz="2000" b="1" i="0" u="none" strike="noStrike" kern="0" cap="none" spc="0" normalizeH="0" baseline="-25000" noProof="0" dirty="0">
                  <a:ln>
                    <a:noFill/>
                  </a:ln>
                  <a:solidFill>
                    <a:srgbClr val="000000"/>
                  </a:solidFill>
                  <a:effectLst/>
                  <a:uLnTx/>
                  <a:uFillTx/>
                  <a:latin typeface="Times New Roman" pitchFamily="18" charset="0"/>
                  <a:ea typeface="宋体" pitchFamily="2" charset="-122"/>
                </a:endParaRPr>
              </a:p>
            </p:txBody>
          </p:sp>
          <p:sp>
            <p:nvSpPr>
              <p:cNvPr id="92" name="Text Box 63"/>
              <p:cNvSpPr txBox="1">
                <a:spLocks noChangeAspect="1" noChangeArrowheads="1"/>
              </p:cNvSpPr>
              <p:nvPr/>
            </p:nvSpPr>
            <p:spPr bwMode="auto">
              <a:xfrm>
                <a:off x="3470" y="2118"/>
                <a:ext cx="252"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just" defTabSz="914400" eaLnBrk="0" fontAlgn="auto" latinLnBrk="0" hangingPunct="0">
                  <a:lnSpc>
                    <a:spcPct val="100000"/>
                  </a:lnSpc>
                  <a:spcBef>
                    <a:spcPts val="0"/>
                  </a:spcBef>
                  <a:spcAft>
                    <a:spcPts val="0"/>
                  </a:spcAft>
                  <a:buClrTx/>
                  <a:buSzTx/>
                  <a:buFontTx/>
                  <a:buNone/>
                  <a:tabLst/>
                  <a:defRPr/>
                </a:pPr>
                <a:r>
                  <a:rPr kumimoji="0" lang="en-US" altLang="zh-CN" sz="2000" b="1" i="0" u="none" strike="noStrike" kern="0" cap="none" spc="0" normalizeH="0" baseline="0" noProof="0">
                    <a:ln>
                      <a:noFill/>
                    </a:ln>
                    <a:solidFill>
                      <a:srgbClr val="000000"/>
                    </a:solidFill>
                    <a:effectLst/>
                    <a:uLnTx/>
                    <a:uFillTx/>
                    <a:latin typeface="Times New Roman" pitchFamily="18" charset="0"/>
                    <a:ea typeface="宋体" pitchFamily="2" charset="-122"/>
                  </a:rPr>
                  <a:t>R</a:t>
                </a:r>
              </a:p>
            </p:txBody>
          </p:sp>
        </p:grpSp>
      </p:grpSp>
      <p:pic>
        <p:nvPicPr>
          <p:cNvPr id="50194" name="Picture 18"/>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121489" y="4554048"/>
            <a:ext cx="1059476" cy="1996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99" name="对象 98"/>
          <p:cNvGraphicFramePr>
            <a:graphicFrameLocks noChangeAspect="1"/>
          </p:cNvGraphicFramePr>
          <p:nvPr>
            <p:extLst>
              <p:ext uri="{D42A27DB-BD31-4B8C-83A1-F6EECF244321}">
                <p14:modId xmlns:p14="http://schemas.microsoft.com/office/powerpoint/2010/main" val="3423713495"/>
              </p:ext>
            </p:extLst>
          </p:nvPr>
        </p:nvGraphicFramePr>
        <p:xfrm>
          <a:off x="3275856" y="4053512"/>
          <a:ext cx="1211263" cy="303213"/>
        </p:xfrm>
        <a:graphic>
          <a:graphicData uri="http://schemas.openxmlformats.org/presentationml/2006/ole">
            <mc:AlternateContent xmlns:mc="http://schemas.openxmlformats.org/markup-compatibility/2006">
              <mc:Choice xmlns:v="urn:schemas-microsoft-com:vml" Requires="v">
                <p:oleObj spid="_x0000_s50764" name="Equation" r:id="rId13" imgW="812520" imgH="203040" progId="Equation.DSMT4">
                  <p:embed/>
                </p:oleObj>
              </mc:Choice>
              <mc:Fallback>
                <p:oleObj name="Equation" r:id="rId13" imgW="812520" imgH="203040" progId="Equation.DSMT4">
                  <p:embed/>
                  <p:pic>
                    <p:nvPicPr>
                      <p:cNvPr id="0" name=""/>
                      <p:cNvPicPr>
                        <a:picLocks noChangeAspect="1" noChangeArrowheads="1"/>
                      </p:cNvPicPr>
                      <p:nvPr/>
                    </p:nvPicPr>
                    <p:blipFill>
                      <a:blip r:embed="rId14"/>
                      <a:srcRect/>
                      <a:stretch>
                        <a:fillRect/>
                      </a:stretch>
                    </p:blipFill>
                    <p:spPr bwMode="auto">
                      <a:xfrm>
                        <a:off x="3275856" y="4053512"/>
                        <a:ext cx="1211263" cy="303213"/>
                      </a:xfrm>
                      <a:prstGeom prst="rect">
                        <a:avLst/>
                      </a:prstGeom>
                      <a:noFill/>
                      <a:ln>
                        <a:noFill/>
                      </a:ln>
                    </p:spPr>
                  </p:pic>
                </p:oleObj>
              </mc:Fallback>
            </mc:AlternateContent>
          </a:graphicData>
        </a:graphic>
      </p:graphicFrame>
      <p:sp>
        <p:nvSpPr>
          <p:cNvPr id="100" name="文本框 9"/>
          <p:cNvSpPr txBox="1">
            <a:spLocks noChangeArrowheads="1"/>
          </p:cNvSpPr>
          <p:nvPr/>
        </p:nvSpPr>
        <p:spPr bwMode="auto">
          <a:xfrm>
            <a:off x="155397" y="4005064"/>
            <a:ext cx="340849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r>
              <a:rPr lang="zh-CN" altLang="en-US" sz="2000" dirty="0" smtClean="0">
                <a:latin typeface="楷体" pitchFamily="49" charset="-122"/>
                <a:ea typeface="楷体" pitchFamily="49" charset="-122"/>
              </a:rPr>
              <a:t>重物根据牛顿第二定律有：</a:t>
            </a:r>
            <a:endParaRPr lang="zh-CN" altLang="zh-CN" sz="2000" dirty="0">
              <a:latin typeface="楷体" pitchFamily="49" charset="-122"/>
              <a:ea typeface="楷体" pitchFamily="49" charset="-122"/>
            </a:endParaRPr>
          </a:p>
        </p:txBody>
      </p:sp>
      <p:graphicFrame>
        <p:nvGraphicFramePr>
          <p:cNvPr id="101" name="对象 100"/>
          <p:cNvGraphicFramePr>
            <a:graphicFrameLocks noChangeAspect="1"/>
          </p:cNvGraphicFramePr>
          <p:nvPr>
            <p:extLst>
              <p:ext uri="{D42A27DB-BD31-4B8C-83A1-F6EECF244321}">
                <p14:modId xmlns:p14="http://schemas.microsoft.com/office/powerpoint/2010/main" val="2719260168"/>
              </p:ext>
            </p:extLst>
          </p:nvPr>
        </p:nvGraphicFramePr>
        <p:xfrm>
          <a:off x="3209925" y="4502150"/>
          <a:ext cx="757238" cy="303213"/>
        </p:xfrm>
        <a:graphic>
          <a:graphicData uri="http://schemas.openxmlformats.org/presentationml/2006/ole">
            <mc:AlternateContent xmlns:mc="http://schemas.openxmlformats.org/markup-compatibility/2006">
              <mc:Choice xmlns:v="urn:schemas-microsoft-com:vml" Requires="v">
                <p:oleObj spid="_x0000_s50765" name="Equation" r:id="rId15" imgW="507960" imgH="203040" progId="Equation.DSMT4">
                  <p:embed/>
                </p:oleObj>
              </mc:Choice>
              <mc:Fallback>
                <p:oleObj name="Equation" r:id="rId15" imgW="507960" imgH="203040" progId="Equation.DSMT4">
                  <p:embed/>
                  <p:pic>
                    <p:nvPicPr>
                      <p:cNvPr id="0" name=""/>
                      <p:cNvPicPr>
                        <a:picLocks noChangeAspect="1" noChangeArrowheads="1"/>
                      </p:cNvPicPr>
                      <p:nvPr/>
                    </p:nvPicPr>
                    <p:blipFill>
                      <a:blip r:embed="rId16"/>
                      <a:srcRect/>
                      <a:stretch>
                        <a:fillRect/>
                      </a:stretch>
                    </p:blipFill>
                    <p:spPr bwMode="auto">
                      <a:xfrm>
                        <a:off x="3209925" y="4502150"/>
                        <a:ext cx="757238" cy="303213"/>
                      </a:xfrm>
                      <a:prstGeom prst="rect">
                        <a:avLst/>
                      </a:prstGeom>
                      <a:noFill/>
                      <a:ln>
                        <a:noFill/>
                      </a:ln>
                    </p:spPr>
                  </p:pic>
                </p:oleObj>
              </mc:Fallback>
            </mc:AlternateContent>
          </a:graphicData>
        </a:graphic>
      </p:graphicFrame>
      <p:sp>
        <p:nvSpPr>
          <p:cNvPr id="102" name="文本框 9"/>
          <p:cNvSpPr txBox="1">
            <a:spLocks noChangeArrowheads="1"/>
          </p:cNvSpPr>
          <p:nvPr/>
        </p:nvSpPr>
        <p:spPr bwMode="auto">
          <a:xfrm>
            <a:off x="200157" y="4428471"/>
            <a:ext cx="300369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r>
              <a:rPr lang="zh-CN" altLang="en-US" sz="2000" dirty="0" smtClean="0">
                <a:latin typeface="楷体" pitchFamily="49" charset="-122"/>
                <a:ea typeface="楷体" pitchFamily="49" charset="-122"/>
              </a:rPr>
              <a:t>圆盘根据转动定律有：</a:t>
            </a:r>
            <a:endParaRPr lang="zh-CN" altLang="zh-CN" sz="2000" dirty="0">
              <a:latin typeface="楷体" pitchFamily="49" charset="-122"/>
              <a:ea typeface="楷体" pitchFamily="49" charset="-122"/>
            </a:endParaRPr>
          </a:p>
        </p:txBody>
      </p:sp>
      <p:sp>
        <p:nvSpPr>
          <p:cNvPr id="103" name="文本框 9"/>
          <p:cNvSpPr txBox="1">
            <a:spLocks noChangeArrowheads="1"/>
          </p:cNvSpPr>
          <p:nvPr/>
        </p:nvSpPr>
        <p:spPr bwMode="auto">
          <a:xfrm>
            <a:off x="155293" y="4877535"/>
            <a:ext cx="326457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r>
              <a:rPr lang="zh-CN" altLang="en-US" sz="2000" dirty="0" smtClean="0">
                <a:latin typeface="楷体" pitchFamily="49" charset="-122"/>
                <a:ea typeface="楷体" pitchFamily="49" charset="-122"/>
              </a:rPr>
              <a:t>角加速度和线加速度关系：</a:t>
            </a:r>
            <a:endParaRPr lang="zh-CN" altLang="zh-CN" sz="2000" dirty="0">
              <a:latin typeface="楷体" pitchFamily="49" charset="-122"/>
              <a:ea typeface="楷体" pitchFamily="49" charset="-122"/>
            </a:endParaRPr>
          </a:p>
        </p:txBody>
      </p:sp>
      <p:graphicFrame>
        <p:nvGraphicFramePr>
          <p:cNvPr id="52" name="对象 51"/>
          <p:cNvGraphicFramePr>
            <a:graphicFrameLocks noChangeAspect="1"/>
          </p:cNvGraphicFramePr>
          <p:nvPr>
            <p:extLst>
              <p:ext uri="{D42A27DB-BD31-4B8C-83A1-F6EECF244321}">
                <p14:modId xmlns:p14="http://schemas.microsoft.com/office/powerpoint/2010/main" val="4285478243"/>
              </p:ext>
            </p:extLst>
          </p:nvPr>
        </p:nvGraphicFramePr>
        <p:xfrm>
          <a:off x="3446463" y="4967288"/>
          <a:ext cx="701675" cy="303212"/>
        </p:xfrm>
        <a:graphic>
          <a:graphicData uri="http://schemas.openxmlformats.org/presentationml/2006/ole">
            <mc:AlternateContent xmlns:mc="http://schemas.openxmlformats.org/markup-compatibility/2006">
              <mc:Choice xmlns:v="urn:schemas-microsoft-com:vml" Requires="v">
                <p:oleObj spid="_x0000_s50766" name="Equation" r:id="rId17" imgW="469800" imgH="203040" progId="Equation.DSMT4">
                  <p:embed/>
                </p:oleObj>
              </mc:Choice>
              <mc:Fallback>
                <p:oleObj name="Equation" r:id="rId17" imgW="469800" imgH="203040" progId="Equation.DSMT4">
                  <p:embed/>
                  <p:pic>
                    <p:nvPicPr>
                      <p:cNvPr id="0" name="对象 100"/>
                      <p:cNvPicPr>
                        <a:picLocks noChangeAspect="1" noChangeArrowheads="1"/>
                      </p:cNvPicPr>
                      <p:nvPr/>
                    </p:nvPicPr>
                    <p:blipFill>
                      <a:blip r:embed="rId18"/>
                      <a:srcRect/>
                      <a:stretch>
                        <a:fillRect/>
                      </a:stretch>
                    </p:blipFill>
                    <p:spPr bwMode="auto">
                      <a:xfrm>
                        <a:off x="3446463" y="4967288"/>
                        <a:ext cx="701675"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5" name="文本框 9"/>
          <p:cNvSpPr txBox="1">
            <a:spLocks noChangeArrowheads="1"/>
          </p:cNvSpPr>
          <p:nvPr/>
        </p:nvSpPr>
        <p:spPr bwMode="auto">
          <a:xfrm>
            <a:off x="227352" y="5430045"/>
            <a:ext cx="326457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r>
              <a:rPr lang="zh-CN" altLang="en-US" sz="2000" dirty="0" smtClean="0">
                <a:latin typeface="楷体" pitchFamily="49" charset="-122"/>
                <a:ea typeface="楷体" pitchFamily="49" charset="-122"/>
              </a:rPr>
              <a:t>解得：</a:t>
            </a:r>
            <a:endParaRPr lang="zh-CN" altLang="zh-CN" sz="2000" dirty="0">
              <a:latin typeface="楷体" pitchFamily="49" charset="-122"/>
              <a:ea typeface="楷体" pitchFamily="49" charset="-122"/>
            </a:endParaRPr>
          </a:p>
        </p:txBody>
      </p:sp>
      <p:graphicFrame>
        <p:nvGraphicFramePr>
          <p:cNvPr id="53" name="对象 52"/>
          <p:cNvGraphicFramePr>
            <a:graphicFrameLocks noChangeAspect="1"/>
          </p:cNvGraphicFramePr>
          <p:nvPr>
            <p:extLst>
              <p:ext uri="{D42A27DB-BD31-4B8C-83A1-F6EECF244321}">
                <p14:modId xmlns:p14="http://schemas.microsoft.com/office/powerpoint/2010/main" val="3670048087"/>
              </p:ext>
            </p:extLst>
          </p:nvPr>
        </p:nvGraphicFramePr>
        <p:xfrm>
          <a:off x="1076382" y="5391132"/>
          <a:ext cx="1422400" cy="587375"/>
        </p:xfrm>
        <a:graphic>
          <a:graphicData uri="http://schemas.openxmlformats.org/presentationml/2006/ole">
            <mc:AlternateContent xmlns:mc="http://schemas.openxmlformats.org/markup-compatibility/2006">
              <mc:Choice xmlns:v="urn:schemas-microsoft-com:vml" Requires="v">
                <p:oleObj spid="_x0000_s50767" name="Equation" r:id="rId19" imgW="952200" imgH="393480" progId="Equation.DSMT4">
                  <p:embed/>
                </p:oleObj>
              </mc:Choice>
              <mc:Fallback>
                <p:oleObj name="Equation" r:id="rId19" imgW="952200" imgH="393480" progId="Equation.DSMT4">
                  <p:embed/>
                  <p:pic>
                    <p:nvPicPr>
                      <p:cNvPr id="0" name="对象 51"/>
                      <p:cNvPicPr>
                        <a:picLocks noChangeAspect="1" noChangeArrowheads="1"/>
                      </p:cNvPicPr>
                      <p:nvPr/>
                    </p:nvPicPr>
                    <p:blipFill>
                      <a:blip r:embed="rId20"/>
                      <a:srcRect/>
                      <a:stretch>
                        <a:fillRect/>
                      </a:stretch>
                    </p:blipFill>
                    <p:spPr bwMode="auto">
                      <a:xfrm>
                        <a:off x="1076382" y="5391132"/>
                        <a:ext cx="14224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ustDataLst>
      <p:tags r:id="rId2"/>
    </p:custDataLst>
    <p:extLst>
      <p:ext uri="{BB962C8B-B14F-4D97-AF65-F5344CB8AC3E}">
        <p14:creationId xmlns:p14="http://schemas.microsoft.com/office/powerpoint/2010/main" val="946581876"/>
      </p:ext>
    </p:extLst>
  </p:cSld>
  <p:clrMapOvr>
    <a:masterClrMapping/>
  </p:clrMapOvr>
  <p:transition/>
  <p:timing>
    <p:tnLst>
      <p:par>
        <p:cTn id="1" dur="indefinite" restart="never" nodeType="tmRoot"/>
      </p:par>
    </p:tnLst>
    <p:bldLst>
      <p:bldP spid="5" grpId="1"/>
      <p:bldP spid="10" grpId="1"/>
      <p:bldP spid="100" grpId="1"/>
      <p:bldP spid="102" grpId="1"/>
      <p:bldP spid="103" grpId="1"/>
      <p:bldP spid="105" grpId="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ChangeArrowheads="1"/>
          </p:cNvSpPr>
          <p:nvPr/>
        </p:nvSpPr>
        <p:spPr bwMode="auto">
          <a:xfrm>
            <a:off x="4386263" y="3233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endParaRPr lang="zh-CN" altLang="en-US"/>
          </a:p>
        </p:txBody>
      </p:sp>
      <p:sp>
        <p:nvSpPr>
          <p:cNvPr id="59395" name="Rectangle 3"/>
          <p:cNvSpPr>
            <a:spLocks noChangeArrowheads="1"/>
          </p:cNvSpPr>
          <p:nvPr/>
        </p:nvSpPr>
        <p:spPr bwMode="auto">
          <a:xfrm>
            <a:off x="4214813" y="32242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endParaRPr lang="zh-CN" altLang="en-US"/>
          </a:p>
        </p:txBody>
      </p:sp>
      <p:sp>
        <p:nvSpPr>
          <p:cNvPr id="59396" name="内容占位符 4"/>
          <p:cNvSpPr>
            <a:spLocks/>
          </p:cNvSpPr>
          <p:nvPr/>
        </p:nvSpPr>
        <p:spPr bwMode="auto">
          <a:xfrm>
            <a:off x="20638" y="620713"/>
            <a:ext cx="54006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spcBef>
                <a:spcPct val="20000"/>
              </a:spcBef>
            </a:pPr>
            <a:r>
              <a:rPr kumimoji="1" lang="en-US" altLang="zh-CN" sz="2200" dirty="0" smtClean="0">
                <a:solidFill>
                  <a:srgbClr val="0000FF"/>
                </a:solidFill>
              </a:rPr>
              <a:t>13.</a:t>
            </a:r>
            <a:r>
              <a:rPr kumimoji="1" lang="zh-CN" altLang="en-US" sz="2200" dirty="0">
                <a:solidFill>
                  <a:srgbClr val="0000FF"/>
                </a:solidFill>
              </a:rPr>
              <a:t>阅读材料，根据要求完成教学设计。</a:t>
            </a:r>
          </a:p>
          <a:p>
            <a:pPr>
              <a:lnSpc>
                <a:spcPct val="90000"/>
              </a:lnSpc>
              <a:spcBef>
                <a:spcPct val="20000"/>
              </a:spcBef>
            </a:pPr>
            <a:endParaRPr kumimoji="1" lang="zh-CN" altLang="en-US" dirty="0">
              <a:solidFill>
                <a:srgbClr val="0000FF"/>
              </a:solidFill>
            </a:endParaRPr>
          </a:p>
        </p:txBody>
      </p:sp>
      <p:sp>
        <p:nvSpPr>
          <p:cNvPr id="59397" name="Text Box 7"/>
          <p:cNvSpPr txBox="1">
            <a:spLocks noChangeArrowheads="1"/>
          </p:cNvSpPr>
          <p:nvPr/>
        </p:nvSpPr>
        <p:spPr bwMode="auto">
          <a:xfrm>
            <a:off x="19050" y="1124744"/>
            <a:ext cx="9087865"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r>
              <a:rPr lang="zh-CN" altLang="zh-CN" sz="2000" dirty="0">
                <a:latin typeface="楷体" pitchFamily="49" charset="-122"/>
                <a:ea typeface="楷体" pitchFamily="49" charset="-122"/>
              </a:rPr>
              <a:t>材料一 《普通高中物理课程标准</a:t>
            </a:r>
            <a:r>
              <a:rPr lang="en-US" altLang="zh-CN" sz="2000" dirty="0">
                <a:latin typeface="楷体" pitchFamily="49" charset="-122"/>
                <a:ea typeface="楷体" pitchFamily="49" charset="-122"/>
              </a:rPr>
              <a:t>(2017</a:t>
            </a:r>
            <a:r>
              <a:rPr lang="zh-CN" altLang="zh-CN" sz="2000" dirty="0">
                <a:latin typeface="楷体" pitchFamily="49" charset="-122"/>
                <a:ea typeface="楷体" pitchFamily="49" charset="-122"/>
              </a:rPr>
              <a:t>年版</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》关于“静电现象”的内容标准为</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“通过实验，了解静电现象。能用原子结构模型和电核守恒的知识分析静电现象。”</a:t>
            </a:r>
          </a:p>
          <a:p>
            <a:r>
              <a:rPr lang="zh-CN" altLang="zh-CN" sz="2000" dirty="0">
                <a:latin typeface="楷体" pitchFamily="49" charset="-122"/>
                <a:ea typeface="楷体" pitchFamily="49" charset="-122"/>
              </a:rPr>
              <a:t>材料二</a:t>
            </a:r>
            <a:r>
              <a:rPr lang="en-US" altLang="zh-CN" sz="2000" dirty="0">
                <a:latin typeface="楷体" pitchFamily="49" charset="-122"/>
                <a:ea typeface="楷体" pitchFamily="49" charset="-122"/>
              </a:rPr>
              <a:t>  </a:t>
            </a:r>
            <a:r>
              <a:rPr lang="zh-CN" altLang="zh-CN" sz="2000" dirty="0">
                <a:latin typeface="楷体" pitchFamily="49" charset="-122"/>
                <a:ea typeface="楷体" pitchFamily="49" charset="-122"/>
              </a:rPr>
              <a:t>高中物理某教科书“静电现象的应用”一节的部分内容。</a:t>
            </a:r>
          </a:p>
          <a:p>
            <a:endParaRPr lang="zh-CN" altLang="zh-CN" sz="2000" dirty="0">
              <a:latin typeface="楷体" pitchFamily="49" charset="-122"/>
              <a:ea typeface="楷体" pitchFamily="49" charset="-122"/>
            </a:endParaRPr>
          </a:p>
        </p:txBody>
      </p:sp>
      <p:sp>
        <p:nvSpPr>
          <p:cNvPr id="59398"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399" name="Text Box 55"/>
          <p:cNvSpPr txBox="1">
            <a:spLocks noChangeArrowheads="1"/>
          </p:cNvSpPr>
          <p:nvPr/>
        </p:nvSpPr>
        <p:spPr bwMode="auto">
          <a:xfrm>
            <a:off x="19050" y="30163"/>
            <a:ext cx="255111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四、教学设计题</a:t>
            </a:r>
          </a:p>
        </p:txBody>
      </p:sp>
      <p:sp>
        <p:nvSpPr>
          <p:cNvPr id="11"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mn-ea"/>
                <a:ea typeface="+mn-ea"/>
              </a:rPr>
              <a:t>2018</a:t>
            </a:r>
            <a:r>
              <a:rPr lang="zh-CN" altLang="en-US" dirty="0" smtClean="0">
                <a:solidFill>
                  <a:srgbClr val="FFFFFF"/>
                </a:solidFill>
                <a:latin typeface="+mn-ea"/>
                <a:ea typeface="+mn-ea"/>
              </a:rPr>
              <a:t>年下半年</a:t>
            </a:r>
          </a:p>
        </p:txBody>
      </p:sp>
      <p:pic>
        <p:nvPicPr>
          <p:cNvPr id="12" name="图片 11"/>
          <p:cNvPicPr/>
          <p:nvPr/>
        </p:nvPicPr>
        <p:blipFill>
          <a:blip r:embed="rId2" cstate="print">
            <a:extLst>
              <a:ext uri="{28A0092B-C50C-407E-A947-70E740481C1C}">
                <a14:useLocalDpi xmlns:a14="http://schemas.microsoft.com/office/drawing/2010/main" val="0"/>
              </a:ext>
            </a:extLst>
          </a:blip>
          <a:stretch>
            <a:fillRect/>
          </a:stretch>
        </p:blipFill>
        <p:spPr>
          <a:xfrm>
            <a:off x="1043608" y="2492896"/>
            <a:ext cx="6476811" cy="2351256"/>
          </a:xfrm>
          <a:prstGeom prst="rect">
            <a:avLst/>
          </a:prstGeom>
        </p:spPr>
      </p:pic>
      <p:sp>
        <p:nvSpPr>
          <p:cNvPr id="2" name="矩形 1"/>
          <p:cNvSpPr/>
          <p:nvPr/>
        </p:nvSpPr>
        <p:spPr>
          <a:xfrm>
            <a:off x="123073" y="5115809"/>
            <a:ext cx="8822752" cy="1323439"/>
          </a:xfrm>
          <a:prstGeom prst="rect">
            <a:avLst/>
          </a:prstGeom>
        </p:spPr>
        <p:txBody>
          <a:bodyPr wrap="square">
            <a:spAutoFit/>
          </a:bodyPr>
          <a:lstStyle/>
          <a:p>
            <a:r>
              <a:rPr lang="zh-CN" altLang="zh-CN" sz="2000" dirty="0">
                <a:latin typeface="楷体" pitchFamily="49" charset="-122"/>
                <a:ea typeface="楷体" pitchFamily="49" charset="-122"/>
              </a:rPr>
              <a:t>重复上述操作，不过这一次让</a:t>
            </a:r>
            <a:r>
              <a:rPr lang="en-US" altLang="zh-CN" sz="2000" dirty="0">
                <a:latin typeface="楷体" pitchFamily="49" charset="-122"/>
                <a:ea typeface="楷体" pitchFamily="49" charset="-122"/>
              </a:rPr>
              <a:t>D</a:t>
            </a:r>
            <a:r>
              <a:rPr lang="zh-CN" altLang="zh-CN" sz="2000" dirty="0">
                <a:latin typeface="楷体" pitchFamily="49" charset="-122"/>
                <a:ea typeface="楷体" pitchFamily="49" charset="-122"/>
              </a:rPr>
              <a:t>在</a:t>
            </a:r>
            <a:r>
              <a:rPr lang="en-US" altLang="zh-CN" sz="2000" dirty="0">
                <a:latin typeface="楷体" pitchFamily="49" charset="-122"/>
                <a:ea typeface="楷体" pitchFamily="49" charset="-122"/>
              </a:rPr>
              <a:t>C</a:t>
            </a:r>
            <a:r>
              <a:rPr lang="zh-CN" altLang="zh-CN" sz="2000" dirty="0">
                <a:latin typeface="楷体" pitchFamily="49" charset="-122"/>
                <a:ea typeface="楷体" pitchFamily="49" charset="-122"/>
              </a:rPr>
              <a:t>的内表面与</a:t>
            </a:r>
            <a:r>
              <a:rPr lang="en-US" altLang="zh-CN" sz="2000" dirty="0">
                <a:latin typeface="楷体" pitchFamily="49" charset="-122"/>
                <a:ea typeface="楷体" pitchFamily="49" charset="-122"/>
              </a:rPr>
              <a:t>A</a:t>
            </a:r>
            <a:r>
              <a:rPr lang="zh-CN" altLang="zh-CN" sz="2000" dirty="0">
                <a:latin typeface="楷体" pitchFamily="49" charset="-122"/>
                <a:ea typeface="楷体" pitchFamily="49" charset="-122"/>
              </a:rPr>
              <a:t>之间反复接触</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观察</a:t>
            </a:r>
            <a:r>
              <a:rPr lang="en-US" altLang="zh-CN" sz="2000" dirty="0">
                <a:latin typeface="楷体" pitchFamily="49" charset="-122"/>
                <a:ea typeface="楷体" pitchFamily="49" charset="-122"/>
              </a:rPr>
              <a:t>A</a:t>
            </a:r>
            <a:r>
              <a:rPr lang="zh-CN" altLang="zh-CN" sz="2000" dirty="0">
                <a:latin typeface="楷体" pitchFamily="49" charset="-122"/>
                <a:ea typeface="楷体" pitchFamily="49" charset="-122"/>
              </a:rPr>
              <a:t>的箔片的变化</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图</a:t>
            </a:r>
            <a:r>
              <a:rPr lang="en-US" altLang="zh-CN" sz="2000" dirty="0">
                <a:latin typeface="楷体" pitchFamily="49" charset="-122"/>
                <a:ea typeface="楷体" pitchFamily="49" charset="-122"/>
              </a:rPr>
              <a:t>1.7-2</a:t>
            </a:r>
            <a:r>
              <a:rPr lang="zh-CN" altLang="zh-CN" sz="2000" dirty="0">
                <a:latin typeface="楷体" pitchFamily="49" charset="-122"/>
                <a:ea typeface="楷体" pitchFamily="49" charset="-122"/>
              </a:rPr>
              <a:t>乙</a:t>
            </a:r>
            <a:r>
              <a:rPr lang="en-US" altLang="zh-CN" sz="2000" dirty="0">
                <a:latin typeface="楷体" pitchFamily="49" charset="-122"/>
                <a:ea typeface="楷体" pitchFamily="49" charset="-122"/>
              </a:rPr>
              <a:t>)</a:t>
            </a:r>
            <a:r>
              <a:rPr lang="zh-CN" altLang="zh-CN" sz="2000" dirty="0" smtClean="0">
                <a:latin typeface="楷体" pitchFamily="49" charset="-122"/>
                <a:ea typeface="楷体" pitchFamily="49" charset="-122"/>
              </a:rPr>
              <a:t>。</a:t>
            </a:r>
            <a:endParaRPr lang="en-US" altLang="zh-CN" sz="2000" dirty="0" smtClean="0">
              <a:latin typeface="楷体" pitchFamily="49" charset="-122"/>
              <a:ea typeface="楷体" pitchFamily="49" charset="-122"/>
            </a:endParaRPr>
          </a:p>
          <a:p>
            <a:r>
              <a:rPr lang="zh-CN" altLang="zh-CN" sz="2000" dirty="0">
                <a:latin typeface="楷体" pitchFamily="49" charset="-122"/>
                <a:ea typeface="楷体" pitchFamily="49" charset="-122"/>
              </a:rPr>
              <a:t>金属筒</a:t>
            </a:r>
            <a:r>
              <a:rPr lang="en-US" altLang="zh-CN" sz="2000" dirty="0">
                <a:latin typeface="楷体" pitchFamily="49" charset="-122"/>
                <a:ea typeface="楷体" pitchFamily="49" charset="-122"/>
              </a:rPr>
              <a:t>C</a:t>
            </a:r>
            <a:r>
              <a:rPr lang="zh-CN" altLang="zh-CN" sz="2000" dirty="0">
                <a:latin typeface="楷体" pitchFamily="49" charset="-122"/>
                <a:ea typeface="楷体" pitchFamily="49" charset="-122"/>
              </a:rPr>
              <a:t>的开口很小</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其内表面可以认为就是导体的内部。通过这个实验</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关于导体内部与外表面的电荷分布，你能得出什么结论</a:t>
            </a:r>
            <a:r>
              <a:rPr lang="en-US" altLang="zh-CN" sz="2000" dirty="0" smtClean="0">
                <a:latin typeface="楷体" pitchFamily="49" charset="-122"/>
                <a:ea typeface="楷体" pitchFamily="49" charset="-122"/>
              </a:rPr>
              <a:t>?</a:t>
            </a:r>
            <a:endParaRPr lang="zh-CN" altLang="zh-CN" sz="2000" dirty="0">
              <a:latin typeface="楷体" pitchFamily="49" charset="-122"/>
              <a:ea typeface="楷体" pitchFamily="49" charset="-122"/>
            </a:endParaRPr>
          </a:p>
        </p:txBody>
      </p:sp>
    </p:spTree>
    <p:extLst>
      <p:ext uri="{BB962C8B-B14F-4D97-AF65-F5344CB8AC3E}">
        <p14:creationId xmlns:p14="http://schemas.microsoft.com/office/powerpoint/2010/main" val="4029402112"/>
      </p:ext>
    </p:extLst>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ChangeArrowheads="1"/>
          </p:cNvSpPr>
          <p:nvPr/>
        </p:nvSpPr>
        <p:spPr bwMode="auto">
          <a:xfrm>
            <a:off x="4386263" y="3233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endParaRPr lang="zh-CN" altLang="en-US"/>
          </a:p>
        </p:txBody>
      </p:sp>
      <p:sp>
        <p:nvSpPr>
          <p:cNvPr id="59395" name="Rectangle 3"/>
          <p:cNvSpPr>
            <a:spLocks noChangeArrowheads="1"/>
          </p:cNvSpPr>
          <p:nvPr/>
        </p:nvSpPr>
        <p:spPr bwMode="auto">
          <a:xfrm>
            <a:off x="4214813" y="32242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endParaRPr lang="zh-CN" altLang="en-US"/>
          </a:p>
        </p:txBody>
      </p:sp>
      <p:sp>
        <p:nvSpPr>
          <p:cNvPr id="59397" name="Text Box 7"/>
          <p:cNvSpPr txBox="1">
            <a:spLocks noChangeArrowheads="1"/>
          </p:cNvSpPr>
          <p:nvPr/>
        </p:nvSpPr>
        <p:spPr bwMode="auto">
          <a:xfrm>
            <a:off x="81929" y="825776"/>
            <a:ext cx="88122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r>
              <a:rPr lang="zh-CN" altLang="zh-CN" sz="2000" dirty="0">
                <a:latin typeface="楷体" pitchFamily="49" charset="-122"/>
                <a:ea typeface="楷体" pitchFamily="49" charset="-122"/>
              </a:rPr>
              <a:t>材料三</a:t>
            </a:r>
            <a:r>
              <a:rPr lang="en-US" altLang="zh-CN" sz="2000" dirty="0">
                <a:latin typeface="楷体" pitchFamily="49" charset="-122"/>
                <a:ea typeface="楷体" pitchFamily="49" charset="-122"/>
              </a:rPr>
              <a:t>  </a:t>
            </a:r>
            <a:r>
              <a:rPr lang="zh-CN" altLang="zh-CN" sz="2000" dirty="0">
                <a:latin typeface="楷体" pitchFamily="49" charset="-122"/>
                <a:ea typeface="楷体" pitchFamily="49" charset="-122"/>
              </a:rPr>
              <a:t>教学对象为高中二年级学生，已学过电场，静电平衡状态等</a:t>
            </a:r>
            <a:r>
              <a:rPr lang="zh-CN" altLang="zh-CN" sz="2000" dirty="0" smtClean="0">
                <a:latin typeface="楷体" pitchFamily="49" charset="-122"/>
                <a:ea typeface="楷体" pitchFamily="49" charset="-122"/>
              </a:rPr>
              <a:t>知识。</a:t>
            </a:r>
          </a:p>
        </p:txBody>
      </p:sp>
      <p:sp>
        <p:nvSpPr>
          <p:cNvPr id="59398"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399" name="Text Box 55"/>
          <p:cNvSpPr txBox="1">
            <a:spLocks noChangeArrowheads="1"/>
          </p:cNvSpPr>
          <p:nvPr/>
        </p:nvSpPr>
        <p:spPr bwMode="auto">
          <a:xfrm>
            <a:off x="19050" y="30163"/>
            <a:ext cx="255111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四、教学设计题</a:t>
            </a:r>
          </a:p>
        </p:txBody>
      </p:sp>
      <p:sp>
        <p:nvSpPr>
          <p:cNvPr id="59402" name="矩形 1"/>
          <p:cNvSpPr>
            <a:spLocks noChangeArrowheads="1"/>
          </p:cNvSpPr>
          <p:nvPr/>
        </p:nvSpPr>
        <p:spPr bwMode="auto">
          <a:xfrm>
            <a:off x="107504" y="2132856"/>
            <a:ext cx="8761065"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kumimoji="1" lang="zh-CN" altLang="en-US" sz="2000" dirty="0" smtClean="0">
                <a:solidFill>
                  <a:srgbClr val="0000FF"/>
                </a:solidFill>
                <a:latin typeface="楷体" pitchFamily="49" charset="-122"/>
                <a:ea typeface="楷体" pitchFamily="49" charset="-122"/>
              </a:rPr>
              <a:t>任务</a:t>
            </a:r>
            <a:r>
              <a:rPr kumimoji="1" lang="en-US" altLang="zh-CN" sz="2000" dirty="0">
                <a:solidFill>
                  <a:srgbClr val="0000FF"/>
                </a:solidFill>
                <a:latin typeface="楷体" pitchFamily="49" charset="-122"/>
                <a:ea typeface="楷体" pitchFamily="49" charset="-122"/>
              </a:rPr>
              <a:t>:</a:t>
            </a:r>
          </a:p>
          <a:p>
            <a:pPr algn="just"/>
            <a:r>
              <a:rPr kumimoji="1" lang="en-US" altLang="zh-CN" sz="2000" dirty="0">
                <a:solidFill>
                  <a:srgbClr val="0000FF"/>
                </a:solidFill>
                <a:latin typeface="楷体" pitchFamily="49" charset="-122"/>
                <a:ea typeface="楷体" pitchFamily="49" charset="-122"/>
              </a:rPr>
              <a:t>(1</a:t>
            </a:r>
            <a:r>
              <a:rPr kumimoji="1" lang="en-US" altLang="zh-CN" sz="2000" dirty="0" smtClean="0">
                <a:solidFill>
                  <a:srgbClr val="0000FF"/>
                </a:solidFill>
                <a:latin typeface="楷体" pitchFamily="49" charset="-122"/>
                <a:ea typeface="楷体" pitchFamily="49" charset="-122"/>
              </a:rPr>
              <a:t>)</a:t>
            </a:r>
            <a:r>
              <a:rPr kumimoji="1" lang="zh-CN" altLang="zh-CN" sz="2000" dirty="0" smtClean="0">
                <a:solidFill>
                  <a:srgbClr val="0000FF"/>
                </a:solidFill>
                <a:latin typeface="楷体" pitchFamily="49" charset="-122"/>
                <a:ea typeface="楷体" pitchFamily="49" charset="-122"/>
              </a:rPr>
              <a:t>简述</a:t>
            </a:r>
            <a:r>
              <a:rPr kumimoji="1" lang="zh-CN" altLang="zh-CN" sz="2000" dirty="0">
                <a:solidFill>
                  <a:srgbClr val="0000FF"/>
                </a:solidFill>
                <a:latin typeface="楷体" pitchFamily="49" charset="-122"/>
                <a:ea typeface="楷体" pitchFamily="49" charset="-122"/>
              </a:rPr>
              <a:t>什么</a:t>
            </a:r>
            <a:r>
              <a:rPr kumimoji="1" lang="zh-CN" altLang="zh-CN" sz="2000" dirty="0" smtClean="0">
                <a:solidFill>
                  <a:srgbClr val="0000FF"/>
                </a:solidFill>
                <a:latin typeface="楷体" pitchFamily="49" charset="-122"/>
                <a:ea typeface="楷体" pitchFamily="49" charset="-122"/>
              </a:rPr>
              <a:t>是</a:t>
            </a:r>
            <a:r>
              <a:rPr kumimoji="1" lang="zh-CN" altLang="zh-CN" sz="2000" dirty="0">
                <a:solidFill>
                  <a:srgbClr val="0000FF"/>
                </a:solidFill>
                <a:latin typeface="楷体" pitchFamily="49" charset="-122"/>
                <a:ea typeface="楷体" pitchFamily="49" charset="-122"/>
              </a:rPr>
              <a:t>静电平衡状态</a:t>
            </a:r>
            <a:r>
              <a:rPr kumimoji="1" lang="zh-CN" altLang="zh-CN" sz="2000" dirty="0" smtClean="0">
                <a:solidFill>
                  <a:srgbClr val="0000FF"/>
                </a:solidFill>
                <a:latin typeface="楷体" pitchFamily="49" charset="-122"/>
                <a:ea typeface="楷体" pitchFamily="49" charset="-122"/>
              </a:rPr>
              <a:t>。</a:t>
            </a:r>
            <a:r>
              <a:rPr kumimoji="1" lang="en-US" altLang="zh-CN" sz="2000" dirty="0" smtClean="0">
                <a:solidFill>
                  <a:srgbClr val="0000FF"/>
                </a:solidFill>
                <a:latin typeface="楷体" pitchFamily="49" charset="-122"/>
                <a:ea typeface="楷体" pitchFamily="49" charset="-122"/>
              </a:rPr>
              <a:t>(</a:t>
            </a:r>
            <a:r>
              <a:rPr kumimoji="1" lang="en-US" altLang="zh-CN" sz="2000" dirty="0">
                <a:solidFill>
                  <a:srgbClr val="0000FF"/>
                </a:solidFill>
                <a:latin typeface="楷体" pitchFamily="49" charset="-122"/>
                <a:ea typeface="楷体" pitchFamily="49" charset="-122"/>
              </a:rPr>
              <a:t>4</a:t>
            </a:r>
            <a:r>
              <a:rPr kumimoji="1" lang="zh-CN" altLang="en-US" sz="2000" dirty="0">
                <a:solidFill>
                  <a:srgbClr val="0000FF"/>
                </a:solidFill>
                <a:latin typeface="楷体" pitchFamily="49" charset="-122"/>
                <a:ea typeface="楷体" pitchFamily="49" charset="-122"/>
              </a:rPr>
              <a:t>分</a:t>
            </a:r>
            <a:r>
              <a:rPr kumimoji="1" lang="en-US" altLang="zh-CN" sz="2000" dirty="0" smtClean="0">
                <a:solidFill>
                  <a:srgbClr val="0000FF"/>
                </a:solidFill>
                <a:latin typeface="楷体" pitchFamily="49" charset="-122"/>
                <a:ea typeface="楷体" pitchFamily="49" charset="-122"/>
              </a:rPr>
              <a:t>)</a:t>
            </a:r>
            <a:r>
              <a:rPr kumimoji="1" lang="en-US" altLang="zh-CN" sz="2000" dirty="0">
                <a:solidFill>
                  <a:srgbClr val="C00000"/>
                </a:solidFill>
                <a:latin typeface="楷体" pitchFamily="49" charset="-122"/>
                <a:ea typeface="楷体" pitchFamily="49" charset="-122"/>
              </a:rPr>
              <a:t> (</a:t>
            </a:r>
            <a:r>
              <a:rPr kumimoji="1" lang="zh-CN" altLang="en-US" sz="2000" dirty="0">
                <a:solidFill>
                  <a:srgbClr val="C00000"/>
                </a:solidFill>
                <a:latin typeface="楷体" pitchFamily="49" charset="-122"/>
                <a:ea typeface="楷体" pitchFamily="49" charset="-122"/>
              </a:rPr>
              <a:t>演示实验</a:t>
            </a:r>
            <a:r>
              <a:rPr kumimoji="1" lang="en-US" altLang="zh-CN" sz="2000" dirty="0" smtClean="0">
                <a:solidFill>
                  <a:srgbClr val="C00000"/>
                </a:solidFill>
                <a:latin typeface="楷体" pitchFamily="49" charset="-122"/>
                <a:ea typeface="楷体" pitchFamily="49" charset="-122"/>
              </a:rPr>
              <a:t>)</a:t>
            </a:r>
            <a:endParaRPr kumimoji="1" lang="en-US" altLang="zh-CN" sz="2000" dirty="0">
              <a:solidFill>
                <a:srgbClr val="0000FF"/>
              </a:solidFill>
              <a:latin typeface="楷体" pitchFamily="49" charset="-122"/>
              <a:ea typeface="楷体" pitchFamily="49" charset="-122"/>
            </a:endParaRPr>
          </a:p>
          <a:p>
            <a:r>
              <a:rPr kumimoji="1" lang="en-US" altLang="zh-CN" sz="2000" dirty="0">
                <a:solidFill>
                  <a:srgbClr val="0000FF"/>
                </a:solidFill>
                <a:latin typeface="楷体" pitchFamily="49" charset="-122"/>
                <a:ea typeface="楷体" pitchFamily="49" charset="-122"/>
              </a:rPr>
              <a:t>(2</a:t>
            </a:r>
            <a:r>
              <a:rPr kumimoji="1" lang="en-US" altLang="zh-CN" sz="2000" dirty="0" smtClean="0">
                <a:solidFill>
                  <a:srgbClr val="0000FF"/>
                </a:solidFill>
                <a:latin typeface="楷体" pitchFamily="49" charset="-122"/>
                <a:ea typeface="楷体" pitchFamily="49" charset="-122"/>
              </a:rPr>
              <a:t>)</a:t>
            </a:r>
            <a:r>
              <a:rPr kumimoji="1" lang="zh-CN" altLang="zh-CN" sz="2000" dirty="0" smtClean="0">
                <a:solidFill>
                  <a:srgbClr val="0000FF"/>
                </a:solidFill>
                <a:latin typeface="楷体" pitchFamily="49" charset="-122"/>
                <a:ea typeface="楷体" pitchFamily="49" charset="-122"/>
              </a:rPr>
              <a:t>根据</a:t>
            </a:r>
            <a:r>
              <a:rPr kumimoji="1" lang="zh-CN" altLang="zh-CN" sz="2000" dirty="0">
                <a:solidFill>
                  <a:srgbClr val="0000FF"/>
                </a:solidFill>
                <a:latin typeface="楷体" pitchFamily="49" charset="-122"/>
                <a:ea typeface="楷体" pitchFamily="49" charset="-122"/>
              </a:rPr>
              <a:t>上述材料，完成</a:t>
            </a:r>
            <a:r>
              <a:rPr kumimoji="1" lang="zh-CN" altLang="zh-CN" sz="2000" dirty="0">
                <a:solidFill>
                  <a:srgbClr val="C00000"/>
                </a:solidFill>
                <a:latin typeface="楷体" pitchFamily="49" charset="-122"/>
                <a:ea typeface="楷体" pitchFamily="49" charset="-122"/>
              </a:rPr>
              <a:t>“研究静电平衡时导体内部的电荷”</a:t>
            </a:r>
            <a:r>
              <a:rPr kumimoji="1" lang="zh-CN" altLang="zh-CN" sz="2000" dirty="0">
                <a:solidFill>
                  <a:srgbClr val="0000FF"/>
                </a:solidFill>
                <a:latin typeface="楷体" pitchFamily="49" charset="-122"/>
                <a:ea typeface="楷体" pitchFamily="49" charset="-122"/>
              </a:rPr>
              <a:t>的教学设计。教学设计要求包括：教学目标，教学重点，教学过程</a:t>
            </a:r>
            <a:r>
              <a:rPr kumimoji="1" lang="en-US" altLang="zh-CN" sz="2000" dirty="0">
                <a:solidFill>
                  <a:srgbClr val="0000FF"/>
                </a:solidFill>
                <a:latin typeface="楷体" pitchFamily="49" charset="-122"/>
                <a:ea typeface="楷体" pitchFamily="49" charset="-122"/>
              </a:rPr>
              <a:t>(</a:t>
            </a:r>
            <a:r>
              <a:rPr kumimoji="1" lang="zh-CN" altLang="zh-CN" sz="2000" dirty="0">
                <a:solidFill>
                  <a:srgbClr val="0000FF"/>
                </a:solidFill>
                <a:latin typeface="楷体" pitchFamily="49" charset="-122"/>
                <a:ea typeface="楷体" pitchFamily="49" charset="-122"/>
              </a:rPr>
              <a:t>要求包含教学环节，教学活动，设计意图</a:t>
            </a:r>
            <a:r>
              <a:rPr kumimoji="1" lang="en-US" altLang="zh-CN" sz="2000" dirty="0">
                <a:solidFill>
                  <a:srgbClr val="0000FF"/>
                </a:solidFill>
                <a:latin typeface="楷体" pitchFamily="49" charset="-122"/>
                <a:ea typeface="楷体" pitchFamily="49" charset="-122"/>
              </a:rPr>
              <a:t>)</a:t>
            </a:r>
            <a:r>
              <a:rPr kumimoji="1" lang="zh-CN" altLang="zh-CN" sz="2000" dirty="0" smtClean="0">
                <a:solidFill>
                  <a:srgbClr val="0000FF"/>
                </a:solidFill>
                <a:latin typeface="楷体" pitchFamily="49" charset="-122"/>
                <a:ea typeface="楷体" pitchFamily="49" charset="-122"/>
              </a:rPr>
              <a:t>。</a:t>
            </a:r>
            <a:r>
              <a:rPr kumimoji="1" lang="en-US" altLang="zh-CN" sz="2000" dirty="0" smtClean="0">
                <a:solidFill>
                  <a:srgbClr val="0000FF"/>
                </a:solidFill>
                <a:latin typeface="楷体" pitchFamily="49" charset="-122"/>
                <a:ea typeface="楷体" pitchFamily="49" charset="-122"/>
              </a:rPr>
              <a:t>(</a:t>
            </a:r>
            <a:r>
              <a:rPr kumimoji="1" lang="en-US" altLang="zh-CN" sz="2000" dirty="0">
                <a:solidFill>
                  <a:srgbClr val="0000FF"/>
                </a:solidFill>
                <a:latin typeface="楷体" pitchFamily="49" charset="-122"/>
                <a:ea typeface="楷体" pitchFamily="49" charset="-122"/>
              </a:rPr>
              <a:t>24</a:t>
            </a:r>
            <a:r>
              <a:rPr kumimoji="1" lang="zh-CN" altLang="en-US" sz="2000" dirty="0">
                <a:solidFill>
                  <a:srgbClr val="0000FF"/>
                </a:solidFill>
                <a:latin typeface="楷体" pitchFamily="49" charset="-122"/>
                <a:ea typeface="楷体" pitchFamily="49" charset="-122"/>
              </a:rPr>
              <a:t>分</a:t>
            </a:r>
            <a:r>
              <a:rPr kumimoji="1" lang="en-US" altLang="zh-CN" sz="2000" dirty="0" smtClean="0">
                <a:solidFill>
                  <a:srgbClr val="0000FF"/>
                </a:solidFill>
                <a:latin typeface="楷体" pitchFamily="49" charset="-122"/>
                <a:ea typeface="楷体" pitchFamily="49" charset="-122"/>
              </a:rPr>
              <a:t>)</a:t>
            </a:r>
            <a:r>
              <a:rPr lang="zh-CN" altLang="zh-CN" sz="2000" dirty="0"/>
              <a:t> </a:t>
            </a:r>
            <a:endParaRPr kumimoji="1" lang="en-US" altLang="zh-CN" sz="2000" dirty="0">
              <a:solidFill>
                <a:srgbClr val="0000FF"/>
              </a:solidFill>
              <a:latin typeface="楷体" pitchFamily="49" charset="-122"/>
              <a:ea typeface="楷体" pitchFamily="49" charset="-122"/>
            </a:endParaRPr>
          </a:p>
        </p:txBody>
      </p:sp>
      <p:sp>
        <p:nvSpPr>
          <p:cNvPr id="10"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mn-ea"/>
                <a:ea typeface="+mn-ea"/>
              </a:rPr>
              <a:t>2018</a:t>
            </a:r>
            <a:r>
              <a:rPr lang="zh-CN" altLang="en-US" dirty="0" smtClean="0">
                <a:solidFill>
                  <a:srgbClr val="FFFFFF"/>
                </a:solidFill>
                <a:latin typeface="+mn-ea"/>
                <a:ea typeface="+mn-ea"/>
              </a:rPr>
              <a:t>年下半年</a:t>
            </a:r>
          </a:p>
        </p:txBody>
      </p:sp>
    </p:spTree>
    <p:extLst>
      <p:ext uri="{BB962C8B-B14F-4D97-AF65-F5344CB8AC3E}">
        <p14:creationId xmlns:p14="http://schemas.microsoft.com/office/powerpoint/2010/main" val="1674853938"/>
      </p:ext>
    </p:extLst>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19050" y="571500"/>
            <a:ext cx="9088438" cy="6097860"/>
          </a:xfrm>
          <a:prstGeom prst="rect">
            <a:avLst/>
          </a:prstGeom>
        </p:spPr>
        <p:txBody>
          <a:bodyPr/>
          <a:lstStyle/>
          <a:p>
            <a:pPr eaLnBrk="1" hangingPunct="1">
              <a:buFontTx/>
              <a:buNone/>
              <a:defRPr/>
            </a:pPr>
            <a:r>
              <a:rPr kumimoji="1" lang="en-US" altLang="zh-CN" sz="2000" b="1" dirty="0" smtClean="0">
                <a:solidFill>
                  <a:srgbClr val="0000FF"/>
                </a:solidFill>
                <a:latin typeface="楷体" pitchFamily="49" charset="-122"/>
                <a:ea typeface="楷体" pitchFamily="49" charset="-122"/>
              </a:rPr>
              <a:t>13.</a:t>
            </a:r>
            <a:r>
              <a:rPr kumimoji="1" lang="zh-CN" altLang="zh-CN" sz="2000" b="1" dirty="0" smtClean="0">
                <a:solidFill>
                  <a:srgbClr val="0000FF"/>
                </a:solidFill>
                <a:latin typeface="楷体" pitchFamily="49" charset="-122"/>
                <a:ea typeface="楷体" pitchFamily="49" charset="-122"/>
              </a:rPr>
              <a:t>参考答案</a:t>
            </a:r>
            <a:endParaRPr kumimoji="1" lang="zh-CN" altLang="en-US" sz="2000" b="1" dirty="0" smtClean="0">
              <a:solidFill>
                <a:srgbClr val="0000FF"/>
              </a:solidFill>
              <a:latin typeface="楷体" pitchFamily="49" charset="-122"/>
              <a:ea typeface="楷体" pitchFamily="49" charset="-122"/>
            </a:endParaRPr>
          </a:p>
          <a:p>
            <a:pPr marL="0" indent="0">
              <a:buNone/>
              <a:defRPr/>
            </a:pPr>
            <a:r>
              <a:rPr kumimoji="1" lang="en-US" altLang="zh-CN" sz="2000" b="1" dirty="0" smtClean="0">
                <a:solidFill>
                  <a:srgbClr val="0000FF"/>
                </a:solidFill>
                <a:latin typeface="楷体" pitchFamily="49" charset="-122"/>
                <a:ea typeface="楷体" pitchFamily="49" charset="-122"/>
              </a:rPr>
              <a:t>(1)</a:t>
            </a:r>
            <a:r>
              <a:rPr kumimoji="1" lang="zh-CN" altLang="en-US" sz="2000" b="1" dirty="0" smtClean="0">
                <a:solidFill>
                  <a:srgbClr val="0000FF"/>
                </a:solidFill>
                <a:latin typeface="楷体" pitchFamily="49" charset="-122"/>
                <a:ea typeface="楷体" pitchFamily="49" charset="-122"/>
              </a:rPr>
              <a:t> </a:t>
            </a:r>
            <a:r>
              <a:rPr kumimoji="1" lang="zh-CN" altLang="zh-CN" sz="2000" b="1" dirty="0" smtClean="0">
                <a:solidFill>
                  <a:srgbClr val="0000FF"/>
                </a:solidFill>
                <a:latin typeface="楷体" pitchFamily="49" charset="-122"/>
                <a:ea typeface="楷体" pitchFamily="49" charset="-122"/>
              </a:rPr>
              <a:t>静电平衡</a:t>
            </a:r>
            <a:r>
              <a:rPr kumimoji="1" lang="zh-CN" altLang="zh-CN" sz="2000" b="1" dirty="0">
                <a:solidFill>
                  <a:srgbClr val="0000FF"/>
                </a:solidFill>
                <a:latin typeface="楷体" pitchFamily="49" charset="-122"/>
                <a:ea typeface="楷体" pitchFamily="49" charset="-122"/>
              </a:rPr>
              <a:t>状态</a:t>
            </a:r>
            <a:r>
              <a:rPr kumimoji="1" lang="en-US" altLang="zh-CN" sz="2000" b="1" dirty="0">
                <a:solidFill>
                  <a:srgbClr val="0000FF"/>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导体内</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包括表面</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的自由电子不再发生定向移动的</a:t>
            </a:r>
            <a:r>
              <a:rPr lang="zh-CN" altLang="zh-CN" sz="2000" b="1" dirty="0" smtClean="0">
                <a:solidFill>
                  <a:srgbClr val="333333"/>
                </a:solidFill>
                <a:latin typeface="楷体" pitchFamily="49" charset="-122"/>
                <a:ea typeface="楷体" pitchFamily="49" charset="-122"/>
              </a:rPr>
              <a:t>状态。 </a:t>
            </a:r>
            <a:endParaRPr lang="en-US" altLang="zh-CN" sz="2000" b="1" dirty="0">
              <a:solidFill>
                <a:srgbClr val="333333"/>
              </a:solidFill>
              <a:latin typeface="楷体" pitchFamily="49" charset="-122"/>
              <a:ea typeface="楷体" pitchFamily="49" charset="-122"/>
            </a:endParaRPr>
          </a:p>
          <a:p>
            <a:pPr marL="0" indent="0">
              <a:buNone/>
              <a:defRPr/>
            </a:pPr>
            <a:r>
              <a:rPr lang="en-US" altLang="zh-CN" sz="2000" b="1" dirty="0" smtClean="0">
                <a:solidFill>
                  <a:srgbClr val="0000FF"/>
                </a:solidFill>
                <a:latin typeface="楷体" pitchFamily="49" charset="-122"/>
                <a:ea typeface="楷体" pitchFamily="49" charset="-122"/>
              </a:rPr>
              <a:t>(2)</a:t>
            </a:r>
            <a:r>
              <a:rPr kumimoji="1" lang="zh-CN" altLang="en-US" sz="2000" b="1" dirty="0" smtClean="0">
                <a:solidFill>
                  <a:srgbClr val="0000FF"/>
                </a:solidFill>
                <a:latin typeface="楷体" pitchFamily="49" charset="-122"/>
                <a:ea typeface="楷体" pitchFamily="49" charset="-122"/>
              </a:rPr>
              <a:t>教学设计</a:t>
            </a:r>
            <a:r>
              <a:rPr kumimoji="1" lang="en-US" altLang="zh-CN" sz="2000" b="1" dirty="0" smtClean="0">
                <a:solidFill>
                  <a:srgbClr val="0000FF"/>
                </a:solidFill>
                <a:latin typeface="楷体" pitchFamily="49" charset="-122"/>
                <a:ea typeface="楷体" pitchFamily="49" charset="-122"/>
              </a:rPr>
              <a:t>:     </a:t>
            </a:r>
          </a:p>
          <a:p>
            <a:pPr marL="0" indent="0" algn="ctr">
              <a:buFontTx/>
              <a:buNone/>
              <a:defRPr/>
            </a:pPr>
            <a:r>
              <a:rPr kumimoji="1" lang="zh-CN" altLang="zh-CN" sz="2000" b="1" dirty="0" smtClean="0">
                <a:solidFill>
                  <a:srgbClr val="C00000"/>
                </a:solidFill>
                <a:latin typeface="楷体" pitchFamily="49" charset="-122"/>
                <a:ea typeface="楷体" pitchFamily="49" charset="-122"/>
              </a:rPr>
              <a:t>研究</a:t>
            </a:r>
            <a:r>
              <a:rPr kumimoji="1" lang="zh-CN" altLang="zh-CN" sz="2000" b="1" dirty="0">
                <a:solidFill>
                  <a:srgbClr val="C00000"/>
                </a:solidFill>
                <a:latin typeface="楷体" pitchFamily="49" charset="-122"/>
                <a:ea typeface="楷体" pitchFamily="49" charset="-122"/>
              </a:rPr>
              <a:t>静电平衡时导体内部的</a:t>
            </a:r>
            <a:r>
              <a:rPr kumimoji="1" lang="zh-CN" altLang="zh-CN" sz="2000" b="1" dirty="0" smtClean="0">
                <a:solidFill>
                  <a:srgbClr val="C00000"/>
                </a:solidFill>
                <a:latin typeface="楷体" pitchFamily="49" charset="-122"/>
                <a:ea typeface="楷体" pitchFamily="49" charset="-122"/>
              </a:rPr>
              <a:t>电荷</a:t>
            </a:r>
            <a:endParaRPr kumimoji="1" lang="en-US" altLang="zh-CN" sz="2000" b="1" dirty="0">
              <a:solidFill>
                <a:srgbClr val="C00000"/>
              </a:solidFill>
              <a:latin typeface="楷体" pitchFamily="49" charset="-122"/>
              <a:ea typeface="楷体" pitchFamily="49" charset="-122"/>
            </a:endParaRPr>
          </a:p>
          <a:p>
            <a:pPr marL="0" indent="0">
              <a:buNone/>
            </a:pPr>
            <a:r>
              <a:rPr lang="zh-CN" altLang="zh-CN" sz="2000" b="1" dirty="0" smtClean="0">
                <a:solidFill>
                  <a:srgbClr val="333333"/>
                </a:solidFill>
                <a:latin typeface="楷体" pitchFamily="49" charset="-122"/>
                <a:ea typeface="楷体" pitchFamily="49" charset="-122"/>
              </a:rPr>
              <a:t>一</a:t>
            </a:r>
            <a:r>
              <a:rPr lang="zh-CN" altLang="zh-CN" sz="2000" b="1" dirty="0">
                <a:solidFill>
                  <a:srgbClr val="333333"/>
                </a:solidFill>
                <a:latin typeface="楷体" pitchFamily="49" charset="-122"/>
                <a:ea typeface="楷体" pitchFamily="49" charset="-122"/>
              </a:rPr>
              <a:t>、教学目标</a:t>
            </a:r>
          </a:p>
          <a:p>
            <a:pPr marL="0" indent="0">
              <a:buNone/>
            </a:pPr>
            <a:r>
              <a:rPr lang="en-US" altLang="zh-CN" sz="2000" b="1" dirty="0">
                <a:solidFill>
                  <a:srgbClr val="333333"/>
                </a:solidFill>
                <a:latin typeface="楷体" pitchFamily="49" charset="-122"/>
                <a:ea typeface="楷体" pitchFamily="49" charset="-122"/>
              </a:rPr>
              <a:t>1.</a:t>
            </a:r>
            <a:r>
              <a:rPr lang="zh-CN" altLang="zh-CN" sz="2000" b="1" dirty="0">
                <a:solidFill>
                  <a:srgbClr val="333333"/>
                </a:solidFill>
                <a:latin typeface="楷体" pitchFamily="49" charset="-122"/>
                <a:ea typeface="楷体" pitchFamily="49" charset="-122"/>
              </a:rPr>
              <a:t>知识与技能</a:t>
            </a:r>
            <a:r>
              <a:rPr lang="en-US" altLang="zh-CN" sz="2000" b="1" dirty="0">
                <a:solidFill>
                  <a:srgbClr val="333333"/>
                </a:solidFill>
                <a:latin typeface="楷体" pitchFamily="49" charset="-122"/>
                <a:ea typeface="楷体" pitchFamily="49" charset="-122"/>
              </a:rPr>
              <a:t/>
            </a:r>
            <a:br>
              <a:rPr lang="en-US" altLang="zh-CN" sz="2000" b="1" dirty="0">
                <a:solidFill>
                  <a:srgbClr val="333333"/>
                </a:solidFill>
                <a:latin typeface="楷体" pitchFamily="49" charset="-122"/>
                <a:ea typeface="楷体" pitchFamily="49" charset="-122"/>
              </a:rPr>
            </a:br>
            <a:r>
              <a:rPr lang="en-US" altLang="zh-CN" sz="2000" b="1" dirty="0">
                <a:solidFill>
                  <a:srgbClr val="333333"/>
                </a:solidFill>
                <a:latin typeface="楷体" pitchFamily="49" charset="-122"/>
                <a:ea typeface="楷体" pitchFamily="49" charset="-122"/>
              </a:rPr>
              <a:t>(1)</a:t>
            </a:r>
            <a:r>
              <a:rPr lang="zh-CN" altLang="zh-CN" sz="2000" b="1" dirty="0">
                <a:solidFill>
                  <a:srgbClr val="333333"/>
                </a:solidFill>
                <a:latin typeface="楷体" pitchFamily="49" charset="-122"/>
                <a:ea typeface="楷体" pitchFamily="49" charset="-122"/>
              </a:rPr>
              <a:t>认识静电感应</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知道感应起电的原理和感应电荷正、负的判定。</a:t>
            </a:r>
            <a:r>
              <a:rPr lang="en-US" altLang="zh-CN" sz="2000" b="1" dirty="0">
                <a:solidFill>
                  <a:srgbClr val="333333"/>
                </a:solidFill>
                <a:latin typeface="楷体" pitchFamily="49" charset="-122"/>
                <a:ea typeface="楷体" pitchFamily="49" charset="-122"/>
              </a:rPr>
              <a:t/>
            </a:r>
            <a:br>
              <a:rPr lang="en-US" altLang="zh-CN" sz="2000" b="1" dirty="0">
                <a:solidFill>
                  <a:srgbClr val="333333"/>
                </a:solidFill>
                <a:latin typeface="楷体" pitchFamily="49" charset="-122"/>
                <a:ea typeface="楷体" pitchFamily="49" charset="-122"/>
              </a:rPr>
            </a:br>
            <a:r>
              <a:rPr lang="en-US" altLang="zh-CN" sz="2000" b="1" dirty="0">
                <a:solidFill>
                  <a:srgbClr val="333333"/>
                </a:solidFill>
                <a:latin typeface="楷体" pitchFamily="49" charset="-122"/>
                <a:ea typeface="楷体" pitchFamily="49" charset="-122"/>
              </a:rPr>
              <a:t>(2)</a:t>
            </a:r>
            <a:r>
              <a:rPr lang="zh-CN" altLang="zh-CN" sz="2000" b="1" dirty="0">
                <a:solidFill>
                  <a:srgbClr val="333333"/>
                </a:solidFill>
                <a:latin typeface="楷体" pitchFamily="49" charset="-122"/>
                <a:ea typeface="楷体" pitchFamily="49" charset="-122"/>
              </a:rPr>
              <a:t>知道静电平衡状态</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理解静电平衡的特点，导体内部的场强处处为零，电荷只分布在导体的外表面上。</a:t>
            </a:r>
          </a:p>
          <a:p>
            <a:pPr marL="0" indent="0" eaLnBrk="1">
              <a:buNone/>
            </a:pPr>
            <a:r>
              <a:rPr lang="en-US" altLang="zh-CN" sz="2000" b="1" dirty="0">
                <a:solidFill>
                  <a:srgbClr val="333333"/>
                </a:solidFill>
                <a:latin typeface="楷体" pitchFamily="49" charset="-122"/>
                <a:ea typeface="楷体" pitchFamily="49" charset="-122"/>
              </a:rPr>
              <a:t>2.</a:t>
            </a:r>
            <a:r>
              <a:rPr lang="zh-CN" altLang="zh-CN" sz="2000" b="1" dirty="0">
                <a:solidFill>
                  <a:srgbClr val="333333"/>
                </a:solidFill>
                <a:latin typeface="楷体" pitchFamily="49" charset="-122"/>
                <a:ea typeface="楷体" pitchFamily="49" charset="-122"/>
              </a:rPr>
              <a:t>过程与方法</a:t>
            </a:r>
            <a:r>
              <a:rPr lang="en-US" altLang="zh-CN" sz="2000" b="1" dirty="0">
                <a:solidFill>
                  <a:srgbClr val="333333"/>
                </a:solidFill>
                <a:latin typeface="楷体" pitchFamily="49" charset="-122"/>
                <a:ea typeface="楷体" pitchFamily="49" charset="-122"/>
              </a:rPr>
              <a:t/>
            </a:r>
            <a:br>
              <a:rPr lang="en-US" altLang="zh-CN" sz="2000" b="1" dirty="0">
                <a:solidFill>
                  <a:srgbClr val="333333"/>
                </a:solidFill>
                <a:latin typeface="楷体" pitchFamily="49" charset="-122"/>
                <a:ea typeface="楷体" pitchFamily="49" charset="-122"/>
              </a:rPr>
            </a:br>
            <a:r>
              <a:rPr lang="zh-CN" altLang="zh-CN" sz="2000" b="1" dirty="0">
                <a:solidFill>
                  <a:srgbClr val="333333"/>
                </a:solidFill>
                <a:latin typeface="楷体" pitchFamily="49" charset="-122"/>
                <a:ea typeface="楷体" pitchFamily="49" charset="-122"/>
              </a:rPr>
              <a:t>通过观察演示实验及对实验现象的分析，学生学会运用所学知识进行分析推理</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具备一定的分析推理能力。</a:t>
            </a:r>
            <a:r>
              <a:rPr lang="en-US" altLang="zh-CN" sz="2000" b="1" dirty="0">
                <a:solidFill>
                  <a:srgbClr val="333333"/>
                </a:solidFill>
                <a:latin typeface="楷体" pitchFamily="49" charset="-122"/>
                <a:ea typeface="楷体" pitchFamily="49" charset="-122"/>
              </a:rPr>
              <a:t/>
            </a:r>
            <a:br>
              <a:rPr lang="en-US" altLang="zh-CN" sz="2000" b="1" dirty="0">
                <a:solidFill>
                  <a:srgbClr val="333333"/>
                </a:solidFill>
                <a:latin typeface="楷体" pitchFamily="49" charset="-122"/>
                <a:ea typeface="楷体" pitchFamily="49" charset="-122"/>
              </a:rPr>
            </a:br>
            <a:r>
              <a:rPr lang="en-US" altLang="zh-CN" sz="2000" b="1" dirty="0">
                <a:solidFill>
                  <a:srgbClr val="333333"/>
                </a:solidFill>
                <a:latin typeface="楷体" pitchFamily="49" charset="-122"/>
                <a:ea typeface="楷体" pitchFamily="49" charset="-122"/>
              </a:rPr>
              <a:t>3.</a:t>
            </a:r>
            <a:r>
              <a:rPr lang="zh-CN" altLang="zh-CN" sz="2000" b="1" dirty="0">
                <a:solidFill>
                  <a:srgbClr val="333333"/>
                </a:solidFill>
                <a:latin typeface="楷体" pitchFamily="49" charset="-122"/>
                <a:ea typeface="楷体" pitchFamily="49" charset="-122"/>
              </a:rPr>
              <a:t>情感态度与价值观</a:t>
            </a:r>
            <a:r>
              <a:rPr lang="en-US" altLang="zh-CN" sz="2000" b="1" dirty="0">
                <a:solidFill>
                  <a:srgbClr val="333333"/>
                </a:solidFill>
                <a:latin typeface="楷体" pitchFamily="49" charset="-122"/>
                <a:ea typeface="楷体" pitchFamily="49" charset="-122"/>
              </a:rPr>
              <a:t/>
            </a:r>
            <a:br>
              <a:rPr lang="en-US" altLang="zh-CN" sz="2000" b="1" dirty="0">
                <a:solidFill>
                  <a:srgbClr val="333333"/>
                </a:solidFill>
                <a:latin typeface="楷体" pitchFamily="49" charset="-122"/>
                <a:ea typeface="楷体" pitchFamily="49" charset="-122"/>
              </a:rPr>
            </a:br>
            <a:r>
              <a:rPr lang="zh-CN" altLang="zh-CN" sz="2000" b="1" dirty="0">
                <a:solidFill>
                  <a:srgbClr val="333333"/>
                </a:solidFill>
                <a:latin typeface="楷体" pitchFamily="49" charset="-122"/>
                <a:ea typeface="楷体" pitchFamily="49" charset="-122"/>
              </a:rPr>
              <a:t>通过对实验的观察和推理，学生养成科学的研究方法</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以及严谨认真的学习态度。</a:t>
            </a:r>
          </a:p>
          <a:p>
            <a:pPr marL="0" indent="0">
              <a:buNone/>
            </a:pPr>
            <a:r>
              <a:rPr lang="zh-CN" altLang="zh-CN" sz="2000" b="1" dirty="0">
                <a:solidFill>
                  <a:srgbClr val="333333"/>
                </a:solidFill>
                <a:latin typeface="楷体" pitchFamily="49" charset="-122"/>
                <a:ea typeface="楷体" pitchFamily="49" charset="-122"/>
              </a:rPr>
              <a:t>二、教学重难点</a:t>
            </a:r>
          </a:p>
          <a:p>
            <a:pPr marL="0" indent="0">
              <a:buNone/>
            </a:pPr>
            <a:r>
              <a:rPr lang="en-US" altLang="zh-CN" sz="2000" b="1" dirty="0">
                <a:solidFill>
                  <a:srgbClr val="333333"/>
                </a:solidFill>
                <a:latin typeface="楷体" pitchFamily="49" charset="-122"/>
                <a:ea typeface="楷体" pitchFamily="49" charset="-122"/>
              </a:rPr>
              <a:t>1.</a:t>
            </a:r>
            <a:r>
              <a:rPr lang="zh-CN" altLang="zh-CN" sz="2000" b="1" dirty="0">
                <a:solidFill>
                  <a:srgbClr val="333333"/>
                </a:solidFill>
                <a:latin typeface="楷体" pitchFamily="49" charset="-122"/>
                <a:ea typeface="楷体" pitchFamily="49" charset="-122"/>
              </a:rPr>
              <a:t>教学重点</a:t>
            </a:r>
            <a:r>
              <a:rPr lang="en-US" altLang="zh-CN" sz="2000" b="1" dirty="0">
                <a:solidFill>
                  <a:srgbClr val="333333"/>
                </a:solidFill>
                <a:latin typeface="楷体" pitchFamily="49" charset="-122"/>
                <a:ea typeface="楷体" pitchFamily="49" charset="-122"/>
              </a:rPr>
              <a:t/>
            </a:r>
            <a:br>
              <a:rPr lang="en-US" altLang="zh-CN" sz="2000" b="1" dirty="0">
                <a:solidFill>
                  <a:srgbClr val="333333"/>
                </a:solidFill>
                <a:latin typeface="楷体" pitchFamily="49" charset="-122"/>
                <a:ea typeface="楷体" pitchFamily="49" charset="-122"/>
              </a:rPr>
            </a:br>
            <a:r>
              <a:rPr lang="zh-CN" altLang="zh-CN" sz="2000" b="1" dirty="0">
                <a:solidFill>
                  <a:srgbClr val="333333"/>
                </a:solidFill>
                <a:latin typeface="楷体" pitchFamily="49" charset="-122"/>
                <a:ea typeface="楷体" pitchFamily="49" charset="-122"/>
              </a:rPr>
              <a:t>静电现象的特点</a:t>
            </a:r>
            <a:r>
              <a:rPr lang="zh-CN" altLang="zh-CN" sz="2000" b="1" dirty="0" smtClean="0">
                <a:solidFill>
                  <a:srgbClr val="333333"/>
                </a:solidFill>
                <a:latin typeface="楷体" pitchFamily="49" charset="-122"/>
                <a:ea typeface="楷体" pitchFamily="49" charset="-122"/>
              </a:rPr>
              <a:t>。</a:t>
            </a:r>
            <a:endParaRPr lang="zh-CN" altLang="zh-CN" sz="2000" b="1" dirty="0">
              <a:solidFill>
                <a:srgbClr val="333333"/>
              </a:solidFill>
              <a:latin typeface="楷体" pitchFamily="49" charset="-122"/>
              <a:ea typeface="楷体" pitchFamily="49" charset="-122"/>
            </a:endParaRPr>
          </a:p>
        </p:txBody>
      </p:sp>
      <p:sp>
        <p:nvSpPr>
          <p:cNvPr id="60419"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0" name="Text Box 55"/>
          <p:cNvSpPr txBox="1">
            <a:spLocks noChangeArrowheads="1"/>
          </p:cNvSpPr>
          <p:nvPr/>
        </p:nvSpPr>
        <p:spPr bwMode="auto">
          <a:xfrm>
            <a:off x="19050" y="30163"/>
            <a:ext cx="255111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四、教学设计题</a:t>
            </a:r>
          </a:p>
        </p:txBody>
      </p:sp>
      <p:sp>
        <p:nvSpPr>
          <p:cNvPr id="7"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mn-ea"/>
                <a:ea typeface="+mn-ea"/>
              </a:rPr>
              <a:t>2018</a:t>
            </a:r>
            <a:r>
              <a:rPr lang="zh-CN" altLang="en-US" dirty="0" smtClean="0">
                <a:solidFill>
                  <a:srgbClr val="FFFFFF"/>
                </a:solidFill>
                <a:latin typeface="+mn-ea"/>
                <a:ea typeface="+mn-ea"/>
              </a:rPr>
              <a:t>年下半年</a:t>
            </a:r>
          </a:p>
        </p:txBody>
      </p:sp>
    </p:spTree>
    <p:extLst>
      <p:ext uri="{BB962C8B-B14F-4D97-AF65-F5344CB8AC3E}">
        <p14:creationId xmlns:p14="http://schemas.microsoft.com/office/powerpoint/2010/main" val="215190873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19050" y="571500"/>
            <a:ext cx="9088438" cy="6097860"/>
          </a:xfrm>
          <a:prstGeom prst="rect">
            <a:avLst/>
          </a:prstGeom>
        </p:spPr>
        <p:txBody>
          <a:bodyPr/>
          <a:lstStyle/>
          <a:p>
            <a:pPr marL="0" indent="0">
              <a:buNone/>
            </a:pPr>
            <a:r>
              <a:rPr lang="zh-CN" altLang="zh-CN" sz="2000" b="1" dirty="0" smtClean="0">
                <a:solidFill>
                  <a:srgbClr val="333333"/>
                </a:solidFill>
                <a:latin typeface="楷体" pitchFamily="49" charset="-122"/>
                <a:ea typeface="楷体" pitchFamily="49" charset="-122"/>
              </a:rPr>
              <a:t>三</a:t>
            </a:r>
            <a:r>
              <a:rPr lang="zh-CN" altLang="zh-CN" sz="2000" b="1" dirty="0">
                <a:solidFill>
                  <a:srgbClr val="333333"/>
                </a:solidFill>
                <a:latin typeface="楷体" pitchFamily="49" charset="-122"/>
                <a:ea typeface="楷体" pitchFamily="49" charset="-122"/>
              </a:rPr>
              <a:t>、教学过程</a:t>
            </a:r>
            <a:r>
              <a:rPr lang="en-US" altLang="zh-CN" sz="2000" b="1" dirty="0">
                <a:solidFill>
                  <a:srgbClr val="333333"/>
                </a:solidFill>
                <a:latin typeface="楷体" pitchFamily="49" charset="-122"/>
                <a:ea typeface="楷体" pitchFamily="49" charset="-122"/>
              </a:rPr>
              <a:t/>
            </a:r>
            <a:br>
              <a:rPr lang="en-US" altLang="zh-CN" sz="2000" b="1" dirty="0">
                <a:solidFill>
                  <a:srgbClr val="333333"/>
                </a:solidFill>
                <a:latin typeface="楷体" pitchFamily="49" charset="-122"/>
                <a:ea typeface="楷体" pitchFamily="49" charset="-122"/>
              </a:rPr>
            </a:br>
            <a:endParaRPr lang="zh-CN" altLang="zh-CN" sz="2000" b="1" dirty="0">
              <a:solidFill>
                <a:srgbClr val="333333"/>
              </a:solidFill>
              <a:latin typeface="楷体" pitchFamily="49" charset="-122"/>
              <a:ea typeface="楷体" pitchFamily="49" charset="-122"/>
            </a:endParaRPr>
          </a:p>
        </p:txBody>
      </p:sp>
      <p:sp>
        <p:nvSpPr>
          <p:cNvPr id="60419"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0" name="Text Box 55"/>
          <p:cNvSpPr txBox="1">
            <a:spLocks noChangeArrowheads="1"/>
          </p:cNvSpPr>
          <p:nvPr/>
        </p:nvSpPr>
        <p:spPr bwMode="auto">
          <a:xfrm>
            <a:off x="19050" y="30163"/>
            <a:ext cx="255111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四、教学设计题</a:t>
            </a:r>
          </a:p>
        </p:txBody>
      </p:sp>
      <p:sp>
        <p:nvSpPr>
          <p:cNvPr id="7"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mn-ea"/>
                <a:ea typeface="+mn-ea"/>
              </a:rPr>
              <a:t>2018</a:t>
            </a:r>
            <a:r>
              <a:rPr lang="zh-CN" altLang="en-US" dirty="0" smtClean="0">
                <a:solidFill>
                  <a:srgbClr val="FFFFFF"/>
                </a:solidFill>
                <a:latin typeface="+mn-ea"/>
                <a:ea typeface="+mn-ea"/>
              </a:rPr>
              <a:t>年下半年</a:t>
            </a:r>
          </a:p>
        </p:txBody>
      </p:sp>
      <p:graphicFrame>
        <p:nvGraphicFramePr>
          <p:cNvPr id="5" name="表格 4"/>
          <p:cNvGraphicFramePr>
            <a:graphicFrameLocks noGrp="1"/>
          </p:cNvGraphicFramePr>
          <p:nvPr>
            <p:extLst>
              <p:ext uri="{D42A27DB-BD31-4B8C-83A1-F6EECF244321}">
                <p14:modId xmlns:p14="http://schemas.microsoft.com/office/powerpoint/2010/main" val="1896956717"/>
              </p:ext>
            </p:extLst>
          </p:nvPr>
        </p:nvGraphicFramePr>
        <p:xfrm>
          <a:off x="179512" y="1052736"/>
          <a:ext cx="8424936" cy="5560092"/>
        </p:xfrm>
        <a:graphic>
          <a:graphicData uri="http://schemas.openxmlformats.org/drawingml/2006/table">
            <a:tbl>
              <a:tblPr firstRow="1" firstCol="1" bandRow="1"/>
              <a:tblGrid>
                <a:gridCol w="2105739"/>
                <a:gridCol w="2105739"/>
                <a:gridCol w="2106729"/>
                <a:gridCol w="2106729"/>
              </a:tblGrid>
              <a:tr h="160784">
                <a:tc>
                  <a:txBody>
                    <a:bodyPr/>
                    <a:lstStyle/>
                    <a:p>
                      <a:pPr algn="ctr">
                        <a:spcAft>
                          <a:spcPts val="0"/>
                        </a:spcAft>
                      </a:pPr>
                      <a:r>
                        <a:rPr lang="zh-CN" sz="1800" b="1" kern="100" dirty="0">
                          <a:solidFill>
                            <a:srgbClr val="333333"/>
                          </a:solidFill>
                          <a:effectLst/>
                          <a:latin typeface="楷体" pitchFamily="49" charset="-122"/>
                          <a:ea typeface="楷体" pitchFamily="49" charset="-122"/>
                          <a:cs typeface="Times New Roman"/>
                        </a:rPr>
                        <a:t>教学环节</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b="1" kern="100">
                          <a:solidFill>
                            <a:srgbClr val="333333"/>
                          </a:solidFill>
                          <a:effectLst/>
                          <a:latin typeface="楷体" pitchFamily="49" charset="-122"/>
                          <a:ea typeface="楷体" pitchFamily="49" charset="-122"/>
                          <a:cs typeface="Times New Roman"/>
                        </a:rPr>
                        <a:t>教师活动</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b="1" kern="100">
                          <a:solidFill>
                            <a:srgbClr val="333333"/>
                          </a:solidFill>
                          <a:effectLst/>
                          <a:latin typeface="楷体" pitchFamily="49" charset="-122"/>
                          <a:ea typeface="楷体" pitchFamily="49" charset="-122"/>
                          <a:cs typeface="Times New Roman"/>
                        </a:rPr>
                        <a:t>学生活动</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b="1" kern="100">
                          <a:solidFill>
                            <a:srgbClr val="333333"/>
                          </a:solidFill>
                          <a:effectLst/>
                          <a:latin typeface="楷体" pitchFamily="49" charset="-122"/>
                          <a:ea typeface="楷体" pitchFamily="49" charset="-122"/>
                          <a:cs typeface="Times New Roman"/>
                        </a:rPr>
                        <a:t>设计意图</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66040">
                <a:tc>
                  <a:txBody>
                    <a:bodyPr/>
                    <a:lstStyle/>
                    <a:p>
                      <a:pPr algn="ctr">
                        <a:spcAft>
                          <a:spcPts val="0"/>
                        </a:spcAft>
                      </a:pPr>
                      <a:r>
                        <a:rPr lang="zh-CN" sz="1800" b="1" kern="100" dirty="0">
                          <a:solidFill>
                            <a:srgbClr val="333333"/>
                          </a:solidFill>
                          <a:effectLst/>
                          <a:latin typeface="楷体" pitchFamily="49" charset="-122"/>
                          <a:ea typeface="楷体" pitchFamily="49" charset="-122"/>
                          <a:cs typeface="Times New Roman"/>
                        </a:rPr>
                        <a:t>提出问题</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b="1" kern="100" dirty="0">
                          <a:solidFill>
                            <a:srgbClr val="333333"/>
                          </a:solidFill>
                          <a:effectLst/>
                          <a:latin typeface="楷体" pitchFamily="49" charset="-122"/>
                          <a:ea typeface="楷体" pitchFamily="49" charset="-122"/>
                          <a:cs typeface="Times New Roman"/>
                        </a:rPr>
                        <a:t>师生共同回顾</a:t>
                      </a:r>
                      <a:r>
                        <a:rPr lang="en-US" sz="1800" b="1" kern="100" dirty="0">
                          <a:solidFill>
                            <a:srgbClr val="333333"/>
                          </a:solidFill>
                          <a:effectLst/>
                          <a:latin typeface="楷体" pitchFamily="49" charset="-122"/>
                          <a:ea typeface="楷体" pitchFamily="49" charset="-122"/>
                          <a:cs typeface="Times New Roman"/>
                        </a:rPr>
                        <a:t>:</a:t>
                      </a:r>
                      <a:r>
                        <a:rPr lang="zh-CN" sz="1800" b="1" kern="100" dirty="0">
                          <a:solidFill>
                            <a:srgbClr val="333333"/>
                          </a:solidFill>
                          <a:effectLst/>
                          <a:latin typeface="楷体" pitchFamily="49" charset="-122"/>
                          <a:ea typeface="楷体" pitchFamily="49" charset="-122"/>
                          <a:cs typeface="Times New Roman"/>
                        </a:rPr>
                        <a:t>一个导体，不论原来是不是带电，放入电场中以后，都会由于静电感应而在导体中学生的不同部位出现不同电荷。教师提问</a:t>
                      </a:r>
                      <a:r>
                        <a:rPr lang="en-US" sz="1800" b="1" kern="100" dirty="0">
                          <a:solidFill>
                            <a:srgbClr val="333333"/>
                          </a:solidFill>
                          <a:effectLst/>
                          <a:latin typeface="楷体" pitchFamily="49" charset="-122"/>
                          <a:ea typeface="楷体" pitchFamily="49" charset="-122"/>
                          <a:cs typeface="Times New Roman"/>
                        </a:rPr>
                        <a:t>:</a:t>
                      </a:r>
                      <a:r>
                        <a:rPr lang="zh-CN" sz="1800" b="1" kern="100" dirty="0">
                          <a:solidFill>
                            <a:srgbClr val="333333"/>
                          </a:solidFill>
                          <a:effectLst/>
                          <a:latin typeface="楷体" pitchFamily="49" charset="-122"/>
                          <a:ea typeface="楷体" pitchFamily="49" charset="-122"/>
                          <a:cs typeface="Times New Roman"/>
                        </a:rPr>
                        <a:t>在静电平衡的状态下，导体上的电荷怎样分布呢</a:t>
                      </a:r>
                      <a:r>
                        <a:rPr lang="en-US" sz="1800" b="1" kern="100" dirty="0">
                          <a:solidFill>
                            <a:srgbClr val="333333"/>
                          </a:solidFill>
                          <a:effectLst/>
                          <a:latin typeface="楷体" pitchFamily="49" charset="-122"/>
                          <a:ea typeface="楷体" pitchFamily="49" charset="-122"/>
                          <a:cs typeface="Times New Roman"/>
                        </a:rPr>
                        <a:t>?</a:t>
                      </a:r>
                      <a:endParaRPr lang="zh-CN" sz="1800" b="1" kern="100" dirty="0">
                        <a:solidFill>
                          <a:srgbClr val="333333"/>
                        </a:solidFill>
                        <a:effectLst/>
                        <a:latin typeface="楷体" pitchFamily="49" charset="-122"/>
                        <a:ea typeface="楷体" pitchFamily="49"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b="1" kern="100" dirty="0">
                          <a:solidFill>
                            <a:srgbClr val="333333"/>
                          </a:solidFill>
                          <a:effectLst/>
                          <a:latin typeface="楷体" pitchFamily="49" charset="-122"/>
                          <a:ea typeface="楷体" pitchFamily="49" charset="-122"/>
                          <a:cs typeface="Times New Roman"/>
                        </a:rPr>
                        <a:t>学生思考，发表自己的想法</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b="1" kern="100" dirty="0">
                          <a:solidFill>
                            <a:srgbClr val="333333"/>
                          </a:solidFill>
                          <a:effectLst/>
                          <a:latin typeface="楷体" pitchFamily="49" charset="-122"/>
                          <a:ea typeface="楷体" pitchFamily="49" charset="-122"/>
                          <a:cs typeface="Times New Roman"/>
                        </a:rPr>
                        <a:t>激发学生的学习兴趣和探究欲望</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68252">
                <a:tc>
                  <a:txBody>
                    <a:bodyPr/>
                    <a:lstStyle/>
                    <a:p>
                      <a:pPr algn="ctr">
                        <a:spcAft>
                          <a:spcPts val="0"/>
                        </a:spcAft>
                      </a:pPr>
                      <a:r>
                        <a:rPr lang="zh-CN" sz="1800" b="1" kern="100">
                          <a:solidFill>
                            <a:srgbClr val="333333"/>
                          </a:solidFill>
                          <a:effectLst/>
                          <a:latin typeface="楷体" pitchFamily="49" charset="-122"/>
                          <a:ea typeface="楷体" pitchFamily="49" charset="-122"/>
                          <a:cs typeface="Times New Roman"/>
                        </a:rPr>
                        <a:t>演示实验</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b="1" kern="100" dirty="0">
                          <a:solidFill>
                            <a:srgbClr val="333333"/>
                          </a:solidFill>
                          <a:effectLst/>
                          <a:latin typeface="楷体" pitchFamily="49" charset="-122"/>
                          <a:ea typeface="楷体" pitchFamily="49" charset="-122"/>
                          <a:cs typeface="Times New Roman"/>
                        </a:rPr>
                        <a:t>教师介绍器材，并明确实验的步骤。教师进行实验验展示，引导学生观察，并要求学生记录实验现象，</a:t>
                      </a:r>
                      <a:r>
                        <a:rPr lang="en-US" sz="1800" b="1" kern="100" dirty="0">
                          <a:solidFill>
                            <a:srgbClr val="333333"/>
                          </a:solidFill>
                          <a:effectLst/>
                          <a:latin typeface="楷体" pitchFamily="49" charset="-122"/>
                          <a:ea typeface="楷体" pitchFamily="49" charset="-122"/>
                          <a:cs typeface="Times New Roman"/>
                        </a:rPr>
                        <a:t/>
                      </a:r>
                      <a:br>
                        <a:rPr lang="en-US" sz="1800" b="1" kern="100" dirty="0">
                          <a:solidFill>
                            <a:srgbClr val="333333"/>
                          </a:solidFill>
                          <a:effectLst/>
                          <a:latin typeface="楷体" pitchFamily="49" charset="-122"/>
                          <a:ea typeface="楷体" pitchFamily="49" charset="-122"/>
                          <a:cs typeface="Times New Roman"/>
                        </a:rPr>
                      </a:br>
                      <a:r>
                        <a:rPr lang="zh-CN" sz="1800" b="1" kern="100" dirty="0">
                          <a:solidFill>
                            <a:srgbClr val="333333"/>
                          </a:solidFill>
                          <a:effectLst/>
                          <a:latin typeface="楷体" pitchFamily="49" charset="-122"/>
                          <a:ea typeface="楷体" pitchFamily="49" charset="-122"/>
                          <a:cs typeface="Times New Roman"/>
                        </a:rPr>
                        <a:t>多次进行实验</a:t>
                      </a:r>
                      <a:r>
                        <a:rPr lang="en-US" sz="1800" b="1" kern="100" dirty="0">
                          <a:solidFill>
                            <a:srgbClr val="333333"/>
                          </a:solidFill>
                          <a:effectLst/>
                          <a:latin typeface="楷体" pitchFamily="49" charset="-122"/>
                          <a:ea typeface="楷体" pitchFamily="49" charset="-122"/>
                          <a:cs typeface="Times New Roman"/>
                        </a:rPr>
                        <a:t>,</a:t>
                      </a:r>
                      <a:r>
                        <a:rPr lang="zh-CN" sz="1800" b="1" kern="100" dirty="0">
                          <a:solidFill>
                            <a:srgbClr val="333333"/>
                          </a:solidFill>
                          <a:effectLst/>
                          <a:latin typeface="楷体" pitchFamily="49" charset="-122"/>
                          <a:ea typeface="楷体" pitchFamily="49" charset="-122"/>
                          <a:cs typeface="Times New Roman"/>
                        </a:rPr>
                        <a:t>指导观察</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b="1" kern="100" dirty="0">
                          <a:solidFill>
                            <a:srgbClr val="333333"/>
                          </a:solidFill>
                          <a:effectLst/>
                          <a:latin typeface="楷体" pitchFamily="49" charset="-122"/>
                          <a:ea typeface="楷体" pitchFamily="49" charset="-122"/>
                          <a:cs typeface="Times New Roman"/>
                        </a:rPr>
                        <a:t>学生观察，记录现象</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b="1" kern="100" dirty="0">
                          <a:solidFill>
                            <a:srgbClr val="333333"/>
                          </a:solidFill>
                          <a:effectLst/>
                          <a:latin typeface="楷体" pitchFamily="49" charset="-122"/>
                          <a:ea typeface="楷体" pitchFamily="49" charset="-122"/>
                          <a:cs typeface="Times New Roman"/>
                        </a:rPr>
                        <a:t>为了让学生得出共同的实验结论</a:t>
                      </a:r>
                      <a:r>
                        <a:rPr lang="en-US" sz="1800" b="1" kern="100" dirty="0">
                          <a:solidFill>
                            <a:srgbClr val="333333"/>
                          </a:solidFill>
                          <a:effectLst/>
                          <a:latin typeface="楷体" pitchFamily="49" charset="-122"/>
                          <a:ea typeface="楷体" pitchFamily="49" charset="-122"/>
                          <a:cs typeface="Times New Roman"/>
                        </a:rPr>
                        <a:t>,</a:t>
                      </a:r>
                      <a:r>
                        <a:rPr lang="zh-CN" sz="1800" b="1" kern="100" dirty="0">
                          <a:solidFill>
                            <a:srgbClr val="333333"/>
                          </a:solidFill>
                          <a:effectLst/>
                          <a:latin typeface="楷体" pitchFamily="49" charset="-122"/>
                          <a:ea typeface="楷体" pitchFamily="49" charset="-122"/>
                          <a:cs typeface="Times New Roman"/>
                        </a:rPr>
                        <a:t>教师进行演示实验的同时引导学生观察</a:t>
                      </a:r>
                      <a:r>
                        <a:rPr lang="en-US" sz="1800" b="1" kern="100" dirty="0">
                          <a:solidFill>
                            <a:srgbClr val="333333"/>
                          </a:solidFill>
                          <a:effectLst/>
                          <a:latin typeface="楷体" pitchFamily="49" charset="-122"/>
                          <a:ea typeface="楷体" pitchFamily="49" charset="-122"/>
                          <a:cs typeface="Times New Roman"/>
                        </a:rPr>
                        <a:t>,</a:t>
                      </a:r>
                      <a:r>
                        <a:rPr lang="zh-CN" sz="1800" b="1" kern="100" dirty="0">
                          <a:solidFill>
                            <a:srgbClr val="333333"/>
                          </a:solidFill>
                          <a:effectLst/>
                          <a:latin typeface="楷体" pitchFamily="49" charset="-122"/>
                          <a:ea typeface="楷体" pitchFamily="49" charset="-122"/>
                          <a:cs typeface="Times New Roman"/>
                        </a:rPr>
                        <a:t>提高分析问题解决问题的能力</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16116356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0" name="Text Box 55"/>
          <p:cNvSpPr txBox="1">
            <a:spLocks noChangeArrowheads="1"/>
          </p:cNvSpPr>
          <p:nvPr/>
        </p:nvSpPr>
        <p:spPr bwMode="auto">
          <a:xfrm>
            <a:off x="19050" y="30163"/>
            <a:ext cx="255111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四、教学设计题</a:t>
            </a:r>
          </a:p>
        </p:txBody>
      </p:sp>
      <p:sp>
        <p:nvSpPr>
          <p:cNvPr id="7"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mn-ea"/>
                <a:ea typeface="+mn-ea"/>
              </a:rPr>
              <a:t>2018</a:t>
            </a:r>
            <a:r>
              <a:rPr lang="zh-CN" altLang="en-US" dirty="0" smtClean="0">
                <a:solidFill>
                  <a:srgbClr val="FFFFFF"/>
                </a:solidFill>
                <a:latin typeface="+mn-ea"/>
                <a:ea typeface="+mn-ea"/>
              </a:rPr>
              <a:t>年下半年</a:t>
            </a:r>
          </a:p>
        </p:txBody>
      </p:sp>
      <p:graphicFrame>
        <p:nvGraphicFramePr>
          <p:cNvPr id="2" name="表格 1"/>
          <p:cNvGraphicFramePr>
            <a:graphicFrameLocks noGrp="1"/>
          </p:cNvGraphicFramePr>
          <p:nvPr>
            <p:extLst>
              <p:ext uri="{D42A27DB-BD31-4B8C-83A1-F6EECF244321}">
                <p14:modId xmlns:p14="http://schemas.microsoft.com/office/powerpoint/2010/main" val="3136137309"/>
              </p:ext>
            </p:extLst>
          </p:nvPr>
        </p:nvGraphicFramePr>
        <p:xfrm>
          <a:off x="179512" y="620689"/>
          <a:ext cx="8640960" cy="5616624"/>
        </p:xfrm>
        <a:graphic>
          <a:graphicData uri="http://schemas.openxmlformats.org/drawingml/2006/table">
            <a:tbl>
              <a:tblPr firstRow="1" firstCol="1" bandRow="1"/>
              <a:tblGrid>
                <a:gridCol w="1352550"/>
                <a:gridCol w="3327970"/>
                <a:gridCol w="1872208"/>
                <a:gridCol w="2088232"/>
              </a:tblGrid>
              <a:tr h="1255008">
                <a:tc>
                  <a:txBody>
                    <a:bodyPr/>
                    <a:lstStyle/>
                    <a:p>
                      <a:pPr algn="l">
                        <a:spcAft>
                          <a:spcPts val="0"/>
                        </a:spcAft>
                      </a:pPr>
                      <a:r>
                        <a:rPr lang="zh-CN" sz="1800" b="1" kern="100" dirty="0">
                          <a:solidFill>
                            <a:srgbClr val="333333"/>
                          </a:solidFill>
                          <a:effectLst/>
                          <a:latin typeface="楷体" pitchFamily="49" charset="-122"/>
                          <a:ea typeface="楷体" pitchFamily="49" charset="-122"/>
                          <a:cs typeface="Times New Roman"/>
                        </a:rPr>
                        <a:t>分析现象</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b="1" kern="100" dirty="0">
                          <a:solidFill>
                            <a:srgbClr val="333333"/>
                          </a:solidFill>
                          <a:effectLst/>
                          <a:latin typeface="楷体" pitchFamily="49" charset="-122"/>
                          <a:ea typeface="楷体" pitchFamily="49" charset="-122"/>
                          <a:cs typeface="Times New Roman"/>
                        </a:rPr>
                        <a:t>借助实验现象</a:t>
                      </a:r>
                      <a:r>
                        <a:rPr lang="en-US" sz="1800" b="1" kern="100" dirty="0">
                          <a:solidFill>
                            <a:srgbClr val="333333"/>
                          </a:solidFill>
                          <a:effectLst/>
                          <a:latin typeface="楷体" pitchFamily="49" charset="-122"/>
                          <a:ea typeface="楷体" pitchFamily="49" charset="-122"/>
                          <a:cs typeface="Times New Roman"/>
                        </a:rPr>
                        <a:t>,</a:t>
                      </a:r>
                      <a:r>
                        <a:rPr lang="zh-CN" sz="1800" b="1" kern="100" dirty="0">
                          <a:solidFill>
                            <a:srgbClr val="333333"/>
                          </a:solidFill>
                          <a:effectLst/>
                          <a:latin typeface="楷体" pitchFamily="49" charset="-122"/>
                          <a:ea typeface="楷体" pitchFamily="49" charset="-122"/>
                          <a:cs typeface="Times New Roman"/>
                        </a:rPr>
                        <a:t>教师引导学生思考</a:t>
                      </a:r>
                      <a:r>
                        <a:rPr lang="en-US" sz="1800" b="1" kern="100" dirty="0">
                          <a:solidFill>
                            <a:srgbClr val="333333"/>
                          </a:solidFill>
                          <a:effectLst/>
                          <a:latin typeface="楷体" pitchFamily="49" charset="-122"/>
                          <a:ea typeface="楷体" pitchFamily="49" charset="-122"/>
                          <a:cs typeface="Times New Roman"/>
                        </a:rPr>
                        <a:t>,</a:t>
                      </a:r>
                      <a:r>
                        <a:rPr lang="zh-CN" sz="1800" b="1" kern="100" dirty="0">
                          <a:solidFill>
                            <a:srgbClr val="333333"/>
                          </a:solidFill>
                          <a:effectLst/>
                          <a:latin typeface="楷体" pitchFamily="49" charset="-122"/>
                          <a:ea typeface="楷体" pitchFamily="49" charset="-122"/>
                          <a:cs typeface="Times New Roman"/>
                        </a:rPr>
                        <a:t>现象能够说明学什么问题</a:t>
                      </a:r>
                      <a:r>
                        <a:rPr lang="en-US" sz="1800" b="1" kern="100" dirty="0">
                          <a:solidFill>
                            <a:srgbClr val="333333"/>
                          </a:solidFill>
                          <a:effectLst/>
                          <a:latin typeface="楷体" pitchFamily="49" charset="-122"/>
                          <a:ea typeface="楷体" pitchFamily="49" charset="-122"/>
                          <a:cs typeface="Times New Roman"/>
                        </a:rPr>
                        <a:t>?</a:t>
                      </a:r>
                      <a:endParaRPr lang="zh-CN" sz="1800" b="1" kern="100" dirty="0">
                        <a:solidFill>
                          <a:srgbClr val="333333"/>
                        </a:solidFill>
                        <a:effectLst/>
                        <a:latin typeface="楷体" pitchFamily="49" charset="-122"/>
                        <a:ea typeface="楷体" pitchFamily="49"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b="1" kern="100" dirty="0">
                          <a:solidFill>
                            <a:srgbClr val="333333"/>
                          </a:solidFill>
                          <a:effectLst/>
                          <a:latin typeface="楷体" pitchFamily="49" charset="-122"/>
                          <a:ea typeface="楷体" pitchFamily="49" charset="-122"/>
                          <a:cs typeface="Times New Roman"/>
                        </a:rPr>
                        <a:t>学生进行思考，小组讨论，发表想法</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b="1" kern="100">
                          <a:solidFill>
                            <a:srgbClr val="333333"/>
                          </a:solidFill>
                          <a:effectLst/>
                          <a:latin typeface="楷体" pitchFamily="49" charset="-122"/>
                          <a:ea typeface="楷体" pitchFamily="49" charset="-122"/>
                          <a:cs typeface="Times New Roman"/>
                        </a:rPr>
                        <a:t>提高学生分析问题和总结规律的能力</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61616">
                <a:tc>
                  <a:txBody>
                    <a:bodyPr/>
                    <a:lstStyle/>
                    <a:p>
                      <a:pPr algn="l">
                        <a:spcAft>
                          <a:spcPts val="0"/>
                        </a:spcAft>
                      </a:pPr>
                      <a:r>
                        <a:rPr lang="zh-CN" sz="1800" b="1" kern="100">
                          <a:solidFill>
                            <a:srgbClr val="333333"/>
                          </a:solidFill>
                          <a:effectLst/>
                          <a:latin typeface="楷体" pitchFamily="49" charset="-122"/>
                          <a:ea typeface="楷体" pitchFamily="49" charset="-122"/>
                          <a:cs typeface="Times New Roman"/>
                        </a:rPr>
                        <a:t>得出结论</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b="1" kern="100" dirty="0">
                          <a:solidFill>
                            <a:srgbClr val="333333"/>
                          </a:solidFill>
                          <a:effectLst/>
                          <a:latin typeface="楷体" pitchFamily="49" charset="-122"/>
                          <a:ea typeface="楷体" pitchFamily="49" charset="-122"/>
                          <a:cs typeface="Times New Roman"/>
                        </a:rPr>
                        <a:t>教师对于学生的想法进行总结与归纳，得出结论</a:t>
                      </a:r>
                      <a:r>
                        <a:rPr lang="en-US" sz="1800" b="1" kern="100" dirty="0">
                          <a:solidFill>
                            <a:srgbClr val="333333"/>
                          </a:solidFill>
                          <a:effectLst/>
                          <a:latin typeface="楷体" pitchFamily="49" charset="-122"/>
                          <a:ea typeface="楷体" pitchFamily="49" charset="-122"/>
                          <a:cs typeface="Times New Roman"/>
                        </a:rPr>
                        <a:t>:</a:t>
                      </a:r>
                      <a:r>
                        <a:rPr lang="zh-CN" sz="1800" b="1" kern="100" dirty="0">
                          <a:solidFill>
                            <a:srgbClr val="333333"/>
                          </a:solidFill>
                          <a:effectLst/>
                          <a:latin typeface="楷体" pitchFamily="49" charset="-122"/>
                          <a:ea typeface="楷体" pitchFamily="49" charset="-122"/>
                          <a:cs typeface="Times New Roman"/>
                        </a:rPr>
                        <a:t>静电平衡时，导体上的电荷分布有以下两个特点</a:t>
                      </a:r>
                      <a:r>
                        <a:rPr lang="en-US" sz="1800" b="1" kern="100" dirty="0">
                          <a:solidFill>
                            <a:srgbClr val="333333"/>
                          </a:solidFill>
                          <a:effectLst/>
                          <a:latin typeface="楷体" pitchFamily="49" charset="-122"/>
                          <a:ea typeface="楷体" pitchFamily="49" charset="-122"/>
                          <a:cs typeface="Times New Roman"/>
                        </a:rPr>
                        <a:t>:</a:t>
                      </a:r>
                      <a:br>
                        <a:rPr lang="en-US" sz="1800" b="1" kern="100" dirty="0">
                          <a:solidFill>
                            <a:srgbClr val="333333"/>
                          </a:solidFill>
                          <a:effectLst/>
                          <a:latin typeface="楷体" pitchFamily="49" charset="-122"/>
                          <a:ea typeface="楷体" pitchFamily="49" charset="-122"/>
                          <a:cs typeface="Times New Roman"/>
                        </a:rPr>
                      </a:br>
                      <a:r>
                        <a:rPr lang="en-US" sz="1800" b="1" kern="100" dirty="0">
                          <a:solidFill>
                            <a:srgbClr val="333333"/>
                          </a:solidFill>
                          <a:effectLst/>
                          <a:latin typeface="楷体" pitchFamily="49" charset="-122"/>
                          <a:ea typeface="楷体" pitchFamily="49" charset="-122"/>
                          <a:cs typeface="Times New Roman"/>
                        </a:rPr>
                        <a:t>(1)</a:t>
                      </a:r>
                      <a:r>
                        <a:rPr lang="zh-CN" sz="1800" b="1" kern="100" dirty="0">
                          <a:solidFill>
                            <a:srgbClr val="333333"/>
                          </a:solidFill>
                          <a:effectLst/>
                          <a:latin typeface="楷体" pitchFamily="49" charset="-122"/>
                          <a:ea typeface="楷体" pitchFamily="49" charset="-122"/>
                          <a:cs typeface="Times New Roman"/>
                        </a:rPr>
                        <a:t>导体内部没有电荷，电荷只分布在导体的外表面。</a:t>
                      </a:r>
                      <a:r>
                        <a:rPr lang="en-US" sz="1800" b="1" kern="100" dirty="0">
                          <a:solidFill>
                            <a:srgbClr val="333333"/>
                          </a:solidFill>
                          <a:effectLst/>
                          <a:latin typeface="楷体" pitchFamily="49" charset="-122"/>
                          <a:ea typeface="楷体" pitchFamily="49" charset="-122"/>
                          <a:cs typeface="Times New Roman"/>
                        </a:rPr>
                        <a:t> (2)</a:t>
                      </a:r>
                      <a:r>
                        <a:rPr lang="zh-CN" sz="1800" b="1" kern="100" dirty="0">
                          <a:solidFill>
                            <a:srgbClr val="333333"/>
                          </a:solidFill>
                          <a:effectLst/>
                          <a:latin typeface="楷体" pitchFamily="49" charset="-122"/>
                          <a:ea typeface="楷体" pitchFamily="49" charset="-122"/>
                          <a:cs typeface="Times New Roman"/>
                        </a:rPr>
                        <a:t>在导体表面，越尖锐的位置，电荷的密度</a:t>
                      </a:r>
                      <a:r>
                        <a:rPr lang="en-US" sz="1800" b="1" kern="100" dirty="0">
                          <a:solidFill>
                            <a:srgbClr val="333333"/>
                          </a:solidFill>
                          <a:effectLst/>
                          <a:latin typeface="楷体" pitchFamily="49" charset="-122"/>
                          <a:ea typeface="楷体" pitchFamily="49" charset="-122"/>
                          <a:cs typeface="Times New Roman"/>
                        </a:rPr>
                        <a:t>(</a:t>
                      </a:r>
                      <a:r>
                        <a:rPr lang="zh-CN" sz="1800" b="1" kern="100" dirty="0">
                          <a:solidFill>
                            <a:srgbClr val="333333"/>
                          </a:solidFill>
                          <a:effectLst/>
                          <a:latin typeface="楷体" pitchFamily="49" charset="-122"/>
                          <a:ea typeface="楷体" pitchFamily="49" charset="-122"/>
                          <a:cs typeface="Times New Roman"/>
                        </a:rPr>
                        <a:t>单位面积的电荷量</a:t>
                      </a:r>
                      <a:r>
                        <a:rPr lang="en-US" sz="1800" b="1" kern="100" dirty="0">
                          <a:solidFill>
                            <a:srgbClr val="333333"/>
                          </a:solidFill>
                          <a:effectLst/>
                          <a:latin typeface="楷体" pitchFamily="49" charset="-122"/>
                          <a:ea typeface="楷体" pitchFamily="49" charset="-122"/>
                          <a:cs typeface="Times New Roman"/>
                        </a:rPr>
                        <a:t>)</a:t>
                      </a:r>
                      <a:r>
                        <a:rPr lang="zh-CN" sz="1800" b="1" kern="100" dirty="0">
                          <a:solidFill>
                            <a:srgbClr val="333333"/>
                          </a:solidFill>
                          <a:effectLst/>
                          <a:latin typeface="楷体" pitchFamily="49" charset="-122"/>
                          <a:ea typeface="楷体" pitchFamily="49" charset="-122"/>
                          <a:cs typeface="Times New Roman"/>
                        </a:rPr>
                        <a:t>越大</a:t>
                      </a:r>
                      <a:r>
                        <a:rPr lang="en-US" sz="1800" b="1" kern="100" dirty="0">
                          <a:solidFill>
                            <a:srgbClr val="333333"/>
                          </a:solidFill>
                          <a:effectLst/>
                          <a:latin typeface="楷体" pitchFamily="49" charset="-122"/>
                          <a:ea typeface="楷体" pitchFamily="49" charset="-122"/>
                          <a:cs typeface="Times New Roman"/>
                        </a:rPr>
                        <a:t>,</a:t>
                      </a:r>
                      <a:r>
                        <a:rPr lang="zh-CN" sz="1800" b="1" kern="100" dirty="0">
                          <a:solidFill>
                            <a:srgbClr val="333333"/>
                          </a:solidFill>
                          <a:effectLst/>
                          <a:latin typeface="楷体" pitchFamily="49" charset="-122"/>
                          <a:ea typeface="楷体" pitchFamily="49" charset="-122"/>
                          <a:cs typeface="Times New Roman"/>
                        </a:rPr>
                        <a:t>凹陷的位置几乎没有电荷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b="1" kern="100" dirty="0">
                          <a:solidFill>
                            <a:srgbClr val="333333"/>
                          </a:solidFill>
                          <a:effectLst/>
                          <a:latin typeface="楷体" pitchFamily="49" charset="-122"/>
                          <a:ea typeface="楷体" pitchFamily="49" charset="-122"/>
                          <a:cs typeface="Times New Roman"/>
                        </a:rPr>
                        <a:t>学生记录，通过回忆现象加深记忆</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b="1" kern="100" dirty="0">
                          <a:solidFill>
                            <a:srgbClr val="333333"/>
                          </a:solidFill>
                          <a:effectLst/>
                          <a:latin typeface="楷体" pitchFamily="49" charset="-122"/>
                          <a:ea typeface="楷体" pitchFamily="49" charset="-122"/>
                          <a:cs typeface="Times New Roman"/>
                        </a:rPr>
                        <a:t>教师总结能够更加有条理，逻辑更加清晰</a:t>
                      </a:r>
                      <a:r>
                        <a:rPr lang="en-US" sz="1800" b="1" kern="100" dirty="0">
                          <a:solidFill>
                            <a:srgbClr val="333333"/>
                          </a:solidFill>
                          <a:effectLst/>
                          <a:latin typeface="楷体" pitchFamily="49" charset="-122"/>
                          <a:ea typeface="楷体" pitchFamily="49" charset="-122"/>
                          <a:cs typeface="Times New Roman"/>
                        </a:rPr>
                        <a:t>,</a:t>
                      </a:r>
                      <a:r>
                        <a:rPr lang="zh-CN" sz="1800" b="1" kern="100" dirty="0">
                          <a:solidFill>
                            <a:srgbClr val="333333"/>
                          </a:solidFill>
                          <a:effectLst/>
                          <a:latin typeface="楷体" pitchFamily="49" charset="-122"/>
                          <a:ea typeface="楷体" pitchFamily="49" charset="-122"/>
                          <a:cs typeface="Times New Roman"/>
                        </a:rPr>
                        <a:t>帮助学生生成系统的知识体系</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16975314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ChangeArrowheads="1"/>
          </p:cNvSpPr>
          <p:nvPr/>
        </p:nvSpPr>
        <p:spPr bwMode="auto">
          <a:xfrm>
            <a:off x="4386263" y="3233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endParaRPr lang="zh-CN" altLang="en-US"/>
          </a:p>
        </p:txBody>
      </p:sp>
      <p:sp>
        <p:nvSpPr>
          <p:cNvPr id="59395" name="Rectangle 3"/>
          <p:cNvSpPr>
            <a:spLocks noChangeArrowheads="1"/>
          </p:cNvSpPr>
          <p:nvPr/>
        </p:nvSpPr>
        <p:spPr bwMode="auto">
          <a:xfrm>
            <a:off x="4214813" y="32242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endParaRPr lang="zh-CN" altLang="en-US"/>
          </a:p>
        </p:txBody>
      </p:sp>
      <p:sp>
        <p:nvSpPr>
          <p:cNvPr id="59396" name="内容占位符 4"/>
          <p:cNvSpPr>
            <a:spLocks/>
          </p:cNvSpPr>
          <p:nvPr/>
        </p:nvSpPr>
        <p:spPr bwMode="auto">
          <a:xfrm>
            <a:off x="20638" y="620713"/>
            <a:ext cx="54006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spcBef>
                <a:spcPct val="20000"/>
              </a:spcBef>
            </a:pPr>
            <a:r>
              <a:rPr kumimoji="1" lang="en-US" altLang="zh-CN" sz="2200" dirty="0" smtClean="0">
                <a:solidFill>
                  <a:srgbClr val="0000FF"/>
                </a:solidFill>
              </a:rPr>
              <a:t>13.</a:t>
            </a:r>
            <a:r>
              <a:rPr kumimoji="1" lang="zh-CN" altLang="en-US" sz="2200" dirty="0">
                <a:solidFill>
                  <a:srgbClr val="0000FF"/>
                </a:solidFill>
              </a:rPr>
              <a:t>阅读材料，根据要求完成教学设计。</a:t>
            </a:r>
          </a:p>
          <a:p>
            <a:pPr>
              <a:lnSpc>
                <a:spcPct val="90000"/>
              </a:lnSpc>
              <a:spcBef>
                <a:spcPct val="20000"/>
              </a:spcBef>
            </a:pPr>
            <a:endParaRPr kumimoji="1" lang="zh-CN" altLang="en-US" dirty="0">
              <a:solidFill>
                <a:srgbClr val="0000FF"/>
              </a:solidFill>
            </a:endParaRPr>
          </a:p>
        </p:txBody>
      </p:sp>
      <p:sp>
        <p:nvSpPr>
          <p:cNvPr id="59397" name="Text Box 7"/>
          <p:cNvSpPr txBox="1">
            <a:spLocks noChangeArrowheads="1"/>
          </p:cNvSpPr>
          <p:nvPr/>
        </p:nvSpPr>
        <p:spPr bwMode="auto">
          <a:xfrm>
            <a:off x="33121" y="1094981"/>
            <a:ext cx="9087865"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r>
              <a:rPr lang="zh-CN" altLang="zh-CN" sz="2000" dirty="0">
                <a:latin typeface="楷体" pitchFamily="49" charset="-122"/>
                <a:ea typeface="楷体" pitchFamily="49" charset="-122"/>
              </a:rPr>
              <a:t>材料一 《普通高中物理课程标准（</a:t>
            </a:r>
            <a:r>
              <a:rPr lang="en-US" altLang="zh-CN" sz="2000" dirty="0">
                <a:latin typeface="楷体" pitchFamily="49" charset="-122"/>
                <a:ea typeface="楷体" pitchFamily="49" charset="-122"/>
              </a:rPr>
              <a:t>2017</a:t>
            </a:r>
            <a:r>
              <a:rPr lang="zh-CN" altLang="zh-CN" sz="2000" dirty="0">
                <a:latin typeface="楷体" pitchFamily="49" charset="-122"/>
                <a:ea typeface="楷体" pitchFamily="49" charset="-122"/>
              </a:rPr>
              <a:t>年版）》关于“碰撞”的内容标准为：“通过实验，了解弹性碰撞和非弹性碰撞的特点。定量分析一维碰撞问题并能解释生产生活中的弹性碰撞和非弹性碰撞现象。”</a:t>
            </a:r>
          </a:p>
          <a:p>
            <a:r>
              <a:rPr lang="zh-CN" altLang="zh-CN" sz="2000" dirty="0">
                <a:latin typeface="楷体" pitchFamily="49" charset="-122"/>
                <a:ea typeface="楷体" pitchFamily="49" charset="-122"/>
              </a:rPr>
              <a:t>材料二 高中物理某教科书“实验：探究碰撞中的不变量”一节的部分内容。</a:t>
            </a:r>
          </a:p>
        </p:txBody>
      </p:sp>
      <p:sp>
        <p:nvSpPr>
          <p:cNvPr id="59398"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399" name="Text Box 55"/>
          <p:cNvSpPr txBox="1">
            <a:spLocks noChangeArrowheads="1"/>
          </p:cNvSpPr>
          <p:nvPr/>
        </p:nvSpPr>
        <p:spPr bwMode="auto">
          <a:xfrm>
            <a:off x="19050" y="30163"/>
            <a:ext cx="255111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四、教学设计题</a:t>
            </a:r>
          </a:p>
        </p:txBody>
      </p:sp>
      <p:sp>
        <p:nvSpPr>
          <p:cNvPr id="13"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mn-ea"/>
                <a:ea typeface="+mn-ea"/>
              </a:rPr>
              <a:t>2019</a:t>
            </a:r>
            <a:r>
              <a:rPr lang="zh-CN" altLang="en-US" dirty="0" smtClean="0">
                <a:solidFill>
                  <a:srgbClr val="FFFFFF"/>
                </a:solidFill>
                <a:latin typeface="+mn-ea"/>
                <a:ea typeface="+mn-ea"/>
              </a:rPr>
              <a:t>年上半年</a:t>
            </a:r>
          </a:p>
        </p:txBody>
      </p:sp>
      <p:pic>
        <p:nvPicPr>
          <p:cNvPr id="50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15" y="2424781"/>
            <a:ext cx="8917181" cy="3740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449408"/>
      </p:ext>
    </p:extLst>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ChangeArrowheads="1"/>
          </p:cNvSpPr>
          <p:nvPr/>
        </p:nvSpPr>
        <p:spPr bwMode="auto">
          <a:xfrm>
            <a:off x="4386263" y="3233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endParaRPr lang="zh-CN" altLang="en-US"/>
          </a:p>
        </p:txBody>
      </p:sp>
      <p:sp>
        <p:nvSpPr>
          <p:cNvPr id="59395" name="Rectangle 3"/>
          <p:cNvSpPr>
            <a:spLocks noChangeArrowheads="1"/>
          </p:cNvSpPr>
          <p:nvPr/>
        </p:nvSpPr>
        <p:spPr bwMode="auto">
          <a:xfrm>
            <a:off x="4214813" y="32242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endParaRPr lang="zh-CN" altLang="en-US"/>
          </a:p>
        </p:txBody>
      </p:sp>
      <p:sp>
        <p:nvSpPr>
          <p:cNvPr id="59397" name="Text Box 7"/>
          <p:cNvSpPr txBox="1">
            <a:spLocks noChangeArrowheads="1"/>
          </p:cNvSpPr>
          <p:nvPr/>
        </p:nvSpPr>
        <p:spPr bwMode="auto">
          <a:xfrm>
            <a:off x="81929" y="825776"/>
            <a:ext cx="88122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r>
              <a:rPr lang="zh-CN" altLang="zh-CN" sz="2000" dirty="0" smtClean="0">
                <a:latin typeface="楷体" pitchFamily="49" charset="-122"/>
                <a:ea typeface="楷体" pitchFamily="49" charset="-122"/>
              </a:rPr>
              <a:t>材料</a:t>
            </a:r>
            <a:r>
              <a:rPr lang="zh-CN" altLang="zh-CN" sz="2000" dirty="0">
                <a:latin typeface="楷体" pitchFamily="49" charset="-122"/>
                <a:ea typeface="楷体" pitchFamily="49" charset="-122"/>
              </a:rPr>
              <a:t>三 教学对象为高中二年级学生，已学过动动量定理、碰撞等知识。</a:t>
            </a:r>
          </a:p>
        </p:txBody>
      </p:sp>
      <p:sp>
        <p:nvSpPr>
          <p:cNvPr id="59398"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399" name="Text Box 55"/>
          <p:cNvSpPr txBox="1">
            <a:spLocks noChangeArrowheads="1"/>
          </p:cNvSpPr>
          <p:nvPr/>
        </p:nvSpPr>
        <p:spPr bwMode="auto">
          <a:xfrm>
            <a:off x="19050" y="30163"/>
            <a:ext cx="255111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四、教学设计题</a:t>
            </a:r>
          </a:p>
        </p:txBody>
      </p:sp>
      <p:sp>
        <p:nvSpPr>
          <p:cNvPr id="59402" name="矩形 1"/>
          <p:cNvSpPr>
            <a:spLocks noChangeArrowheads="1"/>
          </p:cNvSpPr>
          <p:nvPr/>
        </p:nvSpPr>
        <p:spPr bwMode="auto">
          <a:xfrm>
            <a:off x="107504" y="2132856"/>
            <a:ext cx="8761065"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kumimoji="1" lang="zh-CN" altLang="en-US" sz="2000" dirty="0" smtClean="0">
                <a:solidFill>
                  <a:srgbClr val="0000FF"/>
                </a:solidFill>
                <a:latin typeface="楷体" pitchFamily="49" charset="-122"/>
                <a:ea typeface="楷体" pitchFamily="49" charset="-122"/>
              </a:rPr>
              <a:t>任务</a:t>
            </a:r>
            <a:r>
              <a:rPr kumimoji="1" lang="en-US" altLang="zh-CN" sz="2000" dirty="0">
                <a:solidFill>
                  <a:srgbClr val="0000FF"/>
                </a:solidFill>
                <a:latin typeface="楷体" pitchFamily="49" charset="-122"/>
                <a:ea typeface="楷体" pitchFamily="49" charset="-122"/>
              </a:rPr>
              <a:t>:</a:t>
            </a:r>
          </a:p>
          <a:p>
            <a:pPr algn="just"/>
            <a:r>
              <a:rPr kumimoji="1" lang="en-US" altLang="zh-CN" sz="2000" dirty="0">
                <a:solidFill>
                  <a:srgbClr val="0000FF"/>
                </a:solidFill>
                <a:latin typeface="楷体" pitchFamily="49" charset="-122"/>
                <a:ea typeface="楷体" pitchFamily="49" charset="-122"/>
              </a:rPr>
              <a:t>(1</a:t>
            </a:r>
            <a:r>
              <a:rPr kumimoji="1" lang="en-US" altLang="zh-CN" sz="2000" dirty="0" smtClean="0">
                <a:solidFill>
                  <a:srgbClr val="0000FF"/>
                </a:solidFill>
                <a:latin typeface="楷体" pitchFamily="49" charset="-122"/>
                <a:ea typeface="楷体" pitchFamily="49" charset="-122"/>
              </a:rPr>
              <a:t>)</a:t>
            </a:r>
            <a:r>
              <a:rPr kumimoji="1" lang="zh-CN" altLang="zh-CN" sz="2000" dirty="0" smtClean="0">
                <a:solidFill>
                  <a:srgbClr val="0000FF"/>
                </a:solidFill>
                <a:latin typeface="楷体" pitchFamily="49" charset="-122"/>
                <a:ea typeface="楷体" pitchFamily="49" charset="-122"/>
              </a:rPr>
              <a:t>简述</a:t>
            </a:r>
            <a:r>
              <a:rPr kumimoji="1" lang="zh-CN" altLang="zh-CN" sz="2000" dirty="0">
                <a:solidFill>
                  <a:srgbClr val="0000FF"/>
                </a:solidFill>
                <a:latin typeface="楷体" pitchFamily="49" charset="-122"/>
                <a:ea typeface="楷体" pitchFamily="49" charset="-122"/>
              </a:rPr>
              <a:t>弹性碰撞和非弹性碰撞的含义。</a:t>
            </a:r>
            <a:r>
              <a:rPr kumimoji="1" lang="en-US" altLang="zh-CN" sz="2000" dirty="0" smtClean="0">
                <a:solidFill>
                  <a:srgbClr val="0000FF"/>
                </a:solidFill>
                <a:latin typeface="楷体" pitchFamily="49" charset="-122"/>
                <a:ea typeface="楷体" pitchFamily="49" charset="-122"/>
              </a:rPr>
              <a:t>(</a:t>
            </a:r>
            <a:r>
              <a:rPr kumimoji="1" lang="en-US" altLang="zh-CN" sz="2000" dirty="0">
                <a:solidFill>
                  <a:srgbClr val="0000FF"/>
                </a:solidFill>
                <a:latin typeface="楷体" pitchFamily="49" charset="-122"/>
                <a:ea typeface="楷体" pitchFamily="49" charset="-122"/>
              </a:rPr>
              <a:t>4</a:t>
            </a:r>
            <a:r>
              <a:rPr kumimoji="1" lang="zh-CN" altLang="en-US" sz="2000" dirty="0">
                <a:solidFill>
                  <a:srgbClr val="0000FF"/>
                </a:solidFill>
                <a:latin typeface="楷体" pitchFamily="49" charset="-122"/>
                <a:ea typeface="楷体" pitchFamily="49" charset="-122"/>
              </a:rPr>
              <a:t>分</a:t>
            </a:r>
            <a:r>
              <a:rPr kumimoji="1" lang="en-US" altLang="zh-CN" sz="2000" dirty="0" smtClean="0">
                <a:solidFill>
                  <a:srgbClr val="0000FF"/>
                </a:solidFill>
                <a:latin typeface="楷体" pitchFamily="49" charset="-122"/>
                <a:ea typeface="楷体" pitchFamily="49" charset="-122"/>
              </a:rPr>
              <a:t>)</a:t>
            </a:r>
            <a:r>
              <a:rPr kumimoji="1" lang="en-US" altLang="zh-CN" sz="2000" dirty="0">
                <a:solidFill>
                  <a:srgbClr val="C00000"/>
                </a:solidFill>
                <a:latin typeface="楷体" pitchFamily="49" charset="-122"/>
                <a:ea typeface="楷体" pitchFamily="49" charset="-122"/>
              </a:rPr>
              <a:t> (</a:t>
            </a:r>
            <a:r>
              <a:rPr kumimoji="1" lang="zh-CN" altLang="en-US" sz="2000" dirty="0">
                <a:solidFill>
                  <a:srgbClr val="C00000"/>
                </a:solidFill>
                <a:latin typeface="楷体" pitchFamily="49" charset="-122"/>
                <a:ea typeface="楷体" pitchFamily="49" charset="-122"/>
              </a:rPr>
              <a:t>学生分组</a:t>
            </a:r>
            <a:r>
              <a:rPr kumimoji="1" lang="zh-CN" altLang="en-US" sz="2000" dirty="0" smtClean="0">
                <a:solidFill>
                  <a:srgbClr val="C00000"/>
                </a:solidFill>
                <a:latin typeface="楷体" pitchFamily="49" charset="-122"/>
                <a:ea typeface="楷体" pitchFamily="49" charset="-122"/>
              </a:rPr>
              <a:t>实验或演示实验</a:t>
            </a:r>
            <a:r>
              <a:rPr kumimoji="1" lang="en-US" altLang="zh-CN" sz="2000" dirty="0" smtClean="0">
                <a:solidFill>
                  <a:srgbClr val="C00000"/>
                </a:solidFill>
                <a:latin typeface="楷体" pitchFamily="49" charset="-122"/>
                <a:ea typeface="楷体" pitchFamily="49" charset="-122"/>
              </a:rPr>
              <a:t>)</a:t>
            </a:r>
            <a:endParaRPr kumimoji="1" lang="en-US" altLang="zh-CN" sz="2000" dirty="0">
              <a:solidFill>
                <a:srgbClr val="0000FF"/>
              </a:solidFill>
              <a:latin typeface="楷体" pitchFamily="49" charset="-122"/>
              <a:ea typeface="楷体" pitchFamily="49" charset="-122"/>
            </a:endParaRPr>
          </a:p>
          <a:p>
            <a:r>
              <a:rPr kumimoji="1" lang="en-US" altLang="zh-CN" sz="2000" dirty="0">
                <a:solidFill>
                  <a:srgbClr val="0000FF"/>
                </a:solidFill>
                <a:latin typeface="楷体" pitchFamily="49" charset="-122"/>
                <a:ea typeface="楷体" pitchFamily="49" charset="-122"/>
              </a:rPr>
              <a:t>(2</a:t>
            </a:r>
            <a:r>
              <a:rPr kumimoji="1" lang="en-US" altLang="zh-CN" sz="2000" dirty="0" smtClean="0">
                <a:solidFill>
                  <a:srgbClr val="0000FF"/>
                </a:solidFill>
                <a:latin typeface="楷体" pitchFamily="49" charset="-122"/>
                <a:ea typeface="楷体" pitchFamily="49" charset="-122"/>
              </a:rPr>
              <a:t>)</a:t>
            </a:r>
            <a:r>
              <a:rPr kumimoji="1" lang="zh-CN" altLang="zh-CN" sz="2000" dirty="0" smtClean="0">
                <a:solidFill>
                  <a:srgbClr val="0000FF"/>
                </a:solidFill>
                <a:latin typeface="楷体" pitchFamily="49" charset="-122"/>
                <a:ea typeface="楷体" pitchFamily="49" charset="-122"/>
              </a:rPr>
              <a:t> 根据</a:t>
            </a:r>
            <a:r>
              <a:rPr kumimoji="1" lang="zh-CN" altLang="zh-CN" sz="2000" dirty="0">
                <a:solidFill>
                  <a:srgbClr val="0000FF"/>
                </a:solidFill>
                <a:latin typeface="楷体" pitchFamily="49" charset="-122"/>
                <a:ea typeface="楷体" pitchFamily="49" charset="-122"/>
              </a:rPr>
              <a:t>上述材料，完成 </a:t>
            </a:r>
            <a:r>
              <a:rPr kumimoji="1" lang="en-US" altLang="zh-CN" sz="2000" dirty="0">
                <a:solidFill>
                  <a:srgbClr val="C00000"/>
                </a:solidFill>
                <a:latin typeface="楷体" pitchFamily="49" charset="-122"/>
                <a:ea typeface="楷体" pitchFamily="49" charset="-122"/>
              </a:rPr>
              <a:t>“</a:t>
            </a:r>
            <a:r>
              <a:rPr kumimoji="1" lang="zh-CN" altLang="zh-CN" sz="2000" dirty="0">
                <a:solidFill>
                  <a:srgbClr val="C00000"/>
                </a:solidFill>
                <a:latin typeface="楷体" pitchFamily="49" charset="-122"/>
                <a:ea typeface="楷体" pitchFamily="49" charset="-122"/>
              </a:rPr>
              <a:t>实验：探究碰撞中的不变量</a:t>
            </a:r>
            <a:r>
              <a:rPr kumimoji="1" lang="en-US" altLang="zh-CN" sz="2000" dirty="0">
                <a:solidFill>
                  <a:srgbClr val="C00000"/>
                </a:solidFill>
                <a:latin typeface="楷体" pitchFamily="49" charset="-122"/>
                <a:ea typeface="楷体" pitchFamily="49" charset="-122"/>
              </a:rPr>
              <a:t>”</a:t>
            </a:r>
            <a:r>
              <a:rPr kumimoji="1" lang="zh-CN" altLang="zh-CN" sz="2000" dirty="0">
                <a:solidFill>
                  <a:srgbClr val="0000FF"/>
                </a:solidFill>
                <a:latin typeface="楷体" pitchFamily="49" charset="-122"/>
                <a:ea typeface="楷体" pitchFamily="49" charset="-122"/>
              </a:rPr>
              <a:t>的教学设计。教学设计要求包括：教学目标、教学重点、教学</a:t>
            </a:r>
            <a:r>
              <a:rPr kumimoji="1" lang="zh-CN" altLang="zh-CN" sz="2000" dirty="0" smtClean="0">
                <a:solidFill>
                  <a:srgbClr val="0000FF"/>
                </a:solidFill>
                <a:latin typeface="楷体" pitchFamily="49" charset="-122"/>
                <a:ea typeface="楷体" pitchFamily="49" charset="-122"/>
              </a:rPr>
              <a:t>过程</a:t>
            </a:r>
            <a:r>
              <a:rPr kumimoji="1" lang="en-US" altLang="zh-CN" sz="2000" dirty="0" smtClean="0">
                <a:solidFill>
                  <a:srgbClr val="0000FF"/>
                </a:solidFill>
                <a:latin typeface="楷体" pitchFamily="49" charset="-122"/>
                <a:ea typeface="楷体" pitchFamily="49" charset="-122"/>
              </a:rPr>
              <a:t>(</a:t>
            </a:r>
            <a:r>
              <a:rPr kumimoji="1" lang="zh-CN" altLang="zh-CN" sz="2000" dirty="0" smtClean="0">
                <a:solidFill>
                  <a:srgbClr val="0000FF"/>
                </a:solidFill>
                <a:latin typeface="楷体" pitchFamily="49" charset="-122"/>
                <a:ea typeface="楷体" pitchFamily="49" charset="-122"/>
              </a:rPr>
              <a:t>要求</a:t>
            </a:r>
            <a:r>
              <a:rPr kumimoji="1" lang="zh-CN" altLang="zh-CN" sz="2000" dirty="0">
                <a:solidFill>
                  <a:srgbClr val="0000FF"/>
                </a:solidFill>
                <a:latin typeface="楷体" pitchFamily="49" charset="-122"/>
                <a:ea typeface="楷体" pitchFamily="49" charset="-122"/>
              </a:rPr>
              <a:t>含有教学环节、教学活动、设计意图</a:t>
            </a:r>
            <a:r>
              <a:rPr kumimoji="1" lang="zh-CN" altLang="zh-CN" sz="2000" dirty="0" smtClean="0">
                <a:solidFill>
                  <a:srgbClr val="0000FF"/>
                </a:solidFill>
                <a:latin typeface="楷体" pitchFamily="49" charset="-122"/>
                <a:ea typeface="楷体" pitchFamily="49" charset="-122"/>
              </a:rPr>
              <a:t>等</a:t>
            </a:r>
            <a:r>
              <a:rPr kumimoji="1" lang="en-US" altLang="zh-CN" sz="2000" dirty="0" smtClean="0">
                <a:solidFill>
                  <a:srgbClr val="0000FF"/>
                </a:solidFill>
                <a:latin typeface="楷体" pitchFamily="49" charset="-122"/>
                <a:ea typeface="楷体" pitchFamily="49" charset="-122"/>
              </a:rPr>
              <a:t>)</a:t>
            </a:r>
            <a:r>
              <a:rPr kumimoji="1" lang="zh-CN" altLang="zh-CN" sz="2000" dirty="0" smtClean="0">
                <a:solidFill>
                  <a:srgbClr val="0000FF"/>
                </a:solidFill>
                <a:latin typeface="楷体" pitchFamily="49" charset="-122"/>
                <a:ea typeface="楷体" pitchFamily="49" charset="-122"/>
              </a:rPr>
              <a:t>。</a:t>
            </a:r>
            <a:r>
              <a:rPr kumimoji="1" lang="en-US" altLang="zh-CN" sz="2000" dirty="0" smtClean="0">
                <a:solidFill>
                  <a:srgbClr val="0000FF"/>
                </a:solidFill>
                <a:latin typeface="楷体" pitchFamily="49" charset="-122"/>
                <a:ea typeface="楷体" pitchFamily="49" charset="-122"/>
              </a:rPr>
              <a:t>(</a:t>
            </a:r>
            <a:r>
              <a:rPr kumimoji="1" lang="en-US" altLang="zh-CN" sz="2000" dirty="0">
                <a:solidFill>
                  <a:srgbClr val="0000FF"/>
                </a:solidFill>
                <a:latin typeface="楷体" pitchFamily="49" charset="-122"/>
                <a:ea typeface="楷体" pitchFamily="49" charset="-122"/>
              </a:rPr>
              <a:t>24</a:t>
            </a:r>
            <a:r>
              <a:rPr kumimoji="1" lang="zh-CN" altLang="en-US" sz="2000" dirty="0">
                <a:solidFill>
                  <a:srgbClr val="0000FF"/>
                </a:solidFill>
                <a:latin typeface="楷体" pitchFamily="49" charset="-122"/>
                <a:ea typeface="楷体" pitchFamily="49" charset="-122"/>
              </a:rPr>
              <a:t>分</a:t>
            </a:r>
            <a:r>
              <a:rPr kumimoji="1" lang="en-US" altLang="zh-CN" sz="2000" dirty="0" smtClean="0">
                <a:solidFill>
                  <a:srgbClr val="0000FF"/>
                </a:solidFill>
                <a:latin typeface="楷体" pitchFamily="49" charset="-122"/>
                <a:ea typeface="楷体" pitchFamily="49" charset="-122"/>
              </a:rPr>
              <a:t>)</a:t>
            </a:r>
            <a:r>
              <a:rPr lang="zh-CN" altLang="zh-CN" sz="2000" dirty="0"/>
              <a:t> </a:t>
            </a:r>
            <a:endParaRPr kumimoji="1" lang="en-US" altLang="zh-CN" sz="2000" dirty="0">
              <a:solidFill>
                <a:srgbClr val="0000FF"/>
              </a:solidFill>
              <a:latin typeface="楷体" pitchFamily="49" charset="-122"/>
              <a:ea typeface="楷体" pitchFamily="49" charset="-122"/>
            </a:endParaRPr>
          </a:p>
        </p:txBody>
      </p:sp>
      <p:sp>
        <p:nvSpPr>
          <p:cNvPr id="9"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mn-ea"/>
                <a:ea typeface="+mn-ea"/>
              </a:rPr>
              <a:t>2019</a:t>
            </a:r>
            <a:r>
              <a:rPr lang="zh-CN" altLang="en-US" dirty="0" smtClean="0">
                <a:solidFill>
                  <a:srgbClr val="FFFFFF"/>
                </a:solidFill>
                <a:latin typeface="+mn-ea"/>
                <a:ea typeface="+mn-ea"/>
              </a:rPr>
              <a:t>年上半年</a:t>
            </a:r>
          </a:p>
        </p:txBody>
      </p:sp>
    </p:spTree>
    <p:extLst>
      <p:ext uri="{BB962C8B-B14F-4D97-AF65-F5344CB8AC3E}">
        <p14:creationId xmlns:p14="http://schemas.microsoft.com/office/powerpoint/2010/main" val="2964181371"/>
      </p:ext>
    </p:extLst>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19050" y="571500"/>
            <a:ext cx="9088438" cy="6097860"/>
          </a:xfrm>
          <a:prstGeom prst="rect">
            <a:avLst/>
          </a:prstGeom>
        </p:spPr>
        <p:txBody>
          <a:bodyPr/>
          <a:lstStyle/>
          <a:p>
            <a:pPr eaLnBrk="1" hangingPunct="1">
              <a:buFontTx/>
              <a:buNone/>
              <a:defRPr/>
            </a:pPr>
            <a:r>
              <a:rPr kumimoji="1" lang="en-US" altLang="zh-CN" sz="1800" b="1" dirty="0" smtClean="0">
                <a:solidFill>
                  <a:srgbClr val="0000FF"/>
                </a:solidFill>
                <a:latin typeface="楷体" pitchFamily="49" charset="-122"/>
                <a:ea typeface="楷体" pitchFamily="49" charset="-122"/>
              </a:rPr>
              <a:t>13.</a:t>
            </a:r>
            <a:r>
              <a:rPr kumimoji="1" lang="zh-CN" altLang="zh-CN" sz="1800" b="1" dirty="0" smtClean="0">
                <a:solidFill>
                  <a:srgbClr val="0000FF"/>
                </a:solidFill>
                <a:latin typeface="楷体" pitchFamily="49" charset="-122"/>
                <a:ea typeface="楷体" pitchFamily="49" charset="-122"/>
              </a:rPr>
              <a:t>参考答案</a:t>
            </a:r>
            <a:endParaRPr kumimoji="1" lang="zh-CN" altLang="en-US" sz="1800" b="1" dirty="0" smtClean="0">
              <a:solidFill>
                <a:srgbClr val="0000FF"/>
              </a:solidFill>
              <a:latin typeface="楷体" pitchFamily="49" charset="-122"/>
              <a:ea typeface="楷体" pitchFamily="49" charset="-122"/>
            </a:endParaRPr>
          </a:p>
          <a:p>
            <a:pPr marL="0" indent="0">
              <a:buNone/>
              <a:defRPr/>
            </a:pPr>
            <a:r>
              <a:rPr kumimoji="1" lang="en-US" altLang="zh-CN" sz="1800" b="1" dirty="0" smtClean="0">
                <a:solidFill>
                  <a:srgbClr val="0000FF"/>
                </a:solidFill>
                <a:latin typeface="楷体" pitchFamily="49" charset="-122"/>
                <a:ea typeface="楷体" pitchFamily="49" charset="-122"/>
              </a:rPr>
              <a:t>(1)</a:t>
            </a:r>
            <a:r>
              <a:rPr kumimoji="1" lang="zh-CN" altLang="en-US" sz="1800" b="1" dirty="0" smtClean="0">
                <a:solidFill>
                  <a:srgbClr val="0000FF"/>
                </a:solidFill>
                <a:latin typeface="楷体" pitchFamily="49" charset="-122"/>
                <a:ea typeface="楷体" pitchFamily="49" charset="-122"/>
              </a:rPr>
              <a:t> </a:t>
            </a:r>
            <a:r>
              <a:rPr lang="zh-CN" altLang="zh-CN" sz="1800" b="1" dirty="0">
                <a:solidFill>
                  <a:srgbClr val="333333"/>
                </a:solidFill>
                <a:latin typeface="楷体" pitchFamily="49" charset="-122"/>
                <a:ea typeface="楷体" pitchFamily="49" charset="-122"/>
              </a:rPr>
              <a:t>弹性碰撞为两个刚性小球碰撞。在碰撞过程中没有机械能损失，既动量守恒也机械能守恒；非弹性碰撞在碰撞过程中有机械能损失，仅动量守恒，机械能不守恒。</a:t>
            </a:r>
            <a:endParaRPr lang="en-US" altLang="zh-CN" sz="1800" b="1" dirty="0">
              <a:solidFill>
                <a:srgbClr val="333333"/>
              </a:solidFill>
              <a:latin typeface="楷体" pitchFamily="49" charset="-122"/>
              <a:ea typeface="楷体" pitchFamily="49" charset="-122"/>
            </a:endParaRPr>
          </a:p>
          <a:p>
            <a:pPr marL="0" indent="0">
              <a:spcBef>
                <a:spcPts val="0"/>
              </a:spcBef>
              <a:buNone/>
              <a:defRPr/>
            </a:pPr>
            <a:r>
              <a:rPr lang="en-US" altLang="zh-CN" sz="1800" b="1" dirty="0" smtClean="0">
                <a:solidFill>
                  <a:srgbClr val="0000FF"/>
                </a:solidFill>
                <a:latin typeface="楷体" pitchFamily="49" charset="-122"/>
                <a:ea typeface="楷体" pitchFamily="49" charset="-122"/>
              </a:rPr>
              <a:t>(2)</a:t>
            </a:r>
            <a:r>
              <a:rPr kumimoji="1" lang="zh-CN" altLang="en-US" sz="1800" b="1" dirty="0" smtClean="0">
                <a:solidFill>
                  <a:srgbClr val="0000FF"/>
                </a:solidFill>
                <a:latin typeface="楷体" pitchFamily="49" charset="-122"/>
                <a:ea typeface="楷体" pitchFamily="49" charset="-122"/>
              </a:rPr>
              <a:t>教学设计</a:t>
            </a:r>
            <a:r>
              <a:rPr kumimoji="1" lang="en-US" altLang="zh-CN" sz="1800" b="1" dirty="0" smtClean="0">
                <a:solidFill>
                  <a:srgbClr val="0000FF"/>
                </a:solidFill>
                <a:latin typeface="楷体" pitchFamily="49" charset="-122"/>
                <a:ea typeface="楷体" pitchFamily="49" charset="-122"/>
              </a:rPr>
              <a:t>:     </a:t>
            </a:r>
          </a:p>
          <a:p>
            <a:pPr marL="0" indent="0" algn="ctr">
              <a:spcBef>
                <a:spcPts val="0"/>
              </a:spcBef>
              <a:buFontTx/>
              <a:buNone/>
              <a:defRPr/>
            </a:pPr>
            <a:r>
              <a:rPr kumimoji="1" lang="zh-CN" altLang="zh-CN" sz="1800" b="1" dirty="0" smtClean="0">
                <a:solidFill>
                  <a:srgbClr val="C00000"/>
                </a:solidFill>
                <a:latin typeface="楷体" pitchFamily="49" charset="-122"/>
                <a:ea typeface="楷体" pitchFamily="49" charset="-122"/>
              </a:rPr>
              <a:t>实验</a:t>
            </a:r>
            <a:r>
              <a:rPr kumimoji="1" lang="zh-CN" altLang="zh-CN" sz="1800" b="1" dirty="0">
                <a:solidFill>
                  <a:srgbClr val="C00000"/>
                </a:solidFill>
                <a:latin typeface="楷体" pitchFamily="49" charset="-122"/>
                <a:ea typeface="楷体" pitchFamily="49" charset="-122"/>
              </a:rPr>
              <a:t>：探究碰撞中的不变量</a:t>
            </a:r>
            <a:endParaRPr kumimoji="1" lang="en-US" altLang="zh-CN" sz="1800" b="1" dirty="0">
              <a:solidFill>
                <a:srgbClr val="C00000"/>
              </a:solidFill>
              <a:latin typeface="楷体" pitchFamily="49" charset="-122"/>
              <a:ea typeface="楷体" pitchFamily="49" charset="-122"/>
            </a:endParaRPr>
          </a:p>
          <a:p>
            <a:pPr marL="0" indent="0">
              <a:spcBef>
                <a:spcPts val="0"/>
              </a:spcBef>
              <a:buNone/>
            </a:pPr>
            <a:r>
              <a:rPr lang="zh-CN" altLang="zh-CN" sz="1800" b="1" dirty="0">
                <a:solidFill>
                  <a:srgbClr val="333333"/>
                </a:solidFill>
                <a:latin typeface="楷体" pitchFamily="49" charset="-122"/>
                <a:ea typeface="楷体" pitchFamily="49" charset="-122"/>
              </a:rPr>
              <a:t>一、教学目标</a:t>
            </a:r>
          </a:p>
          <a:p>
            <a:pPr marL="0" indent="0">
              <a:spcBef>
                <a:spcPts val="0"/>
              </a:spcBef>
              <a:buNone/>
            </a:pPr>
            <a:r>
              <a:rPr lang="en-US" altLang="zh-CN" sz="1800" b="1" dirty="0">
                <a:solidFill>
                  <a:srgbClr val="333333"/>
                </a:solidFill>
                <a:latin typeface="楷体" pitchFamily="49" charset="-122"/>
                <a:ea typeface="楷体" pitchFamily="49" charset="-122"/>
              </a:rPr>
              <a:t>(</a:t>
            </a:r>
            <a:r>
              <a:rPr lang="zh-CN" altLang="zh-CN" sz="1800" b="1" dirty="0">
                <a:solidFill>
                  <a:srgbClr val="333333"/>
                </a:solidFill>
                <a:latin typeface="楷体" pitchFamily="49" charset="-122"/>
                <a:ea typeface="楷体" pitchFamily="49" charset="-122"/>
              </a:rPr>
              <a:t>一</a:t>
            </a:r>
            <a:r>
              <a:rPr lang="en-US" altLang="zh-CN" sz="1800" b="1" dirty="0">
                <a:solidFill>
                  <a:srgbClr val="333333"/>
                </a:solidFill>
                <a:latin typeface="楷体" pitchFamily="49" charset="-122"/>
                <a:ea typeface="楷体" pitchFamily="49" charset="-122"/>
              </a:rPr>
              <a:t>)</a:t>
            </a:r>
            <a:r>
              <a:rPr lang="zh-CN" altLang="zh-CN" sz="1800" b="1" dirty="0">
                <a:solidFill>
                  <a:srgbClr val="333333"/>
                </a:solidFill>
                <a:latin typeface="楷体" pitchFamily="49" charset="-122"/>
                <a:ea typeface="楷体" pitchFamily="49" charset="-122"/>
              </a:rPr>
              <a:t>知识与技能</a:t>
            </a:r>
          </a:p>
          <a:p>
            <a:pPr marL="0" indent="0">
              <a:spcBef>
                <a:spcPts val="0"/>
              </a:spcBef>
              <a:buNone/>
            </a:pPr>
            <a:r>
              <a:rPr lang="en-US" altLang="zh-CN" sz="1800" b="1" dirty="0" smtClean="0">
                <a:solidFill>
                  <a:srgbClr val="333333"/>
                </a:solidFill>
                <a:latin typeface="楷体" pitchFamily="49" charset="-122"/>
                <a:ea typeface="楷体" pitchFamily="49" charset="-122"/>
              </a:rPr>
              <a:t>1</a:t>
            </a:r>
            <a:r>
              <a:rPr lang="en-GB" altLang="zh-CN" sz="1800" b="1" dirty="0">
                <a:solidFill>
                  <a:srgbClr val="333333"/>
                </a:solidFill>
                <a:latin typeface="楷体" pitchFamily="49" charset="-122"/>
                <a:ea typeface="楷体" pitchFamily="49" charset="-122"/>
              </a:rPr>
              <a:t>.</a:t>
            </a:r>
            <a:r>
              <a:rPr lang="zh-CN" altLang="zh-CN" sz="1800" b="1" dirty="0" smtClean="0">
                <a:solidFill>
                  <a:srgbClr val="333333"/>
                </a:solidFill>
                <a:latin typeface="楷体" pitchFamily="49" charset="-122"/>
                <a:ea typeface="楷体" pitchFamily="49" charset="-122"/>
              </a:rPr>
              <a:t>知道</a:t>
            </a:r>
            <a:r>
              <a:rPr lang="zh-CN" altLang="zh-CN" sz="1800" b="1" dirty="0">
                <a:solidFill>
                  <a:srgbClr val="333333"/>
                </a:solidFill>
                <a:latin typeface="楷体" pitchFamily="49" charset="-122"/>
                <a:ea typeface="楷体" pitchFamily="49" charset="-122"/>
              </a:rPr>
              <a:t>碰撞有不同类型，知道一维碰撞的实验方法选择。</a:t>
            </a:r>
          </a:p>
          <a:p>
            <a:pPr marL="0" indent="0">
              <a:spcBef>
                <a:spcPts val="0"/>
              </a:spcBef>
              <a:buNone/>
            </a:pPr>
            <a:r>
              <a:rPr lang="en-US" altLang="zh-CN" sz="1800" b="1" dirty="0" smtClean="0">
                <a:solidFill>
                  <a:srgbClr val="333333"/>
                </a:solidFill>
                <a:latin typeface="楷体" pitchFamily="49" charset="-122"/>
                <a:ea typeface="楷体" pitchFamily="49" charset="-122"/>
              </a:rPr>
              <a:t>2</a:t>
            </a:r>
            <a:r>
              <a:rPr lang="en-GB" altLang="zh-CN" sz="1800" b="1" dirty="0">
                <a:solidFill>
                  <a:srgbClr val="333333"/>
                </a:solidFill>
                <a:latin typeface="楷体" pitchFamily="49" charset="-122"/>
                <a:ea typeface="楷体" pitchFamily="49" charset="-122"/>
              </a:rPr>
              <a:t>.</a:t>
            </a:r>
            <a:r>
              <a:rPr lang="zh-CN" altLang="zh-CN" sz="1800" b="1" dirty="0" smtClean="0">
                <a:solidFill>
                  <a:srgbClr val="333333"/>
                </a:solidFill>
                <a:latin typeface="楷体" pitchFamily="49" charset="-122"/>
                <a:ea typeface="楷体" pitchFamily="49" charset="-122"/>
              </a:rPr>
              <a:t>知道</a:t>
            </a:r>
            <a:r>
              <a:rPr lang="zh-CN" altLang="zh-CN" sz="1800" b="1" dirty="0">
                <a:solidFill>
                  <a:srgbClr val="333333"/>
                </a:solidFill>
                <a:latin typeface="楷体" pitchFamily="49" charset="-122"/>
                <a:ea typeface="楷体" pitchFamily="49" charset="-122"/>
              </a:rPr>
              <a:t>质量改变的方法</a:t>
            </a:r>
            <a:r>
              <a:rPr lang="en-US" altLang="zh-CN" sz="1800" b="1" dirty="0">
                <a:solidFill>
                  <a:srgbClr val="333333"/>
                </a:solidFill>
                <a:latin typeface="楷体" pitchFamily="49" charset="-122"/>
                <a:ea typeface="楷体" pitchFamily="49" charset="-122"/>
              </a:rPr>
              <a:t>,</a:t>
            </a:r>
            <a:r>
              <a:rPr lang="zh-CN" altLang="zh-CN" sz="1800" b="1" dirty="0">
                <a:solidFill>
                  <a:srgbClr val="333333"/>
                </a:solidFill>
                <a:latin typeface="楷体" pitchFamily="49" charset="-122"/>
                <a:ea typeface="楷体" pitchFamily="49" charset="-122"/>
              </a:rPr>
              <a:t>会测量物体的质量。</a:t>
            </a:r>
          </a:p>
          <a:p>
            <a:pPr marL="0" indent="0">
              <a:spcBef>
                <a:spcPts val="0"/>
              </a:spcBef>
              <a:buNone/>
            </a:pPr>
            <a:r>
              <a:rPr lang="en-US" altLang="zh-CN" sz="1800" b="1" dirty="0" smtClean="0">
                <a:solidFill>
                  <a:srgbClr val="333333"/>
                </a:solidFill>
                <a:latin typeface="楷体" pitchFamily="49" charset="-122"/>
                <a:ea typeface="楷体" pitchFamily="49" charset="-122"/>
              </a:rPr>
              <a:t>3</a:t>
            </a:r>
            <a:r>
              <a:rPr lang="en-GB" altLang="zh-CN" sz="1800" b="1" dirty="0">
                <a:solidFill>
                  <a:srgbClr val="333333"/>
                </a:solidFill>
                <a:latin typeface="楷体" pitchFamily="49" charset="-122"/>
                <a:ea typeface="楷体" pitchFamily="49" charset="-122"/>
              </a:rPr>
              <a:t>.</a:t>
            </a:r>
            <a:r>
              <a:rPr lang="zh-CN" altLang="zh-CN" sz="1800" b="1" dirty="0" smtClean="0">
                <a:solidFill>
                  <a:srgbClr val="333333"/>
                </a:solidFill>
                <a:latin typeface="楷体" pitchFamily="49" charset="-122"/>
                <a:ea typeface="楷体" pitchFamily="49" charset="-122"/>
              </a:rPr>
              <a:t>会</a:t>
            </a:r>
            <a:r>
              <a:rPr lang="zh-CN" altLang="zh-CN" sz="1800" b="1" dirty="0">
                <a:solidFill>
                  <a:srgbClr val="333333"/>
                </a:solidFill>
                <a:latin typeface="楷体" pitchFamily="49" charset="-122"/>
                <a:ea typeface="楷体" pitchFamily="49" charset="-122"/>
              </a:rPr>
              <a:t>猜想两个物体碰撞前、后可能不变的物理量。</a:t>
            </a:r>
          </a:p>
          <a:p>
            <a:pPr marL="0" indent="0">
              <a:spcBef>
                <a:spcPts val="0"/>
              </a:spcBef>
              <a:buNone/>
            </a:pPr>
            <a:r>
              <a:rPr lang="en-US" altLang="zh-CN" sz="1800" b="1" dirty="0" smtClean="0">
                <a:solidFill>
                  <a:srgbClr val="333333"/>
                </a:solidFill>
                <a:latin typeface="楷体" pitchFamily="49" charset="-122"/>
                <a:ea typeface="楷体" pitchFamily="49" charset="-122"/>
              </a:rPr>
              <a:t>4</a:t>
            </a:r>
            <a:r>
              <a:rPr lang="en-GB" altLang="zh-CN" sz="1800" b="1" dirty="0">
                <a:solidFill>
                  <a:srgbClr val="333333"/>
                </a:solidFill>
                <a:latin typeface="楷体" pitchFamily="49" charset="-122"/>
                <a:ea typeface="楷体" pitchFamily="49" charset="-122"/>
              </a:rPr>
              <a:t>.</a:t>
            </a:r>
            <a:r>
              <a:rPr lang="zh-CN" altLang="zh-CN" sz="1800" b="1" dirty="0" smtClean="0">
                <a:solidFill>
                  <a:srgbClr val="333333"/>
                </a:solidFill>
                <a:latin typeface="楷体" pitchFamily="49" charset="-122"/>
                <a:ea typeface="楷体" pitchFamily="49" charset="-122"/>
              </a:rPr>
              <a:t>知道</a:t>
            </a:r>
            <a:r>
              <a:rPr lang="zh-CN" altLang="zh-CN" sz="1800" b="1" dirty="0">
                <a:solidFill>
                  <a:srgbClr val="333333"/>
                </a:solidFill>
                <a:latin typeface="楷体" pitchFamily="49" charset="-122"/>
                <a:ea typeface="楷体" pitchFamily="49" charset="-122"/>
              </a:rPr>
              <a:t>物体碰撞前、后速度的测量方法。</a:t>
            </a:r>
          </a:p>
          <a:p>
            <a:pPr marL="0" indent="0">
              <a:spcBef>
                <a:spcPts val="0"/>
              </a:spcBef>
              <a:buNone/>
            </a:pPr>
            <a:r>
              <a:rPr lang="en-US" altLang="zh-CN" sz="1800" b="1" dirty="0">
                <a:solidFill>
                  <a:srgbClr val="333333"/>
                </a:solidFill>
                <a:latin typeface="楷体" pitchFamily="49" charset="-122"/>
                <a:ea typeface="楷体" pitchFamily="49" charset="-122"/>
              </a:rPr>
              <a:t>(</a:t>
            </a:r>
            <a:r>
              <a:rPr lang="zh-CN" altLang="zh-CN" sz="1800" b="1" dirty="0">
                <a:solidFill>
                  <a:srgbClr val="333333"/>
                </a:solidFill>
                <a:latin typeface="楷体" pitchFamily="49" charset="-122"/>
                <a:ea typeface="楷体" pitchFamily="49" charset="-122"/>
              </a:rPr>
              <a:t>二</a:t>
            </a:r>
            <a:r>
              <a:rPr lang="en-US" altLang="zh-CN" sz="1800" b="1" dirty="0">
                <a:solidFill>
                  <a:srgbClr val="333333"/>
                </a:solidFill>
                <a:latin typeface="楷体" pitchFamily="49" charset="-122"/>
                <a:ea typeface="楷体" pitchFamily="49" charset="-122"/>
              </a:rPr>
              <a:t>)</a:t>
            </a:r>
            <a:r>
              <a:rPr lang="zh-CN" altLang="zh-CN" sz="1800" b="1" dirty="0">
                <a:solidFill>
                  <a:srgbClr val="333333"/>
                </a:solidFill>
                <a:latin typeface="楷体" pitchFamily="49" charset="-122"/>
                <a:ea typeface="楷体" pitchFamily="49" charset="-122"/>
              </a:rPr>
              <a:t>过程与方法</a:t>
            </a:r>
          </a:p>
          <a:p>
            <a:pPr marL="0" indent="0">
              <a:spcBef>
                <a:spcPts val="0"/>
              </a:spcBef>
              <a:buNone/>
            </a:pPr>
            <a:r>
              <a:rPr lang="en-US" altLang="zh-CN" sz="1800" b="1" dirty="0" smtClean="0">
                <a:solidFill>
                  <a:srgbClr val="333333"/>
                </a:solidFill>
                <a:latin typeface="楷体" pitchFamily="49" charset="-122"/>
                <a:ea typeface="楷体" pitchFamily="49" charset="-122"/>
              </a:rPr>
              <a:t>1</a:t>
            </a:r>
            <a:r>
              <a:rPr lang="en-GB" altLang="zh-CN" sz="1800" b="1" dirty="0">
                <a:solidFill>
                  <a:srgbClr val="00B050"/>
                </a:solidFill>
                <a:latin typeface="楷体" pitchFamily="49" charset="-122"/>
                <a:ea typeface="楷体" pitchFamily="49" charset="-122"/>
              </a:rPr>
              <a:t>.</a:t>
            </a:r>
            <a:r>
              <a:rPr lang="zh-CN" altLang="zh-CN" sz="1800" b="1" dirty="0" smtClean="0">
                <a:solidFill>
                  <a:srgbClr val="00B050"/>
                </a:solidFill>
                <a:latin typeface="楷体" pitchFamily="49" charset="-122"/>
                <a:ea typeface="楷体" pitchFamily="49" charset="-122"/>
              </a:rPr>
              <a:t>学生</a:t>
            </a:r>
            <a:r>
              <a:rPr lang="zh-CN" altLang="zh-CN" sz="1800" b="1" dirty="0">
                <a:solidFill>
                  <a:srgbClr val="00B050"/>
                </a:solidFill>
                <a:latin typeface="楷体" pitchFamily="49" charset="-122"/>
                <a:ea typeface="楷体" pitchFamily="49" charset="-122"/>
              </a:rPr>
              <a:t>养成</a:t>
            </a:r>
            <a:r>
              <a:rPr lang="zh-CN" altLang="zh-CN" sz="1800" b="1" dirty="0">
                <a:solidFill>
                  <a:srgbClr val="333333"/>
                </a:solidFill>
                <a:latin typeface="楷体" pitchFamily="49" charset="-122"/>
                <a:ea typeface="楷体" pitchFamily="49" charset="-122"/>
              </a:rPr>
              <a:t>猜想能力，合理选择实验方案和熟练操作的能力。</a:t>
            </a:r>
          </a:p>
          <a:p>
            <a:pPr marL="0" indent="0">
              <a:spcBef>
                <a:spcPts val="0"/>
              </a:spcBef>
              <a:buNone/>
            </a:pPr>
            <a:r>
              <a:rPr lang="en-US" altLang="zh-CN" sz="1800" b="1" dirty="0" smtClean="0">
                <a:solidFill>
                  <a:srgbClr val="333333"/>
                </a:solidFill>
                <a:latin typeface="楷体" pitchFamily="49" charset="-122"/>
                <a:ea typeface="楷体" pitchFamily="49" charset="-122"/>
              </a:rPr>
              <a:t>2</a:t>
            </a:r>
            <a:r>
              <a:rPr lang="en-GB" altLang="zh-CN" sz="1800" b="1" dirty="0">
                <a:solidFill>
                  <a:srgbClr val="333333"/>
                </a:solidFill>
                <a:latin typeface="楷体" pitchFamily="49" charset="-122"/>
                <a:ea typeface="楷体" pitchFamily="49" charset="-122"/>
              </a:rPr>
              <a:t>.</a:t>
            </a:r>
            <a:r>
              <a:rPr lang="zh-CN" altLang="zh-CN" sz="1800" b="1" dirty="0" smtClean="0">
                <a:solidFill>
                  <a:srgbClr val="333333"/>
                </a:solidFill>
                <a:latin typeface="楷体" pitchFamily="49" charset="-122"/>
                <a:ea typeface="楷体" pitchFamily="49" charset="-122"/>
              </a:rPr>
              <a:t>理解</a:t>
            </a:r>
            <a:r>
              <a:rPr lang="zh-CN" altLang="zh-CN" sz="1800" b="1" dirty="0">
                <a:solidFill>
                  <a:srgbClr val="333333"/>
                </a:solidFill>
                <a:latin typeface="楷体" pitchFamily="49" charset="-122"/>
                <a:ea typeface="楷体" pitchFamily="49" charset="-122"/>
              </a:rPr>
              <a:t>物块速度测量的</a:t>
            </a:r>
            <a:r>
              <a:rPr lang="zh-CN" altLang="zh-CN" sz="1800" b="1" dirty="0">
                <a:solidFill>
                  <a:srgbClr val="C00000"/>
                </a:solidFill>
                <a:latin typeface="楷体" pitchFamily="49" charset="-122"/>
                <a:ea typeface="楷体" pitchFamily="49" charset="-122"/>
              </a:rPr>
              <a:t>转换替代思想</a:t>
            </a:r>
            <a:r>
              <a:rPr lang="zh-CN" altLang="zh-CN" sz="1800" b="1" dirty="0">
                <a:solidFill>
                  <a:srgbClr val="333333"/>
                </a:solidFill>
                <a:latin typeface="楷体" pitchFamily="49" charset="-122"/>
                <a:ea typeface="楷体" pitchFamily="49" charset="-122"/>
              </a:rPr>
              <a:t>是常用方法，会用转换方法测碰前、后的速度。</a:t>
            </a:r>
          </a:p>
          <a:p>
            <a:pPr marL="0" indent="0">
              <a:spcBef>
                <a:spcPts val="0"/>
              </a:spcBef>
              <a:buNone/>
            </a:pPr>
            <a:r>
              <a:rPr lang="en-US" altLang="zh-CN" sz="1800" b="1" dirty="0" smtClean="0">
                <a:solidFill>
                  <a:srgbClr val="333333"/>
                </a:solidFill>
                <a:latin typeface="楷体" pitchFamily="49" charset="-122"/>
                <a:ea typeface="楷体" pitchFamily="49" charset="-122"/>
              </a:rPr>
              <a:t>3</a:t>
            </a:r>
            <a:r>
              <a:rPr lang="en-GB" altLang="zh-CN" sz="1800" b="1" dirty="0">
                <a:solidFill>
                  <a:srgbClr val="333333"/>
                </a:solidFill>
                <a:latin typeface="楷体" pitchFamily="49" charset="-122"/>
                <a:ea typeface="楷体" pitchFamily="49" charset="-122"/>
              </a:rPr>
              <a:t>.</a:t>
            </a:r>
            <a:r>
              <a:rPr lang="zh-CN" altLang="zh-CN" sz="1800" b="1" dirty="0" smtClean="0">
                <a:solidFill>
                  <a:srgbClr val="333333"/>
                </a:solidFill>
                <a:latin typeface="楷体" pitchFamily="49" charset="-122"/>
                <a:ea typeface="楷体" pitchFamily="49" charset="-122"/>
              </a:rPr>
              <a:t>经历</a:t>
            </a:r>
            <a:r>
              <a:rPr lang="zh-CN" altLang="zh-CN" sz="1800" b="1" dirty="0">
                <a:solidFill>
                  <a:srgbClr val="333333"/>
                </a:solidFill>
                <a:latin typeface="楷体" pitchFamily="49" charset="-122"/>
                <a:ea typeface="楷体" pitchFamily="49" charset="-122"/>
              </a:rPr>
              <a:t>实验探究过程，发现规律，认识到科学探究的意义。</a:t>
            </a:r>
          </a:p>
          <a:p>
            <a:pPr marL="0" indent="0">
              <a:spcBef>
                <a:spcPts val="0"/>
              </a:spcBef>
              <a:buNone/>
            </a:pPr>
            <a:r>
              <a:rPr lang="en-US" altLang="zh-CN" sz="1800" b="1" dirty="0">
                <a:solidFill>
                  <a:srgbClr val="333333"/>
                </a:solidFill>
                <a:latin typeface="楷体" pitchFamily="49" charset="-122"/>
                <a:ea typeface="楷体" pitchFamily="49" charset="-122"/>
              </a:rPr>
              <a:t>(</a:t>
            </a:r>
            <a:r>
              <a:rPr lang="zh-CN" altLang="zh-CN" sz="1800" b="1" dirty="0">
                <a:solidFill>
                  <a:srgbClr val="333333"/>
                </a:solidFill>
                <a:latin typeface="楷体" pitchFamily="49" charset="-122"/>
                <a:ea typeface="楷体" pitchFamily="49" charset="-122"/>
              </a:rPr>
              <a:t>三</a:t>
            </a:r>
            <a:r>
              <a:rPr lang="en-US" altLang="zh-CN" sz="1800" b="1" dirty="0">
                <a:solidFill>
                  <a:srgbClr val="333333"/>
                </a:solidFill>
                <a:latin typeface="楷体" pitchFamily="49" charset="-122"/>
                <a:ea typeface="楷体" pitchFamily="49" charset="-122"/>
              </a:rPr>
              <a:t>)</a:t>
            </a:r>
            <a:r>
              <a:rPr lang="zh-CN" altLang="zh-CN" sz="1800" b="1" dirty="0">
                <a:solidFill>
                  <a:srgbClr val="333333"/>
                </a:solidFill>
                <a:latin typeface="楷体" pitchFamily="49" charset="-122"/>
                <a:ea typeface="楷体" pitchFamily="49" charset="-122"/>
              </a:rPr>
              <a:t>情感态度与价值观</a:t>
            </a:r>
          </a:p>
          <a:p>
            <a:pPr marL="0" indent="0">
              <a:spcBef>
                <a:spcPts val="0"/>
              </a:spcBef>
              <a:buNone/>
            </a:pPr>
            <a:r>
              <a:rPr lang="en-US" altLang="zh-CN" sz="1800" b="1" dirty="0" smtClean="0">
                <a:solidFill>
                  <a:srgbClr val="333333"/>
                </a:solidFill>
                <a:latin typeface="楷体" pitchFamily="49" charset="-122"/>
                <a:ea typeface="楷体" pitchFamily="49" charset="-122"/>
              </a:rPr>
              <a:t>1</a:t>
            </a:r>
            <a:r>
              <a:rPr lang="en-GB" altLang="zh-CN" sz="1800" b="1" dirty="0">
                <a:solidFill>
                  <a:srgbClr val="333333"/>
                </a:solidFill>
                <a:latin typeface="楷体" pitchFamily="49" charset="-122"/>
                <a:ea typeface="楷体" pitchFamily="49" charset="-122"/>
              </a:rPr>
              <a:t>.</a:t>
            </a:r>
            <a:r>
              <a:rPr lang="zh-CN" altLang="zh-CN" sz="1800" b="1" dirty="0" smtClean="0">
                <a:solidFill>
                  <a:srgbClr val="333333"/>
                </a:solidFill>
                <a:latin typeface="楷体" pitchFamily="49" charset="-122"/>
                <a:ea typeface="楷体" pitchFamily="49" charset="-122"/>
              </a:rPr>
              <a:t>运用</a:t>
            </a:r>
            <a:r>
              <a:rPr lang="zh-CN" altLang="zh-CN" sz="1800" b="1" dirty="0">
                <a:solidFill>
                  <a:srgbClr val="333333"/>
                </a:solidFill>
                <a:latin typeface="楷体" pitchFamily="49" charset="-122"/>
                <a:ea typeface="楷体" pitchFamily="49" charset="-122"/>
              </a:rPr>
              <a:t>实验方法探究一维碰撞中存在的不变量</a:t>
            </a:r>
            <a:r>
              <a:rPr lang="en-US" altLang="zh-CN" sz="1800" b="1" dirty="0">
                <a:solidFill>
                  <a:srgbClr val="333333"/>
                </a:solidFill>
                <a:latin typeface="楷体" pitchFamily="49" charset="-122"/>
                <a:ea typeface="楷体" pitchFamily="49" charset="-122"/>
              </a:rPr>
              <a:t>,</a:t>
            </a:r>
            <a:r>
              <a:rPr lang="zh-CN" altLang="zh-CN" sz="1800" b="1" dirty="0">
                <a:solidFill>
                  <a:srgbClr val="333333"/>
                </a:solidFill>
                <a:latin typeface="楷体" pitchFamily="49" charset="-122"/>
                <a:ea typeface="楷体" pitchFamily="49" charset="-122"/>
              </a:rPr>
              <a:t>体验到物理学习的科学价值。</a:t>
            </a:r>
          </a:p>
          <a:p>
            <a:pPr marL="0" indent="0">
              <a:spcBef>
                <a:spcPts val="0"/>
              </a:spcBef>
              <a:buNone/>
            </a:pPr>
            <a:r>
              <a:rPr lang="en-US" altLang="zh-CN" sz="1800" b="1" dirty="0" smtClean="0">
                <a:solidFill>
                  <a:srgbClr val="333333"/>
                </a:solidFill>
                <a:latin typeface="楷体" pitchFamily="49" charset="-122"/>
                <a:ea typeface="楷体" pitchFamily="49" charset="-122"/>
              </a:rPr>
              <a:t>2</a:t>
            </a:r>
            <a:r>
              <a:rPr lang="en-GB" altLang="zh-CN" sz="1800" b="1" dirty="0">
                <a:solidFill>
                  <a:srgbClr val="333333"/>
                </a:solidFill>
                <a:latin typeface="楷体" pitchFamily="49" charset="-122"/>
                <a:ea typeface="楷体" pitchFamily="49" charset="-122"/>
              </a:rPr>
              <a:t>.</a:t>
            </a:r>
            <a:r>
              <a:rPr lang="zh-CN" altLang="zh-CN" sz="1800" b="1" dirty="0" smtClean="0">
                <a:solidFill>
                  <a:srgbClr val="333333"/>
                </a:solidFill>
                <a:latin typeface="楷体" pitchFamily="49" charset="-122"/>
                <a:ea typeface="楷体" pitchFamily="49" charset="-122"/>
              </a:rPr>
              <a:t>学生</a:t>
            </a:r>
            <a:r>
              <a:rPr lang="zh-CN" altLang="zh-CN" sz="1800" b="1" dirty="0">
                <a:solidFill>
                  <a:srgbClr val="333333"/>
                </a:solidFill>
                <a:latin typeface="楷体" pitchFamily="49" charset="-122"/>
                <a:ea typeface="楷体" pitchFamily="49" charset="-122"/>
              </a:rPr>
              <a:t>通过科学探究教学产生科学探究的兴趣和热情。体验到探索自然规律的艰辛与喜悦。</a:t>
            </a:r>
          </a:p>
          <a:p>
            <a:pPr marL="0" indent="0">
              <a:spcBef>
                <a:spcPts val="0"/>
              </a:spcBef>
              <a:buNone/>
            </a:pPr>
            <a:r>
              <a:rPr lang="zh-CN" altLang="zh-CN" sz="1800" b="1" dirty="0">
                <a:solidFill>
                  <a:srgbClr val="333333"/>
                </a:solidFill>
                <a:latin typeface="楷体" pitchFamily="49" charset="-122"/>
                <a:ea typeface="楷体" pitchFamily="49" charset="-122"/>
              </a:rPr>
              <a:t>二、教学重难点</a:t>
            </a:r>
          </a:p>
          <a:p>
            <a:pPr marL="0" indent="0">
              <a:spcBef>
                <a:spcPts val="0"/>
              </a:spcBef>
              <a:buNone/>
            </a:pPr>
            <a:r>
              <a:rPr lang="en-US" altLang="zh-CN" sz="1800" b="1" dirty="0">
                <a:solidFill>
                  <a:srgbClr val="333333"/>
                </a:solidFill>
                <a:latin typeface="楷体" pitchFamily="49" charset="-122"/>
                <a:ea typeface="楷体" pitchFamily="49" charset="-122"/>
              </a:rPr>
              <a:t>1.</a:t>
            </a:r>
            <a:r>
              <a:rPr lang="zh-CN" altLang="zh-CN" sz="1800" b="1" dirty="0">
                <a:solidFill>
                  <a:srgbClr val="333333"/>
                </a:solidFill>
                <a:latin typeface="楷体" pitchFamily="49" charset="-122"/>
                <a:ea typeface="楷体" pitchFamily="49" charset="-122"/>
              </a:rPr>
              <a:t>重点：弹性碰撞的规律。</a:t>
            </a:r>
          </a:p>
          <a:p>
            <a:pPr marL="0" indent="0">
              <a:spcBef>
                <a:spcPts val="0"/>
              </a:spcBef>
              <a:buNone/>
            </a:pPr>
            <a:r>
              <a:rPr lang="en-US" altLang="zh-CN" sz="1800" b="1" dirty="0">
                <a:solidFill>
                  <a:srgbClr val="333333"/>
                </a:solidFill>
                <a:latin typeface="楷体" pitchFamily="49" charset="-122"/>
                <a:ea typeface="楷体" pitchFamily="49" charset="-122"/>
              </a:rPr>
              <a:t>2.</a:t>
            </a:r>
            <a:r>
              <a:rPr lang="zh-CN" altLang="zh-CN" sz="1800" b="1" dirty="0" smtClean="0">
                <a:solidFill>
                  <a:srgbClr val="333333"/>
                </a:solidFill>
                <a:latin typeface="楷体" pitchFamily="49" charset="-122"/>
                <a:ea typeface="楷体" pitchFamily="49" charset="-122"/>
              </a:rPr>
              <a:t>难</a:t>
            </a:r>
            <a:r>
              <a:rPr lang="zh-CN" altLang="en-US" sz="1800" b="1" dirty="0">
                <a:solidFill>
                  <a:srgbClr val="333333"/>
                </a:solidFill>
                <a:latin typeface="楷体" pitchFamily="49" charset="-122"/>
                <a:ea typeface="楷体" pitchFamily="49" charset="-122"/>
              </a:rPr>
              <a:t>点</a:t>
            </a:r>
            <a:r>
              <a:rPr lang="zh-CN" altLang="zh-CN" sz="1800" b="1" dirty="0" smtClean="0">
                <a:solidFill>
                  <a:srgbClr val="333333"/>
                </a:solidFill>
                <a:latin typeface="楷体" pitchFamily="49" charset="-122"/>
                <a:ea typeface="楷体" pitchFamily="49" charset="-122"/>
              </a:rPr>
              <a:t>：</a:t>
            </a:r>
            <a:r>
              <a:rPr lang="zh-CN" altLang="zh-CN" sz="1800" b="1" dirty="0">
                <a:solidFill>
                  <a:srgbClr val="333333"/>
                </a:solidFill>
                <a:latin typeface="楷体" pitchFamily="49" charset="-122"/>
                <a:ea typeface="楷体" pitchFamily="49" charset="-122"/>
              </a:rPr>
              <a:t>理解弹性碰撞规律</a:t>
            </a:r>
            <a:r>
              <a:rPr lang="zh-CN" altLang="zh-CN" sz="1800" b="1" dirty="0" smtClean="0">
                <a:solidFill>
                  <a:srgbClr val="333333"/>
                </a:solidFill>
                <a:latin typeface="楷体" pitchFamily="49" charset="-122"/>
                <a:ea typeface="楷体" pitchFamily="49" charset="-122"/>
              </a:rPr>
              <a:t>。</a:t>
            </a:r>
            <a:endParaRPr lang="zh-CN" altLang="zh-CN" sz="2000" b="1" dirty="0">
              <a:solidFill>
                <a:srgbClr val="333333"/>
              </a:solidFill>
              <a:latin typeface="楷体" pitchFamily="49" charset="-122"/>
              <a:ea typeface="楷体" pitchFamily="49" charset="-122"/>
            </a:endParaRPr>
          </a:p>
        </p:txBody>
      </p:sp>
      <p:sp>
        <p:nvSpPr>
          <p:cNvPr id="60419"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0" name="Text Box 55"/>
          <p:cNvSpPr txBox="1">
            <a:spLocks noChangeArrowheads="1"/>
          </p:cNvSpPr>
          <p:nvPr/>
        </p:nvSpPr>
        <p:spPr bwMode="auto">
          <a:xfrm>
            <a:off x="19050" y="30163"/>
            <a:ext cx="255111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四、教学设计题</a:t>
            </a:r>
          </a:p>
        </p:txBody>
      </p:sp>
      <p:sp>
        <p:nvSpPr>
          <p:cNvPr id="6"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mn-ea"/>
                <a:ea typeface="+mn-ea"/>
              </a:rPr>
              <a:t>2019</a:t>
            </a:r>
            <a:r>
              <a:rPr lang="zh-CN" altLang="en-US" dirty="0" smtClean="0">
                <a:solidFill>
                  <a:srgbClr val="FFFFFF"/>
                </a:solidFill>
                <a:latin typeface="+mn-ea"/>
                <a:ea typeface="+mn-ea"/>
              </a:rPr>
              <a:t>年上半年</a:t>
            </a:r>
          </a:p>
        </p:txBody>
      </p:sp>
    </p:spTree>
    <p:extLst>
      <p:ext uri="{BB962C8B-B14F-4D97-AF65-F5344CB8AC3E}">
        <p14:creationId xmlns:p14="http://schemas.microsoft.com/office/powerpoint/2010/main" val="222202755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19050" y="470510"/>
            <a:ext cx="1744638" cy="409228"/>
          </a:xfrm>
          <a:prstGeom prst="rect">
            <a:avLst/>
          </a:prstGeom>
        </p:spPr>
        <p:txBody>
          <a:bodyPr/>
          <a:lstStyle/>
          <a:p>
            <a:pPr eaLnBrk="1" hangingPunct="1">
              <a:buFontTx/>
              <a:buNone/>
              <a:defRPr/>
            </a:pPr>
            <a:r>
              <a:rPr lang="zh-CN" altLang="en-US" sz="2000" b="1" dirty="0" smtClean="0">
                <a:solidFill>
                  <a:srgbClr val="333333"/>
                </a:solidFill>
                <a:latin typeface="楷体" pitchFamily="49" charset="-122"/>
                <a:ea typeface="楷体" pitchFamily="49" charset="-122"/>
              </a:rPr>
              <a:t>三</a:t>
            </a:r>
            <a:r>
              <a:rPr lang="zh-CN" altLang="zh-CN" sz="2000" b="1" dirty="0" smtClean="0">
                <a:solidFill>
                  <a:srgbClr val="333333"/>
                </a:solidFill>
                <a:latin typeface="楷体" pitchFamily="49" charset="-122"/>
                <a:ea typeface="楷体" pitchFamily="49" charset="-122"/>
              </a:rPr>
              <a:t>、教学</a:t>
            </a:r>
            <a:r>
              <a:rPr lang="zh-CN" altLang="en-US" sz="2000" b="1" dirty="0" smtClean="0">
                <a:solidFill>
                  <a:srgbClr val="333333"/>
                </a:solidFill>
                <a:latin typeface="楷体" pitchFamily="49" charset="-122"/>
                <a:ea typeface="楷体" pitchFamily="49" charset="-122"/>
              </a:rPr>
              <a:t>过程</a:t>
            </a:r>
            <a:endParaRPr lang="zh-CN" altLang="zh-CN" sz="2000" b="1" dirty="0">
              <a:solidFill>
                <a:srgbClr val="333333"/>
              </a:solidFill>
              <a:latin typeface="楷体" pitchFamily="49" charset="-122"/>
              <a:ea typeface="楷体" pitchFamily="49" charset="-122"/>
            </a:endParaRPr>
          </a:p>
        </p:txBody>
      </p:sp>
      <p:sp>
        <p:nvSpPr>
          <p:cNvPr id="60419"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0" name="Text Box 55"/>
          <p:cNvSpPr txBox="1">
            <a:spLocks noChangeArrowheads="1"/>
          </p:cNvSpPr>
          <p:nvPr/>
        </p:nvSpPr>
        <p:spPr bwMode="auto">
          <a:xfrm>
            <a:off x="19050" y="30163"/>
            <a:ext cx="255111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四、教学设计题</a:t>
            </a:r>
          </a:p>
        </p:txBody>
      </p:sp>
      <p:sp>
        <p:nvSpPr>
          <p:cNvPr id="6"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mn-ea"/>
                <a:ea typeface="+mn-ea"/>
              </a:rPr>
              <a:t>2019</a:t>
            </a:r>
            <a:r>
              <a:rPr lang="zh-CN" altLang="en-US" dirty="0" smtClean="0">
                <a:solidFill>
                  <a:srgbClr val="FFFFFF"/>
                </a:solidFill>
                <a:latin typeface="+mn-ea"/>
                <a:ea typeface="+mn-ea"/>
              </a:rPr>
              <a:t>年上半年</a:t>
            </a:r>
          </a:p>
        </p:txBody>
      </p:sp>
      <p:graphicFrame>
        <p:nvGraphicFramePr>
          <p:cNvPr id="2" name="表格 1"/>
          <p:cNvGraphicFramePr>
            <a:graphicFrameLocks noGrp="1"/>
          </p:cNvGraphicFramePr>
          <p:nvPr>
            <p:extLst>
              <p:ext uri="{D42A27DB-BD31-4B8C-83A1-F6EECF244321}">
                <p14:modId xmlns:p14="http://schemas.microsoft.com/office/powerpoint/2010/main" val="3975967440"/>
              </p:ext>
            </p:extLst>
          </p:nvPr>
        </p:nvGraphicFramePr>
        <p:xfrm>
          <a:off x="107504" y="836712"/>
          <a:ext cx="9124951" cy="6048672"/>
        </p:xfrm>
        <a:graphic>
          <a:graphicData uri="http://schemas.openxmlformats.org/drawingml/2006/table">
            <a:tbl>
              <a:tblPr firstRow="1" firstCol="1" bandRow="1"/>
              <a:tblGrid>
                <a:gridCol w="720080"/>
                <a:gridCol w="3600400"/>
                <a:gridCol w="2756636"/>
                <a:gridCol w="2047835"/>
              </a:tblGrid>
              <a:tr h="279838">
                <a:tc>
                  <a:txBody>
                    <a:bodyPr/>
                    <a:lstStyle/>
                    <a:p>
                      <a:pPr algn="ctr">
                        <a:spcAft>
                          <a:spcPts val="0"/>
                        </a:spcAft>
                      </a:pPr>
                      <a:r>
                        <a:rPr lang="zh-CN" sz="1800" b="1" kern="100" dirty="0">
                          <a:solidFill>
                            <a:srgbClr val="333333"/>
                          </a:solidFill>
                          <a:effectLst/>
                          <a:latin typeface="Calibri"/>
                          <a:ea typeface="宋体"/>
                          <a:cs typeface="Times New Roman"/>
                        </a:rPr>
                        <a:t>教学环节</a:t>
                      </a:r>
                      <a:endParaRPr lang="zh-CN" sz="1800" kern="100" dirty="0">
                        <a:solidFill>
                          <a:srgbClr val="333333"/>
                        </a:solidFill>
                        <a:effectLst/>
                        <a:latin typeface="Calibri"/>
                        <a:ea typeface="宋体"/>
                        <a:cs typeface="Times New Roman"/>
                      </a:endParaRPr>
                    </a:p>
                  </a:txBody>
                  <a:tcPr marL="67927" marR="67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b="1" kern="100" dirty="0">
                          <a:solidFill>
                            <a:srgbClr val="333333"/>
                          </a:solidFill>
                          <a:effectLst/>
                          <a:latin typeface="Calibri"/>
                          <a:ea typeface="宋体"/>
                          <a:cs typeface="Times New Roman"/>
                        </a:rPr>
                        <a:t>教师活动</a:t>
                      </a:r>
                      <a:endParaRPr lang="zh-CN" sz="1800" kern="100" dirty="0">
                        <a:solidFill>
                          <a:srgbClr val="333333"/>
                        </a:solidFill>
                        <a:effectLst/>
                        <a:latin typeface="Calibri"/>
                        <a:ea typeface="宋体"/>
                        <a:cs typeface="Times New Roman"/>
                      </a:endParaRPr>
                    </a:p>
                  </a:txBody>
                  <a:tcPr marL="67927" marR="67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b="1" kern="100" dirty="0">
                          <a:solidFill>
                            <a:srgbClr val="333333"/>
                          </a:solidFill>
                          <a:effectLst/>
                          <a:latin typeface="Calibri"/>
                          <a:ea typeface="宋体"/>
                          <a:cs typeface="Times New Roman"/>
                        </a:rPr>
                        <a:t>学生活动</a:t>
                      </a:r>
                      <a:endParaRPr lang="zh-CN" sz="1800" kern="100" dirty="0">
                        <a:solidFill>
                          <a:srgbClr val="333333"/>
                        </a:solidFill>
                        <a:effectLst/>
                        <a:latin typeface="Calibri"/>
                        <a:ea typeface="宋体"/>
                        <a:cs typeface="Times New Roman"/>
                      </a:endParaRPr>
                    </a:p>
                  </a:txBody>
                  <a:tcPr marL="67927" marR="67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b="1" kern="100" dirty="0">
                          <a:solidFill>
                            <a:srgbClr val="333333"/>
                          </a:solidFill>
                          <a:effectLst/>
                          <a:latin typeface="Calibri"/>
                          <a:ea typeface="宋体"/>
                          <a:cs typeface="Times New Roman"/>
                        </a:rPr>
                        <a:t>设计意图</a:t>
                      </a:r>
                      <a:endParaRPr lang="zh-CN" sz="1800" kern="100" dirty="0">
                        <a:solidFill>
                          <a:srgbClr val="333333"/>
                        </a:solidFill>
                        <a:effectLst/>
                        <a:latin typeface="Calibri"/>
                        <a:ea typeface="宋体"/>
                        <a:cs typeface="Times New Roman"/>
                      </a:endParaRPr>
                    </a:p>
                  </a:txBody>
                  <a:tcPr marL="67927" marR="67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99364">
                <a:tc>
                  <a:txBody>
                    <a:bodyPr/>
                    <a:lstStyle/>
                    <a:p>
                      <a:pPr algn="just">
                        <a:spcAft>
                          <a:spcPts val="0"/>
                        </a:spcAft>
                      </a:pPr>
                      <a:r>
                        <a:rPr lang="zh-CN" sz="1800" b="1" kern="100" dirty="0">
                          <a:solidFill>
                            <a:srgbClr val="333333"/>
                          </a:solidFill>
                          <a:effectLst/>
                          <a:latin typeface="楷体" pitchFamily="49" charset="-122"/>
                          <a:ea typeface="楷体" pitchFamily="49" charset="-122"/>
                          <a:cs typeface="Times New Roman"/>
                        </a:rPr>
                        <a:t>新课导入</a:t>
                      </a:r>
                    </a:p>
                  </a:txBody>
                  <a:tcPr marL="67927" marR="67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b="1" kern="100" dirty="0">
                          <a:solidFill>
                            <a:srgbClr val="333333"/>
                          </a:solidFill>
                          <a:effectLst/>
                          <a:latin typeface="楷体" pitchFamily="49" charset="-122"/>
                          <a:ea typeface="楷体" pitchFamily="49" charset="-122"/>
                          <a:cs typeface="Times New Roman"/>
                        </a:rPr>
                        <a:t>播放丁俊晖打台球和张继科打乒乓球等球类运动</a:t>
                      </a:r>
                      <a:r>
                        <a:rPr lang="en-US" sz="1800" b="1" kern="100" dirty="0">
                          <a:solidFill>
                            <a:srgbClr val="333333"/>
                          </a:solidFill>
                          <a:effectLst/>
                          <a:latin typeface="楷体" pitchFamily="49" charset="-122"/>
                          <a:ea typeface="楷体" pitchFamily="49" charset="-122"/>
                          <a:cs typeface="Times New Roman"/>
                        </a:rPr>
                        <a:t>,</a:t>
                      </a:r>
                      <a:r>
                        <a:rPr lang="zh-CN" sz="1800" b="1" kern="100" dirty="0">
                          <a:solidFill>
                            <a:srgbClr val="333333"/>
                          </a:solidFill>
                          <a:effectLst/>
                          <a:latin typeface="楷体" pitchFamily="49" charset="-122"/>
                          <a:ea typeface="楷体" pitchFamily="49" charset="-122"/>
                          <a:cs typeface="Times New Roman"/>
                        </a:rPr>
                        <a:t>提问学生这类运动属于哪一类物理模型。学生能够回答出碰撞，进而提问碰撞具有哪些规律</a:t>
                      </a:r>
                    </a:p>
                  </a:txBody>
                  <a:tcPr marL="67927" marR="67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b="1" kern="100" dirty="0">
                          <a:solidFill>
                            <a:srgbClr val="333333"/>
                          </a:solidFill>
                          <a:effectLst/>
                          <a:latin typeface="楷体" pitchFamily="49" charset="-122"/>
                          <a:ea typeface="楷体" pitchFamily="49" charset="-122"/>
                          <a:cs typeface="Times New Roman"/>
                        </a:rPr>
                        <a:t>学生思考，发表自己的想法</a:t>
                      </a:r>
                    </a:p>
                  </a:txBody>
                  <a:tcPr marL="67927" marR="67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b="1" kern="100" dirty="0">
                          <a:solidFill>
                            <a:srgbClr val="333333"/>
                          </a:solidFill>
                          <a:effectLst/>
                          <a:latin typeface="楷体" pitchFamily="49" charset="-122"/>
                          <a:ea typeface="楷体" pitchFamily="49" charset="-122"/>
                          <a:cs typeface="Times New Roman"/>
                        </a:rPr>
                        <a:t>激发学生的学习兴趣和探究欲望</a:t>
                      </a:r>
                    </a:p>
                  </a:txBody>
                  <a:tcPr marL="67927" marR="67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570655">
                <a:tc>
                  <a:txBody>
                    <a:bodyPr/>
                    <a:lstStyle/>
                    <a:p>
                      <a:pPr algn="just">
                        <a:spcAft>
                          <a:spcPts val="0"/>
                        </a:spcAft>
                      </a:pPr>
                      <a:r>
                        <a:rPr lang="zh-CN" sz="1800" b="1" kern="100">
                          <a:solidFill>
                            <a:srgbClr val="333333"/>
                          </a:solidFill>
                          <a:effectLst/>
                          <a:latin typeface="楷体" pitchFamily="49" charset="-122"/>
                          <a:ea typeface="楷体" pitchFamily="49" charset="-122"/>
                          <a:cs typeface="Times New Roman"/>
                        </a:rPr>
                        <a:t>新课讲授</a:t>
                      </a:r>
                    </a:p>
                  </a:txBody>
                  <a:tcPr marL="67927" marR="67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b="1" kern="100" dirty="0">
                          <a:solidFill>
                            <a:srgbClr val="333333"/>
                          </a:solidFill>
                          <a:effectLst/>
                          <a:latin typeface="楷体" pitchFamily="49" charset="-122"/>
                          <a:ea typeface="楷体" pitchFamily="49" charset="-122"/>
                          <a:cs typeface="Times New Roman"/>
                        </a:rPr>
                        <a:t>展示牛顿摆的实验和把牛顿摆钢球换成橡皮球碰撞的实验，提问学生这两类实验，是否是同一种碰撞</a:t>
                      </a:r>
                    </a:p>
                  </a:txBody>
                  <a:tcPr marL="67927" marR="67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b="1" kern="100" dirty="0">
                          <a:solidFill>
                            <a:srgbClr val="333333"/>
                          </a:solidFill>
                          <a:effectLst/>
                          <a:latin typeface="楷体" pitchFamily="49" charset="-122"/>
                          <a:ea typeface="楷体" pitchFamily="49" charset="-122"/>
                          <a:cs typeface="Times New Roman"/>
                        </a:rPr>
                        <a:t>学生观察到牛顿摆的左右小球相互碰撞后速度发生交换，每次都能上升到几乎同一高度；但橡皮球的碰撞，每次碰撞后都会变形，很快停了下来</a:t>
                      </a:r>
                    </a:p>
                  </a:txBody>
                  <a:tcPr marL="67927" marR="67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b="1" kern="100">
                          <a:solidFill>
                            <a:srgbClr val="333333"/>
                          </a:solidFill>
                          <a:effectLst/>
                          <a:latin typeface="楷体" pitchFamily="49" charset="-122"/>
                          <a:ea typeface="楷体" pitchFamily="49" charset="-122"/>
                          <a:cs typeface="Times New Roman"/>
                        </a:rPr>
                        <a:t>为了让学生得出共同的实验结论，教师进行演示实验的同时引导学生观察，提高分析和解决问题的能力</a:t>
                      </a:r>
                    </a:p>
                  </a:txBody>
                  <a:tcPr marL="67927" marR="67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82512">
                <a:tc>
                  <a:txBody>
                    <a:bodyPr/>
                    <a:lstStyle/>
                    <a:p>
                      <a:pPr algn="just">
                        <a:spcAft>
                          <a:spcPts val="0"/>
                        </a:spcAft>
                      </a:pPr>
                      <a:r>
                        <a:rPr lang="zh-CN" sz="1800" b="1" kern="100" dirty="0">
                          <a:solidFill>
                            <a:srgbClr val="333333"/>
                          </a:solidFill>
                          <a:effectLst/>
                          <a:latin typeface="楷体" pitchFamily="49" charset="-122"/>
                          <a:ea typeface="楷体" pitchFamily="49" charset="-122"/>
                          <a:cs typeface="Times New Roman"/>
                        </a:rPr>
                        <a:t>巩固提高</a:t>
                      </a:r>
                    </a:p>
                  </a:txBody>
                  <a:tcPr marL="67927" marR="67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b="1" kern="100" dirty="0">
                          <a:solidFill>
                            <a:srgbClr val="333333"/>
                          </a:solidFill>
                          <a:effectLst/>
                          <a:latin typeface="楷体" pitchFamily="49" charset="-122"/>
                          <a:ea typeface="楷体" pitchFamily="49" charset="-122"/>
                          <a:cs typeface="Times New Roman"/>
                        </a:rPr>
                        <a:t>总结出这不是同一种碰撞</a:t>
                      </a:r>
                      <a:r>
                        <a:rPr lang="en-US" sz="1800" b="1" kern="100" dirty="0">
                          <a:solidFill>
                            <a:srgbClr val="333333"/>
                          </a:solidFill>
                          <a:effectLst/>
                          <a:latin typeface="楷体" pitchFamily="49" charset="-122"/>
                          <a:ea typeface="楷体" pitchFamily="49" charset="-122"/>
                          <a:cs typeface="Times New Roman"/>
                        </a:rPr>
                        <a:t>,</a:t>
                      </a:r>
                      <a:r>
                        <a:rPr lang="zh-CN" sz="1800" b="1" kern="100" dirty="0">
                          <a:solidFill>
                            <a:srgbClr val="333333"/>
                          </a:solidFill>
                          <a:effectLst/>
                          <a:latin typeface="楷体" pitchFamily="49" charset="-122"/>
                          <a:ea typeface="楷体" pitchFamily="49" charset="-122"/>
                          <a:cs typeface="Times New Roman"/>
                        </a:rPr>
                        <a:t>依据机械能是否守恒，把碰撞分为弹性碰撞和非弹性碰撞。进而设置小组讨论</a:t>
                      </a:r>
                      <a:r>
                        <a:rPr lang="en-US" sz="1800" b="1" kern="100" dirty="0">
                          <a:solidFill>
                            <a:srgbClr val="333333"/>
                          </a:solidFill>
                          <a:effectLst/>
                          <a:latin typeface="楷体" pitchFamily="49" charset="-122"/>
                          <a:ea typeface="楷体" pitchFamily="49" charset="-122"/>
                          <a:cs typeface="Times New Roman"/>
                        </a:rPr>
                        <a:t>,</a:t>
                      </a:r>
                      <a:r>
                        <a:rPr lang="zh-CN" sz="1800" b="1" kern="100" dirty="0">
                          <a:solidFill>
                            <a:srgbClr val="333333"/>
                          </a:solidFill>
                          <a:effectLst/>
                          <a:latin typeface="楷体" pitchFamily="49" charset="-122"/>
                          <a:ea typeface="楷体" pitchFamily="49" charset="-122"/>
                          <a:cs typeface="Times New Roman"/>
                        </a:rPr>
                        <a:t>提问如果一个有初速度的物体与静止的物体发生弹性碰撞</a:t>
                      </a:r>
                      <a:r>
                        <a:rPr lang="en-US" sz="1800" b="1" kern="100" dirty="0">
                          <a:solidFill>
                            <a:srgbClr val="333333"/>
                          </a:solidFill>
                          <a:effectLst/>
                          <a:latin typeface="楷体" pitchFamily="49" charset="-122"/>
                          <a:ea typeface="楷体" pitchFamily="49" charset="-122"/>
                          <a:cs typeface="Times New Roman"/>
                        </a:rPr>
                        <a:t>,</a:t>
                      </a:r>
                      <a:r>
                        <a:rPr lang="zh-CN" sz="1800" b="1" kern="100" dirty="0">
                          <a:solidFill>
                            <a:srgbClr val="333333"/>
                          </a:solidFill>
                          <a:effectLst/>
                          <a:latin typeface="楷体" pitchFamily="49" charset="-122"/>
                          <a:ea typeface="楷体" pitchFamily="49" charset="-122"/>
                          <a:cs typeface="Times New Roman"/>
                        </a:rPr>
                        <a:t>应遵循哪些规律。</a:t>
                      </a:r>
                    </a:p>
                    <a:p>
                      <a:pPr algn="just">
                        <a:spcAft>
                          <a:spcPts val="0"/>
                        </a:spcAft>
                      </a:pPr>
                      <a:r>
                        <a:rPr lang="zh-CN" sz="1800" b="1" kern="100" dirty="0">
                          <a:solidFill>
                            <a:srgbClr val="333333"/>
                          </a:solidFill>
                          <a:effectLst/>
                          <a:latin typeface="楷体" pitchFamily="49" charset="-122"/>
                          <a:ea typeface="楷体" pitchFamily="49" charset="-122"/>
                          <a:cs typeface="Times New Roman"/>
                        </a:rPr>
                        <a:t>给出题设：有初速度为</a:t>
                      </a:r>
                      <a:r>
                        <a:rPr lang="en-US" sz="1800" b="1" kern="100" dirty="0">
                          <a:solidFill>
                            <a:srgbClr val="333333"/>
                          </a:solidFill>
                          <a:effectLst/>
                          <a:latin typeface="楷体" pitchFamily="49" charset="-122"/>
                          <a:ea typeface="楷体" pitchFamily="49" charset="-122"/>
                          <a:cs typeface="Times New Roman"/>
                        </a:rPr>
                        <a:t>V</a:t>
                      </a:r>
                      <a:r>
                        <a:rPr lang="en-US" sz="1800" b="1" kern="100" baseline="-25000" dirty="0">
                          <a:solidFill>
                            <a:srgbClr val="333333"/>
                          </a:solidFill>
                          <a:effectLst/>
                          <a:latin typeface="楷体" pitchFamily="49" charset="-122"/>
                          <a:ea typeface="楷体" pitchFamily="49" charset="-122"/>
                          <a:cs typeface="Times New Roman"/>
                        </a:rPr>
                        <a:t>1</a:t>
                      </a:r>
                      <a:r>
                        <a:rPr lang="zh-CN" sz="1800" b="1" kern="100" dirty="0">
                          <a:solidFill>
                            <a:srgbClr val="333333"/>
                          </a:solidFill>
                          <a:effectLst/>
                          <a:latin typeface="楷体" pitchFamily="49" charset="-122"/>
                          <a:ea typeface="楷体" pitchFamily="49" charset="-122"/>
                          <a:cs typeface="Times New Roman"/>
                        </a:rPr>
                        <a:t>、质量为</a:t>
                      </a:r>
                      <a:r>
                        <a:rPr lang="en-US" sz="1800" b="1" kern="100" dirty="0">
                          <a:solidFill>
                            <a:srgbClr val="333333"/>
                          </a:solidFill>
                          <a:effectLst/>
                          <a:latin typeface="楷体" pitchFamily="49" charset="-122"/>
                          <a:ea typeface="楷体" pitchFamily="49" charset="-122"/>
                          <a:cs typeface="Times New Roman"/>
                        </a:rPr>
                        <a:t>m</a:t>
                      </a:r>
                      <a:r>
                        <a:rPr lang="en-US" sz="1800" b="1" kern="100" baseline="-25000" dirty="0">
                          <a:solidFill>
                            <a:srgbClr val="333333"/>
                          </a:solidFill>
                          <a:effectLst/>
                          <a:latin typeface="楷体" pitchFamily="49" charset="-122"/>
                          <a:ea typeface="楷体" pitchFamily="49" charset="-122"/>
                          <a:cs typeface="Times New Roman"/>
                        </a:rPr>
                        <a:t>1</a:t>
                      </a:r>
                      <a:r>
                        <a:rPr lang="zh-CN" sz="1800" b="1" kern="100" dirty="0">
                          <a:solidFill>
                            <a:srgbClr val="333333"/>
                          </a:solidFill>
                          <a:effectLst/>
                          <a:latin typeface="楷体" pitchFamily="49" charset="-122"/>
                          <a:ea typeface="楷体" pitchFamily="49" charset="-122"/>
                          <a:cs typeface="Times New Roman"/>
                        </a:rPr>
                        <a:t>的物体与原来静止的质量为</a:t>
                      </a:r>
                      <a:r>
                        <a:rPr lang="en-US" sz="1800" b="1" kern="100" dirty="0">
                          <a:solidFill>
                            <a:srgbClr val="333333"/>
                          </a:solidFill>
                          <a:effectLst/>
                          <a:latin typeface="楷体" pitchFamily="49" charset="-122"/>
                          <a:ea typeface="楷体" pitchFamily="49" charset="-122"/>
                          <a:cs typeface="Times New Roman"/>
                        </a:rPr>
                        <a:t>m</a:t>
                      </a:r>
                      <a:r>
                        <a:rPr lang="en-US" sz="1800" b="1" kern="100" baseline="-25000" dirty="0">
                          <a:solidFill>
                            <a:srgbClr val="333333"/>
                          </a:solidFill>
                          <a:effectLst/>
                          <a:latin typeface="楷体" pitchFamily="49" charset="-122"/>
                          <a:ea typeface="楷体" pitchFamily="49" charset="-122"/>
                          <a:cs typeface="Times New Roman"/>
                        </a:rPr>
                        <a:t>2</a:t>
                      </a:r>
                      <a:r>
                        <a:rPr lang="zh-CN" sz="1800" b="1" kern="100" dirty="0">
                          <a:solidFill>
                            <a:srgbClr val="333333"/>
                          </a:solidFill>
                          <a:effectLst/>
                          <a:latin typeface="楷体" pitchFamily="49" charset="-122"/>
                          <a:ea typeface="楷体" pitchFamily="49" charset="-122"/>
                          <a:cs typeface="Times New Roman"/>
                        </a:rPr>
                        <a:t>的物体发生碰撞</a:t>
                      </a:r>
                      <a:r>
                        <a:rPr lang="zh-CN" sz="1800" b="1" kern="100" dirty="0" smtClean="0">
                          <a:solidFill>
                            <a:srgbClr val="333333"/>
                          </a:solidFill>
                          <a:effectLst/>
                          <a:latin typeface="楷体" pitchFamily="49" charset="-122"/>
                          <a:ea typeface="楷体" pitchFamily="49" charset="-122"/>
                          <a:cs typeface="Times New Roman"/>
                        </a:rPr>
                        <a:t>；</a:t>
                      </a:r>
                      <a:endParaRPr lang="zh-CN" sz="1800" b="1" kern="100" dirty="0">
                        <a:solidFill>
                          <a:srgbClr val="333333"/>
                        </a:solidFill>
                        <a:effectLst/>
                        <a:latin typeface="楷体" pitchFamily="49" charset="-122"/>
                        <a:ea typeface="楷体" pitchFamily="49" charset="-122"/>
                        <a:cs typeface="Times New Roman"/>
                      </a:endParaRPr>
                    </a:p>
                  </a:txBody>
                  <a:tcPr marL="67927" marR="67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b="1" kern="100" dirty="0">
                          <a:solidFill>
                            <a:srgbClr val="333333"/>
                          </a:solidFill>
                          <a:effectLst/>
                          <a:latin typeface="楷体" pitchFamily="49" charset="-122"/>
                          <a:ea typeface="楷体" pitchFamily="49" charset="-122"/>
                          <a:cs typeface="Times New Roman"/>
                        </a:rPr>
                        <a:t>学生讨论并思考，并在教师的引导下列示：</a:t>
                      </a:r>
                    </a:p>
                    <a:p>
                      <a:pPr algn="just">
                        <a:spcAft>
                          <a:spcPts val="0"/>
                        </a:spcAft>
                      </a:pPr>
                      <a:r>
                        <a:rPr lang="zh-CN" sz="1800" b="1" kern="100" dirty="0">
                          <a:solidFill>
                            <a:srgbClr val="333333"/>
                          </a:solidFill>
                          <a:effectLst/>
                          <a:latin typeface="楷体" pitchFamily="49" charset="-122"/>
                          <a:ea typeface="楷体" pitchFamily="49" charset="-122"/>
                          <a:cs typeface="Times New Roman"/>
                        </a:rPr>
                        <a:t>动量守恒：</a:t>
                      </a:r>
                    </a:p>
                    <a:p>
                      <a:pPr algn="just">
                        <a:spcAft>
                          <a:spcPts val="0"/>
                        </a:spcAft>
                      </a:pPr>
                      <a:r>
                        <a:rPr lang="en-US" sz="1800" b="1" kern="100" dirty="0">
                          <a:solidFill>
                            <a:srgbClr val="333333"/>
                          </a:solidFill>
                          <a:effectLst/>
                          <a:latin typeface="楷体" pitchFamily="49" charset="-122"/>
                          <a:ea typeface="楷体" pitchFamily="49" charset="-122"/>
                          <a:cs typeface="Times New Roman"/>
                        </a:rPr>
                        <a:t>m</a:t>
                      </a:r>
                      <a:r>
                        <a:rPr lang="en-US" sz="1800" b="1" kern="100" baseline="-25000" dirty="0">
                          <a:solidFill>
                            <a:srgbClr val="333333"/>
                          </a:solidFill>
                          <a:effectLst/>
                          <a:latin typeface="楷体" pitchFamily="49" charset="-122"/>
                          <a:ea typeface="楷体" pitchFamily="49" charset="-122"/>
                          <a:cs typeface="Times New Roman"/>
                        </a:rPr>
                        <a:t>1</a:t>
                      </a:r>
                      <a:r>
                        <a:rPr lang="en-US" sz="1800" b="1" kern="100" dirty="0">
                          <a:solidFill>
                            <a:srgbClr val="333333"/>
                          </a:solidFill>
                          <a:effectLst/>
                          <a:latin typeface="楷体" pitchFamily="49" charset="-122"/>
                          <a:ea typeface="楷体" pitchFamily="49" charset="-122"/>
                          <a:cs typeface="Times New Roman"/>
                        </a:rPr>
                        <a:t>v</a:t>
                      </a:r>
                      <a:r>
                        <a:rPr lang="en-US" sz="1800" b="1" kern="100" baseline="-25000" dirty="0">
                          <a:solidFill>
                            <a:srgbClr val="333333"/>
                          </a:solidFill>
                          <a:effectLst/>
                          <a:latin typeface="楷体" pitchFamily="49" charset="-122"/>
                          <a:ea typeface="楷体" pitchFamily="49" charset="-122"/>
                          <a:cs typeface="Times New Roman"/>
                        </a:rPr>
                        <a:t>1</a:t>
                      </a:r>
                      <a:r>
                        <a:rPr lang="en-US" sz="1800" b="1" kern="100" dirty="0">
                          <a:solidFill>
                            <a:srgbClr val="333333"/>
                          </a:solidFill>
                          <a:effectLst/>
                          <a:latin typeface="楷体" pitchFamily="49" charset="-122"/>
                          <a:ea typeface="楷体" pitchFamily="49" charset="-122"/>
                          <a:cs typeface="Times New Roman"/>
                        </a:rPr>
                        <a:t>=m</a:t>
                      </a:r>
                      <a:r>
                        <a:rPr lang="en-US" sz="1800" b="1" kern="100" baseline="-25000" dirty="0">
                          <a:solidFill>
                            <a:srgbClr val="333333"/>
                          </a:solidFill>
                          <a:effectLst/>
                          <a:latin typeface="楷体" pitchFamily="49" charset="-122"/>
                          <a:ea typeface="楷体" pitchFamily="49" charset="-122"/>
                          <a:cs typeface="Times New Roman"/>
                        </a:rPr>
                        <a:t>1</a:t>
                      </a:r>
                      <a:r>
                        <a:rPr lang="en-US" sz="1800" b="1" kern="100" dirty="0">
                          <a:solidFill>
                            <a:srgbClr val="333333"/>
                          </a:solidFill>
                          <a:effectLst/>
                          <a:latin typeface="楷体" pitchFamily="49" charset="-122"/>
                          <a:ea typeface="楷体" pitchFamily="49" charset="-122"/>
                          <a:cs typeface="Times New Roman"/>
                        </a:rPr>
                        <a:t>v</a:t>
                      </a:r>
                      <a:r>
                        <a:rPr lang="en-US" sz="1800" b="1" kern="100" baseline="-25000" dirty="0">
                          <a:solidFill>
                            <a:srgbClr val="333333"/>
                          </a:solidFill>
                          <a:effectLst/>
                          <a:latin typeface="楷体" pitchFamily="49" charset="-122"/>
                          <a:ea typeface="楷体" pitchFamily="49" charset="-122"/>
                          <a:cs typeface="Times New Roman"/>
                        </a:rPr>
                        <a:t>2</a:t>
                      </a:r>
                      <a:r>
                        <a:rPr lang="en-US" sz="1800" b="1" kern="100" dirty="0">
                          <a:solidFill>
                            <a:srgbClr val="333333"/>
                          </a:solidFill>
                          <a:effectLst/>
                          <a:latin typeface="楷体" pitchFamily="49" charset="-122"/>
                          <a:ea typeface="楷体" pitchFamily="49" charset="-122"/>
                          <a:cs typeface="Times New Roman"/>
                        </a:rPr>
                        <a:t>+m</a:t>
                      </a:r>
                      <a:r>
                        <a:rPr lang="en-US" sz="1800" b="1" kern="100" baseline="-25000" dirty="0">
                          <a:solidFill>
                            <a:srgbClr val="333333"/>
                          </a:solidFill>
                          <a:effectLst/>
                          <a:latin typeface="楷体" pitchFamily="49" charset="-122"/>
                          <a:ea typeface="楷体" pitchFamily="49" charset="-122"/>
                          <a:cs typeface="Times New Roman"/>
                        </a:rPr>
                        <a:t>2</a:t>
                      </a:r>
                      <a:r>
                        <a:rPr lang="en-US" sz="1800" b="1" kern="100" dirty="0">
                          <a:solidFill>
                            <a:srgbClr val="333333"/>
                          </a:solidFill>
                          <a:effectLst/>
                          <a:latin typeface="楷体" pitchFamily="49" charset="-122"/>
                          <a:ea typeface="楷体" pitchFamily="49" charset="-122"/>
                          <a:cs typeface="Times New Roman"/>
                        </a:rPr>
                        <a:t>v</a:t>
                      </a:r>
                      <a:r>
                        <a:rPr lang="en-US" sz="1800" b="1" kern="100" baseline="-25000" dirty="0">
                          <a:solidFill>
                            <a:srgbClr val="333333"/>
                          </a:solidFill>
                          <a:effectLst/>
                          <a:latin typeface="楷体" pitchFamily="49" charset="-122"/>
                          <a:ea typeface="楷体" pitchFamily="49" charset="-122"/>
                          <a:cs typeface="Times New Roman"/>
                        </a:rPr>
                        <a:t>3</a:t>
                      </a:r>
                      <a:r>
                        <a:rPr lang="zh-CN" sz="1800" b="1" kern="100" dirty="0">
                          <a:solidFill>
                            <a:srgbClr val="333333"/>
                          </a:solidFill>
                          <a:effectLst/>
                          <a:latin typeface="楷体" pitchFamily="49" charset="-122"/>
                          <a:ea typeface="楷体" pitchFamily="49" charset="-122"/>
                          <a:cs typeface="Times New Roman"/>
                        </a:rPr>
                        <a:t>，</a:t>
                      </a:r>
                    </a:p>
                    <a:p>
                      <a:pPr algn="just">
                        <a:spcAft>
                          <a:spcPts val="0"/>
                        </a:spcAft>
                      </a:pPr>
                      <a:r>
                        <a:rPr lang="zh-CN" sz="1800" b="1" kern="100" dirty="0">
                          <a:solidFill>
                            <a:srgbClr val="333333"/>
                          </a:solidFill>
                          <a:effectLst/>
                          <a:latin typeface="楷体" pitchFamily="49" charset="-122"/>
                          <a:ea typeface="楷体" pitchFamily="49" charset="-122"/>
                          <a:cs typeface="Times New Roman"/>
                        </a:rPr>
                        <a:t>机械能守恒</a:t>
                      </a:r>
                      <a:r>
                        <a:rPr lang="zh-CN" sz="1800" b="1" kern="100" dirty="0" smtClean="0">
                          <a:solidFill>
                            <a:srgbClr val="333333"/>
                          </a:solidFill>
                          <a:effectLst/>
                          <a:latin typeface="楷体" pitchFamily="49" charset="-122"/>
                          <a:ea typeface="楷体" pitchFamily="49" charset="-122"/>
                          <a:cs typeface="Times New Roman"/>
                        </a:rPr>
                        <a:t>：</a:t>
                      </a:r>
                      <a:endParaRPr lang="zh-CN" sz="1800" b="1" kern="100" dirty="0">
                        <a:solidFill>
                          <a:srgbClr val="333333"/>
                        </a:solidFill>
                        <a:effectLst/>
                        <a:latin typeface="楷体" pitchFamily="49" charset="-122"/>
                        <a:ea typeface="楷体" pitchFamily="49" charset="-122"/>
                        <a:cs typeface="Times New Roman"/>
                      </a:endParaRPr>
                    </a:p>
                    <a:p>
                      <a:pPr algn="just">
                        <a:spcAft>
                          <a:spcPts val="0"/>
                        </a:spcAft>
                      </a:pPr>
                      <a:r>
                        <a:rPr lang="en-US" sz="1800" b="1" kern="100" dirty="0">
                          <a:solidFill>
                            <a:srgbClr val="333333"/>
                          </a:solidFill>
                          <a:effectLst/>
                          <a:latin typeface="楷体" pitchFamily="49" charset="-122"/>
                          <a:ea typeface="楷体" pitchFamily="49" charset="-122"/>
                          <a:cs typeface="Times New Roman"/>
                        </a:rPr>
                        <a:t>1/2m</a:t>
                      </a:r>
                      <a:r>
                        <a:rPr lang="en-US" sz="1800" b="1" kern="100" baseline="-25000" dirty="0">
                          <a:solidFill>
                            <a:srgbClr val="333333"/>
                          </a:solidFill>
                          <a:effectLst/>
                          <a:latin typeface="楷体" pitchFamily="49" charset="-122"/>
                          <a:ea typeface="楷体" pitchFamily="49" charset="-122"/>
                          <a:cs typeface="Times New Roman"/>
                        </a:rPr>
                        <a:t>1</a:t>
                      </a:r>
                      <a:r>
                        <a:rPr lang="en-US" sz="1800" b="1" kern="100" dirty="0">
                          <a:solidFill>
                            <a:srgbClr val="333333"/>
                          </a:solidFill>
                          <a:effectLst/>
                          <a:latin typeface="楷体" pitchFamily="49" charset="-122"/>
                          <a:ea typeface="楷体" pitchFamily="49" charset="-122"/>
                          <a:cs typeface="Times New Roman"/>
                        </a:rPr>
                        <a:t>v</a:t>
                      </a:r>
                      <a:r>
                        <a:rPr lang="en-US" sz="1800" b="1" kern="100" baseline="-25000" dirty="0">
                          <a:solidFill>
                            <a:srgbClr val="333333"/>
                          </a:solidFill>
                          <a:effectLst/>
                          <a:latin typeface="楷体" pitchFamily="49" charset="-122"/>
                          <a:ea typeface="楷体" pitchFamily="49" charset="-122"/>
                          <a:cs typeface="Times New Roman"/>
                        </a:rPr>
                        <a:t>1</a:t>
                      </a:r>
                      <a:r>
                        <a:rPr lang="en-US" sz="1800" b="1" kern="100" dirty="0">
                          <a:solidFill>
                            <a:srgbClr val="333333"/>
                          </a:solidFill>
                          <a:effectLst/>
                          <a:latin typeface="楷体" pitchFamily="49" charset="-122"/>
                          <a:ea typeface="楷体" pitchFamily="49" charset="-122"/>
                          <a:cs typeface="Times New Roman"/>
                        </a:rPr>
                        <a:t>=1/2m</a:t>
                      </a:r>
                      <a:r>
                        <a:rPr lang="en-US" sz="1800" b="1" kern="100" baseline="-25000" dirty="0">
                          <a:solidFill>
                            <a:srgbClr val="333333"/>
                          </a:solidFill>
                          <a:effectLst/>
                          <a:latin typeface="楷体" pitchFamily="49" charset="-122"/>
                          <a:ea typeface="楷体" pitchFamily="49" charset="-122"/>
                          <a:cs typeface="Times New Roman"/>
                        </a:rPr>
                        <a:t>1</a:t>
                      </a:r>
                      <a:r>
                        <a:rPr lang="en-US" sz="1800" b="1" kern="100" dirty="0">
                          <a:solidFill>
                            <a:srgbClr val="333333"/>
                          </a:solidFill>
                          <a:effectLst/>
                          <a:latin typeface="楷体" pitchFamily="49" charset="-122"/>
                          <a:ea typeface="楷体" pitchFamily="49" charset="-122"/>
                          <a:cs typeface="Times New Roman"/>
                        </a:rPr>
                        <a:t>v</a:t>
                      </a:r>
                      <a:r>
                        <a:rPr lang="en-US" sz="1800" b="1" kern="100" baseline="-25000" dirty="0">
                          <a:solidFill>
                            <a:srgbClr val="333333"/>
                          </a:solidFill>
                          <a:effectLst/>
                          <a:latin typeface="楷体" pitchFamily="49" charset="-122"/>
                          <a:ea typeface="楷体" pitchFamily="49" charset="-122"/>
                          <a:cs typeface="Times New Roman"/>
                        </a:rPr>
                        <a:t>2</a:t>
                      </a:r>
                      <a:r>
                        <a:rPr lang="en-US" sz="1800" b="1" kern="100" dirty="0">
                          <a:solidFill>
                            <a:srgbClr val="333333"/>
                          </a:solidFill>
                          <a:effectLst/>
                          <a:latin typeface="楷体" pitchFamily="49" charset="-122"/>
                          <a:ea typeface="楷体" pitchFamily="49" charset="-122"/>
                          <a:cs typeface="Times New Roman"/>
                        </a:rPr>
                        <a:t>+1/2m</a:t>
                      </a:r>
                      <a:r>
                        <a:rPr lang="en-US" sz="1800" b="1" kern="100" baseline="-25000" dirty="0">
                          <a:solidFill>
                            <a:srgbClr val="333333"/>
                          </a:solidFill>
                          <a:effectLst/>
                          <a:latin typeface="楷体" pitchFamily="49" charset="-122"/>
                          <a:ea typeface="楷体" pitchFamily="49" charset="-122"/>
                          <a:cs typeface="Times New Roman"/>
                        </a:rPr>
                        <a:t>2</a:t>
                      </a:r>
                      <a:r>
                        <a:rPr lang="en-US" sz="1800" b="1" kern="100" dirty="0">
                          <a:solidFill>
                            <a:srgbClr val="333333"/>
                          </a:solidFill>
                          <a:effectLst/>
                          <a:latin typeface="楷体" pitchFamily="49" charset="-122"/>
                          <a:ea typeface="楷体" pitchFamily="49" charset="-122"/>
                          <a:cs typeface="Times New Roman"/>
                        </a:rPr>
                        <a:t>v</a:t>
                      </a:r>
                      <a:r>
                        <a:rPr lang="en-US" sz="1800" b="1" kern="100" baseline="-25000" dirty="0">
                          <a:solidFill>
                            <a:srgbClr val="333333"/>
                          </a:solidFill>
                          <a:effectLst/>
                          <a:latin typeface="楷体" pitchFamily="49" charset="-122"/>
                          <a:ea typeface="楷体" pitchFamily="49" charset="-122"/>
                          <a:cs typeface="Times New Roman"/>
                        </a:rPr>
                        <a:t>3</a:t>
                      </a:r>
                      <a:r>
                        <a:rPr lang="zh-CN" sz="1800" b="1" kern="100" dirty="0">
                          <a:solidFill>
                            <a:srgbClr val="333333"/>
                          </a:solidFill>
                          <a:effectLst/>
                          <a:latin typeface="楷体" pitchFamily="49" charset="-122"/>
                          <a:ea typeface="楷体" pitchFamily="49" charset="-122"/>
                          <a:cs typeface="Times New Roman"/>
                        </a:rPr>
                        <a:t>， 解得：</a:t>
                      </a:r>
                    </a:p>
                    <a:p>
                      <a:pPr algn="just">
                        <a:spcAft>
                          <a:spcPts val="0"/>
                        </a:spcAft>
                      </a:pPr>
                      <a:r>
                        <a:rPr lang="en-US" sz="1800" b="1" kern="100" dirty="0">
                          <a:solidFill>
                            <a:srgbClr val="333333"/>
                          </a:solidFill>
                          <a:effectLst/>
                          <a:latin typeface="楷体" pitchFamily="49" charset="-122"/>
                          <a:ea typeface="楷体" pitchFamily="49" charset="-122"/>
                          <a:cs typeface="Times New Roman"/>
                        </a:rPr>
                        <a:t>v</a:t>
                      </a:r>
                      <a:r>
                        <a:rPr lang="en-US" sz="1800" b="1" kern="100" baseline="-25000" dirty="0">
                          <a:solidFill>
                            <a:srgbClr val="333333"/>
                          </a:solidFill>
                          <a:effectLst/>
                          <a:latin typeface="楷体" pitchFamily="49" charset="-122"/>
                          <a:ea typeface="楷体" pitchFamily="49" charset="-122"/>
                          <a:cs typeface="Times New Roman"/>
                        </a:rPr>
                        <a:t>2</a:t>
                      </a:r>
                      <a:r>
                        <a:rPr lang="en-US" sz="1800" b="1" kern="100" dirty="0">
                          <a:solidFill>
                            <a:srgbClr val="333333"/>
                          </a:solidFill>
                          <a:effectLst/>
                          <a:latin typeface="楷体" pitchFamily="49" charset="-122"/>
                          <a:ea typeface="楷体" pitchFamily="49" charset="-122"/>
                          <a:cs typeface="Times New Roman"/>
                        </a:rPr>
                        <a:t>=</a:t>
                      </a:r>
                      <a:r>
                        <a:rPr lang="zh-CN" sz="1800" b="1" kern="100" dirty="0">
                          <a:solidFill>
                            <a:srgbClr val="333333"/>
                          </a:solidFill>
                          <a:effectLst/>
                          <a:latin typeface="楷体" pitchFamily="49" charset="-122"/>
                          <a:ea typeface="楷体" pitchFamily="49" charset="-122"/>
                          <a:cs typeface="Times New Roman"/>
                        </a:rPr>
                        <a:t>（</a:t>
                      </a:r>
                      <a:r>
                        <a:rPr lang="en-US" sz="1800" b="1" kern="100" dirty="0">
                          <a:solidFill>
                            <a:srgbClr val="333333"/>
                          </a:solidFill>
                          <a:effectLst/>
                          <a:latin typeface="楷体" pitchFamily="49" charset="-122"/>
                          <a:ea typeface="楷体" pitchFamily="49" charset="-122"/>
                          <a:cs typeface="Times New Roman"/>
                        </a:rPr>
                        <a:t>m</a:t>
                      </a:r>
                      <a:r>
                        <a:rPr lang="en-US" sz="1800" b="1" kern="100" baseline="-25000" dirty="0">
                          <a:solidFill>
                            <a:srgbClr val="333333"/>
                          </a:solidFill>
                          <a:effectLst/>
                          <a:latin typeface="楷体" pitchFamily="49" charset="-122"/>
                          <a:ea typeface="楷体" pitchFamily="49" charset="-122"/>
                          <a:cs typeface="Times New Roman"/>
                        </a:rPr>
                        <a:t>1</a:t>
                      </a:r>
                      <a:r>
                        <a:rPr lang="en-US" sz="1800" b="1" kern="100" dirty="0">
                          <a:solidFill>
                            <a:srgbClr val="333333"/>
                          </a:solidFill>
                          <a:effectLst/>
                          <a:latin typeface="楷体" pitchFamily="49" charset="-122"/>
                          <a:ea typeface="楷体" pitchFamily="49" charset="-122"/>
                          <a:cs typeface="Times New Roman"/>
                        </a:rPr>
                        <a:t>-m</a:t>
                      </a:r>
                      <a:r>
                        <a:rPr lang="en-US" sz="1800" b="1" kern="100" baseline="-25000" dirty="0">
                          <a:solidFill>
                            <a:srgbClr val="333333"/>
                          </a:solidFill>
                          <a:effectLst/>
                          <a:latin typeface="楷体" pitchFamily="49" charset="-122"/>
                          <a:ea typeface="楷体" pitchFamily="49" charset="-122"/>
                          <a:cs typeface="Times New Roman"/>
                        </a:rPr>
                        <a:t>2</a:t>
                      </a:r>
                      <a:r>
                        <a:rPr lang="zh-CN" sz="1800" b="1" kern="100" dirty="0">
                          <a:solidFill>
                            <a:srgbClr val="333333"/>
                          </a:solidFill>
                          <a:effectLst/>
                          <a:latin typeface="楷体" pitchFamily="49" charset="-122"/>
                          <a:ea typeface="楷体" pitchFamily="49" charset="-122"/>
                          <a:cs typeface="Times New Roman"/>
                        </a:rPr>
                        <a:t>）</a:t>
                      </a:r>
                      <a:r>
                        <a:rPr lang="en-US" sz="1800" b="1" kern="100" dirty="0">
                          <a:solidFill>
                            <a:srgbClr val="333333"/>
                          </a:solidFill>
                          <a:effectLst/>
                          <a:latin typeface="楷体" pitchFamily="49" charset="-122"/>
                          <a:ea typeface="楷体" pitchFamily="49" charset="-122"/>
                          <a:cs typeface="Times New Roman"/>
                        </a:rPr>
                        <a:t>/</a:t>
                      </a:r>
                      <a:r>
                        <a:rPr lang="zh-CN" sz="1800" b="1" kern="100" dirty="0">
                          <a:solidFill>
                            <a:srgbClr val="333333"/>
                          </a:solidFill>
                          <a:effectLst/>
                          <a:latin typeface="楷体" pitchFamily="49" charset="-122"/>
                          <a:ea typeface="楷体" pitchFamily="49" charset="-122"/>
                          <a:cs typeface="Times New Roman"/>
                        </a:rPr>
                        <a:t>（</a:t>
                      </a:r>
                      <a:r>
                        <a:rPr lang="en-US" sz="1800" b="1" kern="100" dirty="0">
                          <a:solidFill>
                            <a:srgbClr val="333333"/>
                          </a:solidFill>
                          <a:effectLst/>
                          <a:latin typeface="楷体" pitchFamily="49" charset="-122"/>
                          <a:ea typeface="楷体" pitchFamily="49" charset="-122"/>
                          <a:cs typeface="Times New Roman"/>
                        </a:rPr>
                        <a:t>m</a:t>
                      </a:r>
                      <a:r>
                        <a:rPr lang="en-US" sz="1800" b="1" kern="100" baseline="-25000" dirty="0">
                          <a:solidFill>
                            <a:srgbClr val="333333"/>
                          </a:solidFill>
                          <a:effectLst/>
                          <a:latin typeface="楷体" pitchFamily="49" charset="-122"/>
                          <a:ea typeface="楷体" pitchFamily="49" charset="-122"/>
                          <a:cs typeface="Times New Roman"/>
                        </a:rPr>
                        <a:t>1</a:t>
                      </a:r>
                      <a:r>
                        <a:rPr lang="en-US" sz="1800" b="1" kern="100" dirty="0">
                          <a:solidFill>
                            <a:srgbClr val="333333"/>
                          </a:solidFill>
                          <a:effectLst/>
                          <a:latin typeface="楷体" pitchFamily="49" charset="-122"/>
                          <a:ea typeface="楷体" pitchFamily="49" charset="-122"/>
                          <a:cs typeface="Times New Roman"/>
                        </a:rPr>
                        <a:t>+m</a:t>
                      </a:r>
                      <a:r>
                        <a:rPr lang="en-US" sz="1800" b="1" kern="100" baseline="-25000" dirty="0">
                          <a:solidFill>
                            <a:srgbClr val="333333"/>
                          </a:solidFill>
                          <a:effectLst/>
                          <a:latin typeface="楷体" pitchFamily="49" charset="-122"/>
                          <a:ea typeface="楷体" pitchFamily="49" charset="-122"/>
                          <a:cs typeface="Times New Roman"/>
                        </a:rPr>
                        <a:t>2</a:t>
                      </a:r>
                      <a:r>
                        <a:rPr lang="zh-CN" sz="1800" b="1" kern="100" dirty="0">
                          <a:solidFill>
                            <a:srgbClr val="333333"/>
                          </a:solidFill>
                          <a:effectLst/>
                          <a:latin typeface="楷体" pitchFamily="49" charset="-122"/>
                          <a:ea typeface="楷体" pitchFamily="49" charset="-122"/>
                          <a:cs typeface="Times New Roman"/>
                        </a:rPr>
                        <a:t>）</a:t>
                      </a:r>
                      <a:r>
                        <a:rPr lang="en-US" sz="1800" b="1" kern="100" dirty="0">
                          <a:solidFill>
                            <a:srgbClr val="333333"/>
                          </a:solidFill>
                          <a:effectLst/>
                          <a:latin typeface="楷体" pitchFamily="49" charset="-122"/>
                          <a:ea typeface="楷体" pitchFamily="49" charset="-122"/>
                          <a:cs typeface="Times New Roman"/>
                        </a:rPr>
                        <a:t>v</a:t>
                      </a:r>
                      <a:r>
                        <a:rPr lang="en-US" sz="1800" b="1" kern="100" baseline="-25000" dirty="0">
                          <a:solidFill>
                            <a:srgbClr val="333333"/>
                          </a:solidFill>
                          <a:effectLst/>
                          <a:latin typeface="楷体" pitchFamily="49" charset="-122"/>
                          <a:ea typeface="楷体" pitchFamily="49" charset="-122"/>
                          <a:cs typeface="Times New Roman"/>
                        </a:rPr>
                        <a:t>1</a:t>
                      </a:r>
                      <a:endParaRPr lang="zh-CN" sz="1800" b="1" kern="100" dirty="0">
                        <a:solidFill>
                          <a:srgbClr val="333333"/>
                        </a:solidFill>
                        <a:effectLst/>
                        <a:latin typeface="楷体" pitchFamily="49" charset="-122"/>
                        <a:ea typeface="楷体" pitchFamily="49" charset="-122"/>
                        <a:cs typeface="Times New Roman"/>
                      </a:endParaRPr>
                    </a:p>
                    <a:p>
                      <a:pPr algn="just">
                        <a:spcAft>
                          <a:spcPts val="0"/>
                        </a:spcAft>
                      </a:pPr>
                      <a:r>
                        <a:rPr lang="en-US" sz="1800" b="1" kern="100" dirty="0">
                          <a:solidFill>
                            <a:srgbClr val="333333"/>
                          </a:solidFill>
                          <a:effectLst/>
                          <a:latin typeface="楷体" pitchFamily="49" charset="-122"/>
                          <a:ea typeface="楷体" pitchFamily="49" charset="-122"/>
                          <a:cs typeface="Times New Roman"/>
                        </a:rPr>
                        <a:t>v</a:t>
                      </a:r>
                      <a:r>
                        <a:rPr lang="en-US" sz="1800" b="1" kern="100" baseline="-25000" dirty="0">
                          <a:solidFill>
                            <a:srgbClr val="333333"/>
                          </a:solidFill>
                          <a:effectLst/>
                          <a:latin typeface="楷体" pitchFamily="49" charset="-122"/>
                          <a:ea typeface="楷体" pitchFamily="49" charset="-122"/>
                          <a:cs typeface="Times New Roman"/>
                        </a:rPr>
                        <a:t>3</a:t>
                      </a:r>
                      <a:r>
                        <a:rPr lang="en-US" sz="1800" b="1" kern="100" dirty="0">
                          <a:solidFill>
                            <a:srgbClr val="333333"/>
                          </a:solidFill>
                          <a:effectLst/>
                          <a:latin typeface="楷体" pitchFamily="49" charset="-122"/>
                          <a:ea typeface="楷体" pitchFamily="49" charset="-122"/>
                          <a:cs typeface="Times New Roman"/>
                        </a:rPr>
                        <a:t>=2m</a:t>
                      </a:r>
                      <a:r>
                        <a:rPr lang="en-US" sz="1800" b="1" kern="100" baseline="-25000" dirty="0">
                          <a:solidFill>
                            <a:srgbClr val="333333"/>
                          </a:solidFill>
                          <a:effectLst/>
                          <a:latin typeface="楷体" pitchFamily="49" charset="-122"/>
                          <a:ea typeface="楷体" pitchFamily="49" charset="-122"/>
                          <a:cs typeface="Times New Roman"/>
                        </a:rPr>
                        <a:t>1</a:t>
                      </a:r>
                      <a:r>
                        <a:rPr lang="en-US" sz="1800" b="1" kern="100" dirty="0">
                          <a:solidFill>
                            <a:srgbClr val="333333"/>
                          </a:solidFill>
                          <a:effectLst/>
                          <a:latin typeface="楷体" pitchFamily="49" charset="-122"/>
                          <a:ea typeface="楷体" pitchFamily="49" charset="-122"/>
                          <a:cs typeface="Times New Roman"/>
                        </a:rPr>
                        <a:t>/(</a:t>
                      </a:r>
                      <a:r>
                        <a:rPr lang="en-US" sz="1800" b="1" kern="100" dirty="0" smtClean="0">
                          <a:solidFill>
                            <a:srgbClr val="333333"/>
                          </a:solidFill>
                          <a:effectLst/>
                          <a:latin typeface="楷体" pitchFamily="49" charset="-122"/>
                          <a:ea typeface="楷体" pitchFamily="49" charset="-122"/>
                          <a:cs typeface="Times New Roman"/>
                        </a:rPr>
                        <a:t>m</a:t>
                      </a:r>
                      <a:r>
                        <a:rPr lang="en-US" sz="1800" b="1" kern="100" baseline="-25000" dirty="0" smtClean="0">
                          <a:solidFill>
                            <a:srgbClr val="333333"/>
                          </a:solidFill>
                          <a:effectLst/>
                          <a:latin typeface="楷体" pitchFamily="49" charset="-122"/>
                          <a:ea typeface="楷体" pitchFamily="49" charset="-122"/>
                          <a:cs typeface="Times New Roman"/>
                        </a:rPr>
                        <a:t>1</a:t>
                      </a:r>
                      <a:r>
                        <a:rPr lang="en-US" sz="1800" b="1" kern="100" dirty="0" smtClean="0">
                          <a:solidFill>
                            <a:srgbClr val="333333"/>
                          </a:solidFill>
                          <a:effectLst/>
                          <a:latin typeface="楷体" pitchFamily="49" charset="-122"/>
                          <a:ea typeface="楷体" pitchFamily="49" charset="-122"/>
                          <a:cs typeface="Times New Roman"/>
                        </a:rPr>
                        <a:t>+m</a:t>
                      </a:r>
                      <a:r>
                        <a:rPr lang="en-US" sz="1800" b="1" kern="100" baseline="-25000" dirty="0" smtClean="0">
                          <a:solidFill>
                            <a:srgbClr val="333333"/>
                          </a:solidFill>
                          <a:effectLst/>
                          <a:latin typeface="楷体" pitchFamily="49" charset="-122"/>
                          <a:ea typeface="楷体" pitchFamily="49" charset="-122"/>
                          <a:cs typeface="Times New Roman"/>
                        </a:rPr>
                        <a:t>2</a:t>
                      </a:r>
                      <a:r>
                        <a:rPr lang="en-US" sz="1800" b="1" kern="100" dirty="0" smtClean="0">
                          <a:solidFill>
                            <a:srgbClr val="333333"/>
                          </a:solidFill>
                          <a:effectLst/>
                          <a:latin typeface="楷体" pitchFamily="49" charset="-122"/>
                          <a:ea typeface="楷体" pitchFamily="49" charset="-122"/>
                          <a:cs typeface="Times New Roman"/>
                        </a:rPr>
                        <a:t>)v</a:t>
                      </a:r>
                      <a:r>
                        <a:rPr lang="en-US" sz="1800" b="1" kern="100" baseline="-25000" dirty="0" smtClean="0">
                          <a:solidFill>
                            <a:srgbClr val="333333"/>
                          </a:solidFill>
                          <a:effectLst/>
                          <a:latin typeface="楷体" pitchFamily="49" charset="-122"/>
                          <a:ea typeface="楷体" pitchFamily="49" charset="-122"/>
                          <a:cs typeface="Times New Roman"/>
                        </a:rPr>
                        <a:t>1</a:t>
                      </a:r>
                      <a:endParaRPr lang="zh-CN" sz="1800" b="1" kern="100" dirty="0">
                        <a:solidFill>
                          <a:srgbClr val="333333"/>
                        </a:solidFill>
                        <a:effectLst/>
                        <a:latin typeface="楷体" pitchFamily="49" charset="-122"/>
                        <a:ea typeface="楷体" pitchFamily="49" charset="-122"/>
                        <a:cs typeface="Times New Roman"/>
                      </a:endParaRPr>
                    </a:p>
                  </a:txBody>
                  <a:tcPr marL="67927" marR="67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b="1" kern="100" dirty="0">
                          <a:solidFill>
                            <a:srgbClr val="333333"/>
                          </a:solidFill>
                          <a:effectLst/>
                          <a:latin typeface="楷体" pitchFamily="49" charset="-122"/>
                          <a:ea typeface="楷体" pitchFamily="49" charset="-122"/>
                          <a:cs typeface="Times New Roman"/>
                        </a:rPr>
                        <a:t>师生共同总结能够更加有条理，逻辑更加清晰，帮助学生生成系统的知识体系</a:t>
                      </a:r>
                    </a:p>
                  </a:txBody>
                  <a:tcPr marL="67927" marR="67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7" name="文本框 12"/>
          <p:cNvSpPr txBox="1"/>
          <p:nvPr/>
        </p:nvSpPr>
        <p:spPr>
          <a:xfrm>
            <a:off x="6880225" y="9688513"/>
            <a:ext cx="158750" cy="238125"/>
          </a:xfrm>
          <a:prstGeom prst="rect">
            <a:avLst/>
          </a:prstGeom>
          <a:noFill/>
          <a:ln w="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650" kern="100">
                <a:effectLst/>
                <a:latin typeface="Calibri"/>
                <a:ea typeface="宋体"/>
                <a:cs typeface="Times New Roman"/>
              </a:rPr>
              <a:t>2</a:t>
            </a:r>
            <a:endParaRPr lang="zh-CN" sz="1050" kern="100">
              <a:effectLst/>
              <a:latin typeface="Calibri"/>
              <a:ea typeface="宋体"/>
              <a:cs typeface="Times New Roman"/>
            </a:endParaRPr>
          </a:p>
        </p:txBody>
      </p:sp>
    </p:spTree>
    <p:extLst>
      <p:ext uri="{BB962C8B-B14F-4D97-AF65-F5344CB8AC3E}">
        <p14:creationId xmlns:p14="http://schemas.microsoft.com/office/powerpoint/2010/main" val="296174178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0" name="Text Box 55"/>
          <p:cNvSpPr txBox="1">
            <a:spLocks noChangeArrowheads="1"/>
          </p:cNvSpPr>
          <p:nvPr/>
        </p:nvSpPr>
        <p:spPr bwMode="auto">
          <a:xfrm>
            <a:off x="19050" y="30163"/>
            <a:ext cx="255111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四、教学设计题</a:t>
            </a:r>
          </a:p>
        </p:txBody>
      </p:sp>
      <p:sp>
        <p:nvSpPr>
          <p:cNvPr id="6"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mn-ea"/>
                <a:ea typeface="+mn-ea"/>
              </a:rPr>
              <a:t>2019</a:t>
            </a:r>
            <a:r>
              <a:rPr lang="zh-CN" altLang="en-US" dirty="0" smtClean="0">
                <a:solidFill>
                  <a:srgbClr val="FFFFFF"/>
                </a:solidFill>
                <a:latin typeface="+mn-ea"/>
                <a:ea typeface="+mn-ea"/>
              </a:rPr>
              <a:t>年上半年</a:t>
            </a:r>
          </a:p>
        </p:txBody>
      </p:sp>
      <p:graphicFrame>
        <p:nvGraphicFramePr>
          <p:cNvPr id="3" name="表格 2"/>
          <p:cNvGraphicFramePr>
            <a:graphicFrameLocks noGrp="1"/>
          </p:cNvGraphicFramePr>
          <p:nvPr>
            <p:extLst>
              <p:ext uri="{D42A27DB-BD31-4B8C-83A1-F6EECF244321}">
                <p14:modId xmlns:p14="http://schemas.microsoft.com/office/powerpoint/2010/main" val="1407077811"/>
              </p:ext>
            </p:extLst>
          </p:nvPr>
        </p:nvGraphicFramePr>
        <p:xfrm>
          <a:off x="0" y="620688"/>
          <a:ext cx="9143999" cy="6193610"/>
        </p:xfrm>
        <a:graphic>
          <a:graphicData uri="http://schemas.openxmlformats.org/drawingml/2006/table">
            <a:tbl>
              <a:tblPr firstRow="1" firstCol="1" bandRow="1"/>
              <a:tblGrid>
                <a:gridCol w="954540"/>
                <a:gridCol w="3391441"/>
                <a:gridCol w="3174966"/>
                <a:gridCol w="1623052"/>
              </a:tblGrid>
              <a:tr h="4590510">
                <a:tc>
                  <a:txBody>
                    <a:bodyPr/>
                    <a:lstStyle/>
                    <a:p>
                      <a:pPr algn="just">
                        <a:spcAft>
                          <a:spcPts val="0"/>
                        </a:spcAft>
                      </a:pPr>
                      <a:r>
                        <a:rPr lang="zh-CN" sz="1800" b="1" kern="100" dirty="0">
                          <a:solidFill>
                            <a:srgbClr val="333333"/>
                          </a:solidFill>
                          <a:effectLst/>
                          <a:latin typeface="楷体" pitchFamily="49" charset="-122"/>
                          <a:ea typeface="楷体" pitchFamily="49" charset="-122"/>
                          <a:cs typeface="Times New Roman"/>
                        </a:rPr>
                        <a:t>巩固提高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zh-CN" sz="1800" b="1" kern="100" dirty="0" smtClean="0">
                          <a:solidFill>
                            <a:srgbClr val="333333"/>
                          </a:solidFill>
                          <a:effectLst/>
                          <a:latin typeface="楷体" pitchFamily="49" charset="-122"/>
                          <a:ea typeface="楷体" pitchFamily="49" charset="-122"/>
                          <a:cs typeface="Times New Roman"/>
                        </a:rPr>
                        <a:t>碰撞后速度分别设为</a:t>
                      </a:r>
                      <a:r>
                        <a:rPr lang="en-US" altLang="zh-CN" sz="1800" b="1" kern="100" dirty="0" smtClean="0">
                          <a:solidFill>
                            <a:srgbClr val="333333"/>
                          </a:solidFill>
                          <a:effectLst/>
                          <a:latin typeface="楷体" pitchFamily="49" charset="-122"/>
                          <a:ea typeface="楷体" pitchFamily="49" charset="-122"/>
                          <a:cs typeface="Times New Roman"/>
                        </a:rPr>
                        <a:t>V</a:t>
                      </a:r>
                      <a:r>
                        <a:rPr lang="en-US" altLang="zh-CN" sz="1800" b="1" kern="100" baseline="-25000" dirty="0" smtClean="0">
                          <a:solidFill>
                            <a:srgbClr val="333333"/>
                          </a:solidFill>
                          <a:effectLst/>
                          <a:latin typeface="楷体" pitchFamily="49" charset="-122"/>
                          <a:ea typeface="楷体" pitchFamily="49" charset="-122"/>
                          <a:cs typeface="Times New Roman"/>
                        </a:rPr>
                        <a:t>2</a:t>
                      </a:r>
                      <a:r>
                        <a:rPr lang="zh-CN" altLang="zh-CN" sz="1800" b="1" kern="100" dirty="0" smtClean="0">
                          <a:solidFill>
                            <a:srgbClr val="333333"/>
                          </a:solidFill>
                          <a:effectLst/>
                          <a:latin typeface="楷体" pitchFamily="49" charset="-122"/>
                          <a:ea typeface="楷体" pitchFamily="49" charset="-122"/>
                          <a:cs typeface="Times New Roman"/>
                        </a:rPr>
                        <a:t>和</a:t>
                      </a:r>
                      <a:r>
                        <a:rPr lang="en-US" altLang="zh-CN" sz="1800" b="1" kern="100" dirty="0" smtClean="0">
                          <a:solidFill>
                            <a:srgbClr val="333333"/>
                          </a:solidFill>
                          <a:effectLst/>
                          <a:latin typeface="楷体" pitchFamily="49" charset="-122"/>
                          <a:ea typeface="楷体" pitchFamily="49" charset="-122"/>
                          <a:cs typeface="Times New Roman"/>
                        </a:rPr>
                        <a:t>V</a:t>
                      </a:r>
                      <a:r>
                        <a:rPr lang="en-US" altLang="zh-CN" sz="1800" b="1" kern="100" baseline="-25000" dirty="0" smtClean="0">
                          <a:solidFill>
                            <a:srgbClr val="333333"/>
                          </a:solidFill>
                          <a:effectLst/>
                          <a:latin typeface="楷体" pitchFamily="49" charset="-122"/>
                          <a:ea typeface="楷体" pitchFamily="49" charset="-122"/>
                          <a:cs typeface="Times New Roman"/>
                        </a:rPr>
                        <a:t>3</a:t>
                      </a:r>
                      <a:r>
                        <a:rPr lang="zh-CN" altLang="zh-CN" sz="1800" b="1" kern="100" dirty="0" smtClean="0">
                          <a:solidFill>
                            <a:srgbClr val="333333"/>
                          </a:solidFill>
                          <a:effectLst/>
                          <a:latin typeface="楷体" pitchFamily="49" charset="-122"/>
                          <a:ea typeface="楷体" pitchFamily="49" charset="-122"/>
                          <a:cs typeface="Times New Roman"/>
                        </a:rPr>
                        <a:t>，则能否求解</a:t>
                      </a:r>
                      <a:r>
                        <a:rPr lang="en-US" altLang="zh-CN" sz="1800" b="1" kern="100" dirty="0" smtClean="0">
                          <a:solidFill>
                            <a:srgbClr val="333333"/>
                          </a:solidFill>
                          <a:effectLst/>
                          <a:latin typeface="楷体" pitchFamily="49" charset="-122"/>
                          <a:ea typeface="楷体" pitchFamily="49" charset="-122"/>
                          <a:cs typeface="Times New Roman"/>
                        </a:rPr>
                        <a:t>V</a:t>
                      </a:r>
                      <a:r>
                        <a:rPr lang="en-US" altLang="zh-CN" sz="1800" b="1" kern="100" baseline="-25000" dirty="0" smtClean="0">
                          <a:solidFill>
                            <a:srgbClr val="333333"/>
                          </a:solidFill>
                          <a:effectLst/>
                          <a:latin typeface="楷体" pitchFamily="49" charset="-122"/>
                          <a:ea typeface="楷体" pitchFamily="49" charset="-122"/>
                          <a:cs typeface="Times New Roman"/>
                        </a:rPr>
                        <a:t>2</a:t>
                      </a:r>
                      <a:r>
                        <a:rPr lang="zh-CN" altLang="zh-CN" sz="1800" b="1" kern="100" dirty="0" smtClean="0">
                          <a:solidFill>
                            <a:srgbClr val="333333"/>
                          </a:solidFill>
                          <a:effectLst/>
                          <a:latin typeface="楷体" pitchFamily="49" charset="-122"/>
                          <a:ea typeface="楷体" pitchFamily="49" charset="-122"/>
                          <a:cs typeface="Times New Roman"/>
                        </a:rPr>
                        <a:t>和</a:t>
                      </a:r>
                      <a:r>
                        <a:rPr lang="en-US" altLang="zh-CN" sz="1800" b="1" kern="100" dirty="0" smtClean="0">
                          <a:solidFill>
                            <a:srgbClr val="333333"/>
                          </a:solidFill>
                          <a:effectLst/>
                          <a:latin typeface="楷体" pitchFamily="49" charset="-122"/>
                          <a:ea typeface="楷体" pitchFamily="49" charset="-122"/>
                          <a:cs typeface="Times New Roman"/>
                        </a:rPr>
                        <a:t>V</a:t>
                      </a:r>
                      <a:r>
                        <a:rPr lang="en-US" altLang="zh-CN" sz="1800" b="1" kern="100" baseline="-25000" dirty="0" smtClean="0">
                          <a:solidFill>
                            <a:srgbClr val="333333"/>
                          </a:solidFill>
                          <a:effectLst/>
                          <a:latin typeface="楷体" pitchFamily="49" charset="-122"/>
                          <a:ea typeface="楷体" pitchFamily="49" charset="-122"/>
                          <a:cs typeface="Times New Roman"/>
                        </a:rPr>
                        <a:t>3</a:t>
                      </a:r>
                      <a:r>
                        <a:rPr lang="zh-CN" altLang="zh-CN" sz="1800" b="1" kern="100" dirty="0" smtClean="0">
                          <a:solidFill>
                            <a:srgbClr val="333333"/>
                          </a:solidFill>
                          <a:effectLst/>
                          <a:latin typeface="楷体" pitchFamily="49" charset="-122"/>
                          <a:ea typeface="楷体" pitchFamily="49" charset="-122"/>
                          <a:cs typeface="Times New Roman"/>
                        </a:rPr>
                        <a:t>的大小。师生根据碰撞规律共同列出方程</a:t>
                      </a:r>
                    </a:p>
                    <a:p>
                      <a:pPr algn="just">
                        <a:spcAft>
                          <a:spcPts val="0"/>
                        </a:spcAft>
                      </a:pPr>
                      <a:r>
                        <a:rPr lang="zh-CN" sz="1800" b="1" kern="100" dirty="0" smtClean="0">
                          <a:solidFill>
                            <a:srgbClr val="333333"/>
                          </a:solidFill>
                          <a:effectLst/>
                          <a:latin typeface="楷体" pitchFamily="49" charset="-122"/>
                          <a:ea typeface="楷体" pitchFamily="49" charset="-122"/>
                          <a:cs typeface="Times New Roman"/>
                        </a:rPr>
                        <a:t>总结</a:t>
                      </a:r>
                      <a:r>
                        <a:rPr lang="zh-CN" sz="1800" b="1" kern="100" dirty="0">
                          <a:solidFill>
                            <a:srgbClr val="333333"/>
                          </a:solidFill>
                          <a:effectLst/>
                          <a:latin typeface="楷体" pitchFamily="49" charset="-122"/>
                          <a:ea typeface="楷体" pitchFamily="49" charset="-122"/>
                          <a:cs typeface="Times New Roman"/>
                        </a:rPr>
                        <a:t>出这不是同一种碰撞</a:t>
                      </a:r>
                      <a:r>
                        <a:rPr lang="en-US" sz="1800" b="1" kern="100" dirty="0">
                          <a:solidFill>
                            <a:srgbClr val="333333"/>
                          </a:solidFill>
                          <a:effectLst/>
                          <a:latin typeface="楷体" pitchFamily="49" charset="-122"/>
                          <a:ea typeface="楷体" pitchFamily="49" charset="-122"/>
                          <a:cs typeface="Times New Roman"/>
                        </a:rPr>
                        <a:t>,</a:t>
                      </a:r>
                      <a:r>
                        <a:rPr lang="zh-CN" sz="1800" b="1" kern="100" dirty="0">
                          <a:solidFill>
                            <a:srgbClr val="333333"/>
                          </a:solidFill>
                          <a:effectLst/>
                          <a:latin typeface="楷体" pitchFamily="49" charset="-122"/>
                          <a:ea typeface="楷体" pitchFamily="49" charset="-122"/>
                          <a:cs typeface="Times New Roman"/>
                        </a:rPr>
                        <a:t>依据机械能是否守恒，把碰撞分为弹性碰撞和非弹性碰撞。进而设置小组讨论</a:t>
                      </a:r>
                      <a:r>
                        <a:rPr lang="en-US" sz="1800" b="1" kern="100" dirty="0">
                          <a:solidFill>
                            <a:srgbClr val="333333"/>
                          </a:solidFill>
                          <a:effectLst/>
                          <a:latin typeface="楷体" pitchFamily="49" charset="-122"/>
                          <a:ea typeface="楷体" pitchFamily="49" charset="-122"/>
                          <a:cs typeface="Times New Roman"/>
                        </a:rPr>
                        <a:t>,</a:t>
                      </a:r>
                      <a:r>
                        <a:rPr lang="zh-CN" sz="1800" b="1" kern="100" dirty="0">
                          <a:solidFill>
                            <a:srgbClr val="333333"/>
                          </a:solidFill>
                          <a:effectLst/>
                          <a:latin typeface="楷体" pitchFamily="49" charset="-122"/>
                          <a:ea typeface="楷体" pitchFamily="49" charset="-122"/>
                          <a:cs typeface="Times New Roman"/>
                        </a:rPr>
                        <a:t>提问如果一个有初速度的物体与静止的物体发生弹性碰撞</a:t>
                      </a:r>
                      <a:r>
                        <a:rPr lang="en-US" sz="1800" b="1" kern="100" dirty="0">
                          <a:solidFill>
                            <a:srgbClr val="333333"/>
                          </a:solidFill>
                          <a:effectLst/>
                          <a:latin typeface="楷体" pitchFamily="49" charset="-122"/>
                          <a:ea typeface="楷体" pitchFamily="49" charset="-122"/>
                          <a:cs typeface="Times New Roman"/>
                        </a:rPr>
                        <a:t>,</a:t>
                      </a:r>
                      <a:r>
                        <a:rPr lang="zh-CN" sz="1800" b="1" kern="100" dirty="0">
                          <a:solidFill>
                            <a:srgbClr val="333333"/>
                          </a:solidFill>
                          <a:effectLst/>
                          <a:latin typeface="楷体" pitchFamily="49" charset="-122"/>
                          <a:ea typeface="楷体" pitchFamily="49" charset="-122"/>
                          <a:cs typeface="Times New Roman"/>
                        </a:rPr>
                        <a:t>应遵循哪些规律。</a:t>
                      </a:r>
                    </a:p>
                    <a:p>
                      <a:pPr algn="just">
                        <a:spcAft>
                          <a:spcPts val="0"/>
                        </a:spcAft>
                      </a:pPr>
                      <a:r>
                        <a:rPr lang="zh-CN" sz="1800" b="1" kern="100" dirty="0">
                          <a:solidFill>
                            <a:srgbClr val="333333"/>
                          </a:solidFill>
                          <a:effectLst/>
                          <a:latin typeface="楷体" pitchFamily="49" charset="-122"/>
                          <a:ea typeface="楷体" pitchFamily="49" charset="-122"/>
                          <a:cs typeface="Times New Roman"/>
                        </a:rPr>
                        <a:t>给出题设：有初速度为</a:t>
                      </a:r>
                      <a:r>
                        <a:rPr lang="en-US" sz="1800" b="1" kern="100" dirty="0">
                          <a:solidFill>
                            <a:srgbClr val="333333"/>
                          </a:solidFill>
                          <a:effectLst/>
                          <a:latin typeface="楷体" pitchFamily="49" charset="-122"/>
                          <a:ea typeface="楷体" pitchFamily="49" charset="-122"/>
                          <a:cs typeface="Times New Roman"/>
                        </a:rPr>
                        <a:t>V</a:t>
                      </a:r>
                      <a:r>
                        <a:rPr lang="en-US" sz="1800" b="1" kern="100" baseline="-25000" dirty="0">
                          <a:solidFill>
                            <a:srgbClr val="333333"/>
                          </a:solidFill>
                          <a:effectLst/>
                          <a:latin typeface="楷体" pitchFamily="49" charset="-122"/>
                          <a:ea typeface="楷体" pitchFamily="49" charset="-122"/>
                          <a:cs typeface="Times New Roman"/>
                        </a:rPr>
                        <a:t>1</a:t>
                      </a:r>
                      <a:r>
                        <a:rPr lang="zh-CN" sz="1800" b="1" kern="100" dirty="0">
                          <a:solidFill>
                            <a:srgbClr val="333333"/>
                          </a:solidFill>
                          <a:effectLst/>
                          <a:latin typeface="楷体" pitchFamily="49" charset="-122"/>
                          <a:ea typeface="楷体" pitchFamily="49" charset="-122"/>
                          <a:cs typeface="Times New Roman"/>
                        </a:rPr>
                        <a:t>、质量为</a:t>
                      </a:r>
                      <a:r>
                        <a:rPr lang="en-US" sz="1800" b="1" kern="100" dirty="0">
                          <a:solidFill>
                            <a:srgbClr val="333333"/>
                          </a:solidFill>
                          <a:effectLst/>
                          <a:latin typeface="楷体" pitchFamily="49" charset="-122"/>
                          <a:ea typeface="楷体" pitchFamily="49" charset="-122"/>
                          <a:cs typeface="Times New Roman"/>
                        </a:rPr>
                        <a:t>m</a:t>
                      </a:r>
                      <a:r>
                        <a:rPr lang="en-US" sz="1800" b="1" kern="100" baseline="-25000" dirty="0">
                          <a:solidFill>
                            <a:srgbClr val="333333"/>
                          </a:solidFill>
                          <a:effectLst/>
                          <a:latin typeface="楷体" pitchFamily="49" charset="-122"/>
                          <a:ea typeface="楷体" pitchFamily="49" charset="-122"/>
                          <a:cs typeface="Times New Roman"/>
                        </a:rPr>
                        <a:t>1</a:t>
                      </a:r>
                      <a:r>
                        <a:rPr lang="zh-CN" sz="1800" b="1" kern="100" dirty="0">
                          <a:solidFill>
                            <a:srgbClr val="333333"/>
                          </a:solidFill>
                          <a:effectLst/>
                          <a:latin typeface="楷体" pitchFamily="49" charset="-122"/>
                          <a:ea typeface="楷体" pitchFamily="49" charset="-122"/>
                          <a:cs typeface="Times New Roman"/>
                        </a:rPr>
                        <a:t>的物体与原来静止的质量为</a:t>
                      </a:r>
                      <a:r>
                        <a:rPr lang="en-US" sz="1800" b="1" kern="100" dirty="0">
                          <a:solidFill>
                            <a:srgbClr val="333333"/>
                          </a:solidFill>
                          <a:effectLst/>
                          <a:latin typeface="楷体" pitchFamily="49" charset="-122"/>
                          <a:ea typeface="楷体" pitchFamily="49" charset="-122"/>
                          <a:cs typeface="Times New Roman"/>
                        </a:rPr>
                        <a:t>m</a:t>
                      </a:r>
                      <a:r>
                        <a:rPr lang="en-US" sz="1800" b="1" kern="100" baseline="-25000" dirty="0">
                          <a:solidFill>
                            <a:srgbClr val="333333"/>
                          </a:solidFill>
                          <a:effectLst/>
                          <a:latin typeface="楷体" pitchFamily="49" charset="-122"/>
                          <a:ea typeface="楷体" pitchFamily="49" charset="-122"/>
                          <a:cs typeface="Times New Roman"/>
                        </a:rPr>
                        <a:t>2</a:t>
                      </a:r>
                      <a:r>
                        <a:rPr lang="zh-CN" sz="1800" b="1" kern="100" dirty="0">
                          <a:solidFill>
                            <a:srgbClr val="333333"/>
                          </a:solidFill>
                          <a:effectLst/>
                          <a:latin typeface="楷体" pitchFamily="49" charset="-122"/>
                          <a:ea typeface="楷体" pitchFamily="49" charset="-122"/>
                          <a:cs typeface="Times New Roman"/>
                        </a:rPr>
                        <a:t>的物体发生碰撞；碰撞后速度分别设为</a:t>
                      </a:r>
                      <a:r>
                        <a:rPr lang="en-US" sz="1800" b="1" kern="100" dirty="0">
                          <a:solidFill>
                            <a:srgbClr val="333333"/>
                          </a:solidFill>
                          <a:effectLst/>
                          <a:latin typeface="楷体" pitchFamily="49" charset="-122"/>
                          <a:ea typeface="楷体" pitchFamily="49" charset="-122"/>
                          <a:cs typeface="Times New Roman"/>
                        </a:rPr>
                        <a:t>V</a:t>
                      </a:r>
                      <a:r>
                        <a:rPr lang="en-US" sz="1800" b="1" kern="100" baseline="-25000" dirty="0">
                          <a:solidFill>
                            <a:srgbClr val="333333"/>
                          </a:solidFill>
                          <a:effectLst/>
                          <a:latin typeface="楷体" pitchFamily="49" charset="-122"/>
                          <a:ea typeface="楷体" pitchFamily="49" charset="-122"/>
                          <a:cs typeface="Times New Roman"/>
                        </a:rPr>
                        <a:t>2</a:t>
                      </a:r>
                      <a:r>
                        <a:rPr lang="zh-CN" sz="1800" b="1" kern="100" dirty="0">
                          <a:solidFill>
                            <a:srgbClr val="333333"/>
                          </a:solidFill>
                          <a:effectLst/>
                          <a:latin typeface="楷体" pitchFamily="49" charset="-122"/>
                          <a:ea typeface="楷体" pitchFamily="49" charset="-122"/>
                          <a:cs typeface="Times New Roman"/>
                        </a:rPr>
                        <a:t>和</a:t>
                      </a:r>
                      <a:r>
                        <a:rPr lang="en-US" sz="1800" b="1" kern="100" dirty="0">
                          <a:solidFill>
                            <a:srgbClr val="333333"/>
                          </a:solidFill>
                          <a:effectLst/>
                          <a:latin typeface="楷体" pitchFamily="49" charset="-122"/>
                          <a:ea typeface="楷体" pitchFamily="49" charset="-122"/>
                          <a:cs typeface="Times New Roman"/>
                        </a:rPr>
                        <a:t>V</a:t>
                      </a:r>
                      <a:r>
                        <a:rPr lang="en-US" sz="1800" b="1" kern="100" baseline="-25000" dirty="0">
                          <a:solidFill>
                            <a:srgbClr val="333333"/>
                          </a:solidFill>
                          <a:effectLst/>
                          <a:latin typeface="楷体" pitchFamily="49" charset="-122"/>
                          <a:ea typeface="楷体" pitchFamily="49" charset="-122"/>
                          <a:cs typeface="Times New Roman"/>
                        </a:rPr>
                        <a:t>3</a:t>
                      </a:r>
                      <a:r>
                        <a:rPr lang="zh-CN" sz="1800" b="1" kern="100" dirty="0">
                          <a:solidFill>
                            <a:srgbClr val="333333"/>
                          </a:solidFill>
                          <a:effectLst/>
                          <a:latin typeface="楷体" pitchFamily="49" charset="-122"/>
                          <a:ea typeface="楷体" pitchFamily="49" charset="-122"/>
                          <a:cs typeface="Times New Roman"/>
                        </a:rPr>
                        <a:t>，则能否求解</a:t>
                      </a:r>
                      <a:r>
                        <a:rPr lang="en-US" sz="1800" b="1" kern="100" dirty="0">
                          <a:solidFill>
                            <a:srgbClr val="333333"/>
                          </a:solidFill>
                          <a:effectLst/>
                          <a:latin typeface="楷体" pitchFamily="49" charset="-122"/>
                          <a:ea typeface="楷体" pitchFamily="49" charset="-122"/>
                          <a:cs typeface="Times New Roman"/>
                        </a:rPr>
                        <a:t>V</a:t>
                      </a:r>
                      <a:r>
                        <a:rPr lang="en-US" sz="1800" b="1" kern="100" baseline="-25000" dirty="0">
                          <a:solidFill>
                            <a:srgbClr val="333333"/>
                          </a:solidFill>
                          <a:effectLst/>
                          <a:latin typeface="楷体" pitchFamily="49" charset="-122"/>
                          <a:ea typeface="楷体" pitchFamily="49" charset="-122"/>
                          <a:cs typeface="Times New Roman"/>
                        </a:rPr>
                        <a:t>2</a:t>
                      </a:r>
                      <a:r>
                        <a:rPr lang="zh-CN" sz="1800" b="1" kern="100" dirty="0">
                          <a:solidFill>
                            <a:srgbClr val="333333"/>
                          </a:solidFill>
                          <a:effectLst/>
                          <a:latin typeface="楷体" pitchFamily="49" charset="-122"/>
                          <a:ea typeface="楷体" pitchFamily="49" charset="-122"/>
                          <a:cs typeface="Times New Roman"/>
                        </a:rPr>
                        <a:t>和</a:t>
                      </a:r>
                      <a:r>
                        <a:rPr lang="en-US" sz="1800" b="1" kern="100" dirty="0">
                          <a:solidFill>
                            <a:srgbClr val="333333"/>
                          </a:solidFill>
                          <a:effectLst/>
                          <a:latin typeface="楷体" pitchFamily="49" charset="-122"/>
                          <a:ea typeface="楷体" pitchFamily="49" charset="-122"/>
                          <a:cs typeface="Times New Roman"/>
                        </a:rPr>
                        <a:t>V</a:t>
                      </a:r>
                      <a:r>
                        <a:rPr lang="en-US" sz="1800" b="1" kern="100" baseline="-25000" dirty="0">
                          <a:solidFill>
                            <a:srgbClr val="333333"/>
                          </a:solidFill>
                          <a:effectLst/>
                          <a:latin typeface="楷体" pitchFamily="49" charset="-122"/>
                          <a:ea typeface="楷体" pitchFamily="49" charset="-122"/>
                          <a:cs typeface="Times New Roman"/>
                        </a:rPr>
                        <a:t>3</a:t>
                      </a:r>
                      <a:r>
                        <a:rPr lang="zh-CN" sz="1800" b="1" kern="100" dirty="0">
                          <a:solidFill>
                            <a:srgbClr val="333333"/>
                          </a:solidFill>
                          <a:effectLst/>
                          <a:latin typeface="楷体" pitchFamily="49" charset="-122"/>
                          <a:ea typeface="楷体" pitchFamily="49" charset="-122"/>
                          <a:cs typeface="Times New Roman"/>
                        </a:rPr>
                        <a:t>的大小。师生根据碰撞规律共同列出方程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altLang="zh-CN" sz="1800" b="1" kern="100" dirty="0" smtClean="0">
                          <a:solidFill>
                            <a:srgbClr val="333333"/>
                          </a:solidFill>
                          <a:effectLst/>
                          <a:latin typeface="楷体" pitchFamily="49" charset="-122"/>
                          <a:ea typeface="楷体" pitchFamily="49" charset="-122"/>
                          <a:cs typeface="Times New Roman"/>
                        </a:rPr>
                        <a:t>若</a:t>
                      </a:r>
                      <a:r>
                        <a:rPr lang="en-US" altLang="zh-CN" sz="1800" b="1" kern="100" dirty="0" smtClean="0">
                          <a:solidFill>
                            <a:srgbClr val="333333"/>
                          </a:solidFill>
                          <a:effectLst/>
                          <a:latin typeface="楷体" pitchFamily="49" charset="-122"/>
                          <a:ea typeface="楷体" pitchFamily="49" charset="-122"/>
                          <a:cs typeface="Times New Roman"/>
                        </a:rPr>
                        <a:t>m</a:t>
                      </a:r>
                      <a:r>
                        <a:rPr lang="en-US" altLang="zh-CN" sz="1800" b="1" kern="100" baseline="-25000" dirty="0" smtClean="0">
                          <a:solidFill>
                            <a:srgbClr val="333333"/>
                          </a:solidFill>
                          <a:effectLst/>
                          <a:latin typeface="楷体" pitchFamily="49" charset="-122"/>
                          <a:ea typeface="楷体" pitchFamily="49" charset="-122"/>
                          <a:cs typeface="Times New Roman"/>
                        </a:rPr>
                        <a:t>1</a:t>
                      </a:r>
                      <a:r>
                        <a:rPr lang="en-US" altLang="zh-CN" sz="1800" b="1" kern="100" dirty="0" smtClean="0">
                          <a:solidFill>
                            <a:srgbClr val="333333"/>
                          </a:solidFill>
                          <a:effectLst/>
                          <a:latin typeface="楷体" pitchFamily="49" charset="-122"/>
                          <a:ea typeface="楷体" pitchFamily="49" charset="-122"/>
                          <a:cs typeface="Times New Roman"/>
                        </a:rPr>
                        <a:t>=m</a:t>
                      </a:r>
                      <a:r>
                        <a:rPr lang="en-US" altLang="zh-CN" sz="1800" b="1" kern="100" baseline="-25000" dirty="0" smtClean="0">
                          <a:solidFill>
                            <a:srgbClr val="333333"/>
                          </a:solidFill>
                          <a:effectLst/>
                          <a:latin typeface="楷体" pitchFamily="49" charset="-122"/>
                          <a:ea typeface="楷体" pitchFamily="49" charset="-122"/>
                          <a:cs typeface="Times New Roman"/>
                        </a:rPr>
                        <a:t>2</a:t>
                      </a:r>
                      <a:r>
                        <a:rPr lang="zh-CN" altLang="zh-CN" sz="1800" b="1" kern="100" dirty="0" smtClean="0">
                          <a:solidFill>
                            <a:srgbClr val="333333"/>
                          </a:solidFill>
                          <a:effectLst/>
                          <a:latin typeface="楷体" pitchFamily="49" charset="-122"/>
                          <a:ea typeface="楷体" pitchFamily="49" charset="-122"/>
                          <a:cs typeface="Times New Roman"/>
                        </a:rPr>
                        <a:t>，</a:t>
                      </a:r>
                      <a:r>
                        <a:rPr lang="en-US" altLang="zh-CN" sz="1800" b="1" kern="100" dirty="0" smtClean="0">
                          <a:solidFill>
                            <a:srgbClr val="333333"/>
                          </a:solidFill>
                          <a:effectLst/>
                          <a:latin typeface="楷体" pitchFamily="49" charset="-122"/>
                          <a:ea typeface="楷体" pitchFamily="49" charset="-122"/>
                          <a:cs typeface="Times New Roman"/>
                        </a:rPr>
                        <a:t>v</a:t>
                      </a:r>
                      <a:r>
                        <a:rPr lang="en-US" altLang="zh-CN" sz="1800" b="1" kern="100" baseline="-25000" dirty="0" smtClean="0">
                          <a:solidFill>
                            <a:srgbClr val="333333"/>
                          </a:solidFill>
                          <a:effectLst/>
                          <a:latin typeface="楷体" pitchFamily="49" charset="-122"/>
                          <a:ea typeface="楷体" pitchFamily="49" charset="-122"/>
                          <a:cs typeface="Times New Roman"/>
                        </a:rPr>
                        <a:t>2</a:t>
                      </a:r>
                      <a:r>
                        <a:rPr lang="en-US" altLang="zh-CN" sz="1800" b="1" kern="100" dirty="0" smtClean="0">
                          <a:solidFill>
                            <a:srgbClr val="333333"/>
                          </a:solidFill>
                          <a:effectLst/>
                          <a:latin typeface="楷体" pitchFamily="49" charset="-122"/>
                          <a:ea typeface="楷体" pitchFamily="49" charset="-122"/>
                          <a:cs typeface="Times New Roman"/>
                        </a:rPr>
                        <a:t>=0</a:t>
                      </a:r>
                      <a:r>
                        <a:rPr lang="zh-CN" altLang="zh-CN" sz="1800" b="1" kern="100" dirty="0" smtClean="0">
                          <a:solidFill>
                            <a:srgbClr val="333333"/>
                          </a:solidFill>
                          <a:effectLst/>
                          <a:latin typeface="楷体" pitchFamily="49" charset="-122"/>
                          <a:ea typeface="楷体" pitchFamily="49" charset="-122"/>
                          <a:cs typeface="Times New Roman"/>
                        </a:rPr>
                        <a:t>，</a:t>
                      </a:r>
                      <a:r>
                        <a:rPr lang="en-US" altLang="zh-CN" sz="1800" b="1" kern="100" dirty="0" smtClean="0">
                          <a:solidFill>
                            <a:srgbClr val="333333"/>
                          </a:solidFill>
                          <a:effectLst/>
                          <a:latin typeface="楷体" pitchFamily="49" charset="-122"/>
                          <a:ea typeface="楷体" pitchFamily="49" charset="-122"/>
                          <a:cs typeface="Times New Roman"/>
                        </a:rPr>
                        <a:t>v</a:t>
                      </a:r>
                      <a:r>
                        <a:rPr lang="en-US" altLang="zh-CN" sz="1800" b="1" kern="100" baseline="-25000" dirty="0" smtClean="0">
                          <a:solidFill>
                            <a:srgbClr val="333333"/>
                          </a:solidFill>
                          <a:effectLst/>
                          <a:latin typeface="楷体" pitchFamily="49" charset="-122"/>
                          <a:ea typeface="楷体" pitchFamily="49" charset="-122"/>
                          <a:cs typeface="Times New Roman"/>
                        </a:rPr>
                        <a:t>3</a:t>
                      </a:r>
                      <a:r>
                        <a:rPr lang="en-US" altLang="zh-CN" sz="1800" b="1" kern="100" dirty="0" smtClean="0">
                          <a:solidFill>
                            <a:srgbClr val="333333"/>
                          </a:solidFill>
                          <a:effectLst/>
                          <a:latin typeface="楷体" pitchFamily="49" charset="-122"/>
                          <a:ea typeface="楷体" pitchFamily="49" charset="-122"/>
                          <a:cs typeface="Times New Roman"/>
                        </a:rPr>
                        <a:t>=v</a:t>
                      </a:r>
                      <a:r>
                        <a:rPr lang="en-US" altLang="zh-CN" sz="1800" b="1" kern="100" baseline="-25000" dirty="0" smtClean="0">
                          <a:solidFill>
                            <a:srgbClr val="333333"/>
                          </a:solidFill>
                          <a:effectLst/>
                          <a:latin typeface="楷体" pitchFamily="49" charset="-122"/>
                          <a:ea typeface="楷体" pitchFamily="49" charset="-122"/>
                          <a:cs typeface="Times New Roman"/>
                        </a:rPr>
                        <a:t>1</a:t>
                      </a:r>
                      <a:r>
                        <a:rPr lang="zh-CN" altLang="zh-CN" sz="1800" b="1" kern="100" dirty="0" smtClean="0">
                          <a:solidFill>
                            <a:srgbClr val="333333"/>
                          </a:solidFill>
                          <a:effectLst/>
                          <a:latin typeface="楷体" pitchFamily="49" charset="-122"/>
                          <a:ea typeface="楷体" pitchFamily="49" charset="-122"/>
                          <a:cs typeface="Times New Roman"/>
                        </a:rPr>
                        <a:t>，如牛顿摆；若</a:t>
                      </a:r>
                      <a:r>
                        <a:rPr lang="en-US" altLang="zh-CN" sz="1800" b="1" kern="100" dirty="0" smtClean="0">
                          <a:solidFill>
                            <a:srgbClr val="333333"/>
                          </a:solidFill>
                          <a:effectLst/>
                          <a:latin typeface="楷体" pitchFamily="49" charset="-122"/>
                          <a:ea typeface="楷体" pitchFamily="49" charset="-122"/>
                          <a:cs typeface="Times New Roman"/>
                        </a:rPr>
                        <a:t>m</a:t>
                      </a:r>
                      <a:r>
                        <a:rPr lang="en-US" altLang="zh-CN" sz="1800" b="1" kern="100" baseline="-25000" dirty="0" smtClean="0">
                          <a:solidFill>
                            <a:srgbClr val="333333"/>
                          </a:solidFill>
                          <a:effectLst/>
                          <a:latin typeface="楷体" pitchFamily="49" charset="-122"/>
                          <a:ea typeface="楷体" pitchFamily="49" charset="-122"/>
                          <a:cs typeface="Times New Roman"/>
                        </a:rPr>
                        <a:t>1</a:t>
                      </a:r>
                      <a:r>
                        <a:rPr lang="en-US" altLang="zh-CN" sz="1800" b="1" kern="100" dirty="0" smtClean="0">
                          <a:solidFill>
                            <a:srgbClr val="333333"/>
                          </a:solidFill>
                          <a:effectLst/>
                          <a:latin typeface="楷体" pitchFamily="49" charset="-122"/>
                          <a:ea typeface="楷体" pitchFamily="49" charset="-122"/>
                          <a:cs typeface="Times New Roman"/>
                        </a:rPr>
                        <a:t>=m</a:t>
                      </a:r>
                      <a:r>
                        <a:rPr lang="en-US" altLang="zh-CN" sz="1800" b="1" kern="100" baseline="-25000" dirty="0" smtClean="0">
                          <a:solidFill>
                            <a:srgbClr val="333333"/>
                          </a:solidFill>
                          <a:effectLst/>
                          <a:latin typeface="楷体" pitchFamily="49" charset="-122"/>
                          <a:ea typeface="楷体" pitchFamily="49" charset="-122"/>
                          <a:cs typeface="Times New Roman"/>
                        </a:rPr>
                        <a:t>2</a:t>
                      </a:r>
                      <a:r>
                        <a:rPr lang="zh-CN" altLang="zh-CN" sz="1800" b="1" kern="100" dirty="0" smtClean="0">
                          <a:solidFill>
                            <a:srgbClr val="333333"/>
                          </a:solidFill>
                          <a:effectLst/>
                          <a:latin typeface="楷体" pitchFamily="49" charset="-122"/>
                          <a:ea typeface="楷体" pitchFamily="49" charset="-122"/>
                          <a:cs typeface="Times New Roman"/>
                        </a:rPr>
                        <a:t>，</a:t>
                      </a:r>
                      <a:r>
                        <a:rPr lang="en-US" altLang="zh-CN" sz="1800" b="1" kern="100" dirty="0" smtClean="0">
                          <a:solidFill>
                            <a:srgbClr val="333333"/>
                          </a:solidFill>
                          <a:effectLst/>
                          <a:latin typeface="楷体" pitchFamily="49" charset="-122"/>
                          <a:ea typeface="楷体" pitchFamily="49" charset="-122"/>
                          <a:cs typeface="Times New Roman"/>
                        </a:rPr>
                        <a:t>v</a:t>
                      </a:r>
                      <a:r>
                        <a:rPr lang="en-US" altLang="zh-CN" sz="1800" b="1" kern="100" baseline="-25000" dirty="0" smtClean="0">
                          <a:solidFill>
                            <a:srgbClr val="333333"/>
                          </a:solidFill>
                          <a:effectLst/>
                          <a:latin typeface="楷体" pitchFamily="49" charset="-122"/>
                          <a:ea typeface="楷体" pitchFamily="49" charset="-122"/>
                          <a:cs typeface="Times New Roman"/>
                        </a:rPr>
                        <a:t>2</a:t>
                      </a:r>
                      <a:r>
                        <a:rPr lang="en-US" altLang="zh-CN" sz="1800" b="1" kern="100" dirty="0" smtClean="0">
                          <a:solidFill>
                            <a:srgbClr val="333333"/>
                          </a:solidFill>
                          <a:effectLst/>
                          <a:latin typeface="楷体" pitchFamily="49" charset="-122"/>
                          <a:ea typeface="楷体" pitchFamily="49" charset="-122"/>
                          <a:cs typeface="Times New Roman"/>
                        </a:rPr>
                        <a:t>=v</a:t>
                      </a:r>
                      <a:r>
                        <a:rPr lang="en-US" altLang="zh-CN" sz="1800" b="1" kern="100" baseline="-25000" dirty="0" smtClean="0">
                          <a:solidFill>
                            <a:srgbClr val="333333"/>
                          </a:solidFill>
                          <a:effectLst/>
                          <a:latin typeface="楷体" pitchFamily="49" charset="-122"/>
                          <a:ea typeface="楷体" pitchFamily="49" charset="-122"/>
                          <a:cs typeface="Times New Roman"/>
                        </a:rPr>
                        <a:t>1</a:t>
                      </a:r>
                      <a:r>
                        <a:rPr lang="zh-CN" altLang="zh-CN" sz="1800" b="1" kern="100" dirty="0" smtClean="0">
                          <a:solidFill>
                            <a:srgbClr val="333333"/>
                          </a:solidFill>
                          <a:effectLst/>
                          <a:latin typeface="楷体" pitchFamily="49" charset="-122"/>
                          <a:ea typeface="楷体" pitchFamily="49" charset="-122"/>
                          <a:cs typeface="Times New Roman"/>
                        </a:rPr>
                        <a:t>，</a:t>
                      </a:r>
                      <a:r>
                        <a:rPr lang="en-US" altLang="zh-CN" sz="1800" b="1" kern="100" dirty="0" smtClean="0">
                          <a:solidFill>
                            <a:srgbClr val="333333"/>
                          </a:solidFill>
                          <a:effectLst/>
                          <a:latin typeface="楷体" pitchFamily="49" charset="-122"/>
                          <a:ea typeface="楷体" pitchFamily="49" charset="-122"/>
                          <a:cs typeface="Times New Roman"/>
                        </a:rPr>
                        <a:t>v</a:t>
                      </a:r>
                      <a:r>
                        <a:rPr lang="en-US" altLang="zh-CN" sz="1800" b="1" kern="100" baseline="-25000" dirty="0" smtClean="0">
                          <a:solidFill>
                            <a:srgbClr val="333333"/>
                          </a:solidFill>
                          <a:effectLst/>
                          <a:latin typeface="楷体" pitchFamily="49" charset="-122"/>
                          <a:ea typeface="楷体" pitchFamily="49" charset="-122"/>
                          <a:cs typeface="Times New Roman"/>
                        </a:rPr>
                        <a:t>3</a:t>
                      </a:r>
                      <a:r>
                        <a:rPr lang="en-US" altLang="zh-CN" sz="1800" b="1" kern="100" dirty="0" smtClean="0">
                          <a:solidFill>
                            <a:srgbClr val="333333"/>
                          </a:solidFill>
                          <a:effectLst/>
                          <a:latin typeface="楷体" pitchFamily="49" charset="-122"/>
                          <a:ea typeface="楷体" pitchFamily="49" charset="-122"/>
                          <a:cs typeface="Times New Roman"/>
                        </a:rPr>
                        <a:t>=2v</a:t>
                      </a:r>
                      <a:r>
                        <a:rPr lang="en-US" altLang="zh-CN" sz="1800" b="1" kern="100" baseline="-25000" dirty="0" smtClean="0">
                          <a:solidFill>
                            <a:srgbClr val="333333"/>
                          </a:solidFill>
                          <a:effectLst/>
                          <a:latin typeface="楷体" pitchFamily="49" charset="-122"/>
                          <a:ea typeface="楷体" pitchFamily="49" charset="-122"/>
                          <a:cs typeface="Times New Roman"/>
                        </a:rPr>
                        <a:t>1</a:t>
                      </a:r>
                      <a:r>
                        <a:rPr lang="zh-CN" altLang="zh-CN" sz="1800" b="1" kern="100" dirty="0" smtClean="0">
                          <a:solidFill>
                            <a:srgbClr val="333333"/>
                          </a:solidFill>
                          <a:effectLst/>
                          <a:latin typeface="楷体" pitchFamily="49" charset="-122"/>
                          <a:ea typeface="楷体" pitchFamily="49" charset="-122"/>
                          <a:cs typeface="Times New Roman"/>
                        </a:rPr>
                        <a:t>如篮球乒乓球；若</a:t>
                      </a:r>
                      <a:r>
                        <a:rPr lang="en-US" altLang="zh-CN" sz="1800" b="1" kern="100" dirty="0" smtClean="0">
                          <a:solidFill>
                            <a:srgbClr val="333333"/>
                          </a:solidFill>
                          <a:effectLst/>
                          <a:latin typeface="楷体" pitchFamily="49" charset="-122"/>
                          <a:ea typeface="楷体" pitchFamily="49" charset="-122"/>
                          <a:cs typeface="Times New Roman"/>
                        </a:rPr>
                        <a:t>m</a:t>
                      </a:r>
                      <a:r>
                        <a:rPr lang="en-US" altLang="zh-CN" sz="1800" b="1" kern="100" baseline="-25000" dirty="0" smtClean="0">
                          <a:solidFill>
                            <a:srgbClr val="333333"/>
                          </a:solidFill>
                          <a:effectLst/>
                          <a:latin typeface="楷体" pitchFamily="49" charset="-122"/>
                          <a:ea typeface="楷体" pitchFamily="49" charset="-122"/>
                          <a:cs typeface="Times New Roman"/>
                        </a:rPr>
                        <a:t>1</a:t>
                      </a:r>
                      <a:r>
                        <a:rPr lang="en-US" altLang="zh-CN" sz="1800" b="1" kern="100" dirty="0" smtClean="0">
                          <a:solidFill>
                            <a:srgbClr val="333333"/>
                          </a:solidFill>
                          <a:effectLst/>
                          <a:latin typeface="楷体" pitchFamily="49" charset="-122"/>
                          <a:ea typeface="楷体" pitchFamily="49" charset="-122"/>
                          <a:cs typeface="Times New Roman"/>
                        </a:rPr>
                        <a:t>=m</a:t>
                      </a:r>
                      <a:r>
                        <a:rPr lang="en-US" altLang="zh-CN" sz="1800" b="1" kern="100" baseline="-25000" dirty="0" smtClean="0">
                          <a:solidFill>
                            <a:srgbClr val="333333"/>
                          </a:solidFill>
                          <a:effectLst/>
                          <a:latin typeface="楷体" pitchFamily="49" charset="-122"/>
                          <a:ea typeface="楷体" pitchFamily="49" charset="-122"/>
                          <a:cs typeface="Times New Roman"/>
                        </a:rPr>
                        <a:t>2</a:t>
                      </a:r>
                      <a:r>
                        <a:rPr lang="zh-CN" altLang="zh-CN" sz="1800" b="1" kern="100" dirty="0" smtClean="0">
                          <a:solidFill>
                            <a:srgbClr val="333333"/>
                          </a:solidFill>
                          <a:effectLst/>
                          <a:latin typeface="楷体" pitchFamily="49" charset="-122"/>
                          <a:ea typeface="楷体" pitchFamily="49" charset="-122"/>
                          <a:cs typeface="Times New Roman"/>
                        </a:rPr>
                        <a:t>，</a:t>
                      </a:r>
                      <a:r>
                        <a:rPr lang="en-US" altLang="zh-CN" sz="1800" b="1" kern="100" dirty="0" smtClean="0">
                          <a:solidFill>
                            <a:srgbClr val="333333"/>
                          </a:solidFill>
                          <a:effectLst/>
                          <a:latin typeface="楷体" pitchFamily="49" charset="-122"/>
                          <a:ea typeface="楷体" pitchFamily="49" charset="-122"/>
                          <a:cs typeface="Times New Roman"/>
                        </a:rPr>
                        <a:t>v</a:t>
                      </a:r>
                      <a:r>
                        <a:rPr lang="en-US" altLang="zh-CN" sz="1800" b="1" kern="100" baseline="-25000" dirty="0" smtClean="0">
                          <a:solidFill>
                            <a:srgbClr val="333333"/>
                          </a:solidFill>
                          <a:effectLst/>
                          <a:latin typeface="楷体" pitchFamily="49" charset="-122"/>
                          <a:ea typeface="楷体" pitchFamily="49" charset="-122"/>
                          <a:cs typeface="Times New Roman"/>
                        </a:rPr>
                        <a:t>2</a:t>
                      </a:r>
                      <a:r>
                        <a:rPr lang="en-US" altLang="zh-CN" sz="1800" b="1" kern="100" dirty="0" smtClean="0">
                          <a:solidFill>
                            <a:srgbClr val="333333"/>
                          </a:solidFill>
                          <a:effectLst/>
                          <a:latin typeface="楷体" pitchFamily="49" charset="-122"/>
                          <a:ea typeface="楷体" pitchFamily="49" charset="-122"/>
                          <a:cs typeface="Times New Roman"/>
                        </a:rPr>
                        <a:t>=v</a:t>
                      </a:r>
                      <a:r>
                        <a:rPr lang="en-US" altLang="zh-CN" sz="1800" b="1" kern="100" baseline="-25000" dirty="0" smtClean="0">
                          <a:solidFill>
                            <a:srgbClr val="333333"/>
                          </a:solidFill>
                          <a:effectLst/>
                          <a:latin typeface="楷体" pitchFamily="49" charset="-122"/>
                          <a:ea typeface="楷体" pitchFamily="49" charset="-122"/>
                          <a:cs typeface="Times New Roman"/>
                        </a:rPr>
                        <a:t>1</a:t>
                      </a:r>
                      <a:r>
                        <a:rPr lang="zh-CN" altLang="zh-CN" sz="1800" b="1" kern="100" dirty="0" smtClean="0">
                          <a:solidFill>
                            <a:srgbClr val="333333"/>
                          </a:solidFill>
                          <a:effectLst/>
                          <a:latin typeface="楷体" pitchFamily="49" charset="-122"/>
                          <a:ea typeface="楷体" pitchFamily="49" charset="-122"/>
                          <a:cs typeface="Times New Roman"/>
                        </a:rPr>
                        <a:t>，</a:t>
                      </a:r>
                      <a:r>
                        <a:rPr lang="en-US" altLang="zh-CN" sz="1800" b="1" kern="100" dirty="0" smtClean="0">
                          <a:solidFill>
                            <a:srgbClr val="333333"/>
                          </a:solidFill>
                          <a:effectLst/>
                          <a:latin typeface="楷体" pitchFamily="49" charset="-122"/>
                          <a:ea typeface="楷体" pitchFamily="49" charset="-122"/>
                          <a:cs typeface="Times New Roman"/>
                        </a:rPr>
                        <a:t>v</a:t>
                      </a:r>
                      <a:r>
                        <a:rPr lang="en-US" altLang="zh-CN" sz="1800" b="1" kern="100" baseline="-25000" dirty="0" smtClean="0">
                          <a:solidFill>
                            <a:srgbClr val="333333"/>
                          </a:solidFill>
                          <a:effectLst/>
                          <a:latin typeface="楷体" pitchFamily="49" charset="-122"/>
                          <a:ea typeface="楷体" pitchFamily="49" charset="-122"/>
                          <a:cs typeface="Times New Roman"/>
                        </a:rPr>
                        <a:t>3</a:t>
                      </a:r>
                      <a:r>
                        <a:rPr lang="en-US" altLang="zh-CN" sz="1800" b="1" kern="100" dirty="0" smtClean="0">
                          <a:solidFill>
                            <a:srgbClr val="333333"/>
                          </a:solidFill>
                          <a:effectLst/>
                          <a:latin typeface="楷体" pitchFamily="49" charset="-122"/>
                          <a:ea typeface="楷体" pitchFamily="49" charset="-122"/>
                          <a:cs typeface="Times New Roman"/>
                        </a:rPr>
                        <a:t>=0</a:t>
                      </a:r>
                      <a:r>
                        <a:rPr lang="zh-CN" altLang="zh-CN" sz="1800" b="1" kern="100" dirty="0" smtClean="0">
                          <a:solidFill>
                            <a:srgbClr val="333333"/>
                          </a:solidFill>
                          <a:effectLst/>
                          <a:latin typeface="楷体" pitchFamily="49" charset="-122"/>
                          <a:ea typeface="楷体" pitchFamily="49" charset="-122"/>
                          <a:cs typeface="Times New Roman"/>
                        </a:rPr>
                        <a:t>，如乒乓球撞墙</a:t>
                      </a:r>
                    </a:p>
                    <a:p>
                      <a:pPr algn="just">
                        <a:spcAft>
                          <a:spcPts val="0"/>
                        </a:spcAft>
                      </a:pPr>
                      <a:r>
                        <a:rPr lang="zh-CN" sz="1800" b="1" kern="100" dirty="0" smtClean="0">
                          <a:solidFill>
                            <a:srgbClr val="333333"/>
                          </a:solidFill>
                          <a:effectLst/>
                          <a:latin typeface="楷体" pitchFamily="49" charset="-122"/>
                          <a:ea typeface="楷体" pitchFamily="49" charset="-122"/>
                          <a:cs typeface="Times New Roman"/>
                        </a:rPr>
                        <a:t>学生</a:t>
                      </a:r>
                      <a:r>
                        <a:rPr lang="zh-CN" sz="1800" b="1" kern="100" dirty="0">
                          <a:solidFill>
                            <a:srgbClr val="333333"/>
                          </a:solidFill>
                          <a:effectLst/>
                          <a:latin typeface="楷体" pitchFamily="49" charset="-122"/>
                          <a:ea typeface="楷体" pitchFamily="49" charset="-122"/>
                          <a:cs typeface="Times New Roman"/>
                        </a:rPr>
                        <a:t>讨论并思考，并在教师的引导下列示：</a:t>
                      </a:r>
                    </a:p>
                    <a:p>
                      <a:pPr algn="just">
                        <a:spcAft>
                          <a:spcPts val="0"/>
                        </a:spcAft>
                      </a:pPr>
                      <a:r>
                        <a:rPr lang="zh-CN" sz="1800" b="1" kern="100" dirty="0">
                          <a:solidFill>
                            <a:srgbClr val="333333"/>
                          </a:solidFill>
                          <a:effectLst/>
                          <a:latin typeface="楷体" pitchFamily="49" charset="-122"/>
                          <a:ea typeface="楷体" pitchFamily="49" charset="-122"/>
                          <a:cs typeface="Times New Roman"/>
                        </a:rPr>
                        <a:t>动量守恒：</a:t>
                      </a:r>
                    </a:p>
                    <a:p>
                      <a:pPr algn="just">
                        <a:spcAft>
                          <a:spcPts val="0"/>
                        </a:spcAft>
                      </a:pPr>
                      <a:r>
                        <a:rPr lang="en-US" sz="1800" b="1" kern="100" dirty="0">
                          <a:solidFill>
                            <a:srgbClr val="333333"/>
                          </a:solidFill>
                          <a:effectLst/>
                          <a:latin typeface="楷体" pitchFamily="49" charset="-122"/>
                          <a:ea typeface="楷体" pitchFamily="49" charset="-122"/>
                          <a:cs typeface="Times New Roman"/>
                        </a:rPr>
                        <a:t>m</a:t>
                      </a:r>
                      <a:r>
                        <a:rPr lang="en-US" sz="1800" b="1" kern="100" baseline="-25000" dirty="0">
                          <a:solidFill>
                            <a:srgbClr val="333333"/>
                          </a:solidFill>
                          <a:effectLst/>
                          <a:latin typeface="楷体" pitchFamily="49" charset="-122"/>
                          <a:ea typeface="楷体" pitchFamily="49" charset="-122"/>
                          <a:cs typeface="Times New Roman"/>
                        </a:rPr>
                        <a:t>1</a:t>
                      </a:r>
                      <a:r>
                        <a:rPr lang="en-US" sz="1800" b="1" kern="100" dirty="0">
                          <a:solidFill>
                            <a:srgbClr val="333333"/>
                          </a:solidFill>
                          <a:effectLst/>
                          <a:latin typeface="楷体" pitchFamily="49" charset="-122"/>
                          <a:ea typeface="楷体" pitchFamily="49" charset="-122"/>
                          <a:cs typeface="Times New Roman"/>
                        </a:rPr>
                        <a:t>v</a:t>
                      </a:r>
                      <a:r>
                        <a:rPr lang="en-US" sz="1800" b="1" kern="100" baseline="-25000" dirty="0">
                          <a:solidFill>
                            <a:srgbClr val="333333"/>
                          </a:solidFill>
                          <a:effectLst/>
                          <a:latin typeface="楷体" pitchFamily="49" charset="-122"/>
                          <a:ea typeface="楷体" pitchFamily="49" charset="-122"/>
                          <a:cs typeface="Times New Roman"/>
                        </a:rPr>
                        <a:t>1</a:t>
                      </a:r>
                      <a:r>
                        <a:rPr lang="en-US" sz="1800" b="1" kern="100" dirty="0">
                          <a:solidFill>
                            <a:srgbClr val="333333"/>
                          </a:solidFill>
                          <a:effectLst/>
                          <a:latin typeface="楷体" pitchFamily="49" charset="-122"/>
                          <a:ea typeface="楷体" pitchFamily="49" charset="-122"/>
                          <a:cs typeface="Times New Roman"/>
                        </a:rPr>
                        <a:t>=m</a:t>
                      </a:r>
                      <a:r>
                        <a:rPr lang="en-US" sz="1800" b="1" kern="100" baseline="-25000" dirty="0">
                          <a:solidFill>
                            <a:srgbClr val="333333"/>
                          </a:solidFill>
                          <a:effectLst/>
                          <a:latin typeface="楷体" pitchFamily="49" charset="-122"/>
                          <a:ea typeface="楷体" pitchFamily="49" charset="-122"/>
                          <a:cs typeface="Times New Roman"/>
                        </a:rPr>
                        <a:t>1</a:t>
                      </a:r>
                      <a:r>
                        <a:rPr lang="en-US" sz="1800" b="1" kern="100" dirty="0">
                          <a:solidFill>
                            <a:srgbClr val="333333"/>
                          </a:solidFill>
                          <a:effectLst/>
                          <a:latin typeface="楷体" pitchFamily="49" charset="-122"/>
                          <a:ea typeface="楷体" pitchFamily="49" charset="-122"/>
                          <a:cs typeface="Times New Roman"/>
                        </a:rPr>
                        <a:t>v</a:t>
                      </a:r>
                      <a:r>
                        <a:rPr lang="en-US" sz="1800" b="1" kern="100" baseline="-25000" dirty="0">
                          <a:solidFill>
                            <a:srgbClr val="333333"/>
                          </a:solidFill>
                          <a:effectLst/>
                          <a:latin typeface="楷体" pitchFamily="49" charset="-122"/>
                          <a:ea typeface="楷体" pitchFamily="49" charset="-122"/>
                          <a:cs typeface="Times New Roman"/>
                        </a:rPr>
                        <a:t>2</a:t>
                      </a:r>
                      <a:r>
                        <a:rPr lang="en-US" sz="1800" b="1" kern="100" dirty="0">
                          <a:solidFill>
                            <a:srgbClr val="333333"/>
                          </a:solidFill>
                          <a:effectLst/>
                          <a:latin typeface="楷体" pitchFamily="49" charset="-122"/>
                          <a:ea typeface="楷体" pitchFamily="49" charset="-122"/>
                          <a:cs typeface="Times New Roman"/>
                        </a:rPr>
                        <a:t>+m</a:t>
                      </a:r>
                      <a:r>
                        <a:rPr lang="en-US" sz="1800" b="1" kern="100" baseline="-25000" dirty="0">
                          <a:solidFill>
                            <a:srgbClr val="333333"/>
                          </a:solidFill>
                          <a:effectLst/>
                          <a:latin typeface="楷体" pitchFamily="49" charset="-122"/>
                          <a:ea typeface="楷体" pitchFamily="49" charset="-122"/>
                          <a:cs typeface="Times New Roman"/>
                        </a:rPr>
                        <a:t>2</a:t>
                      </a:r>
                      <a:r>
                        <a:rPr lang="en-US" sz="1800" b="1" kern="100" dirty="0">
                          <a:solidFill>
                            <a:srgbClr val="333333"/>
                          </a:solidFill>
                          <a:effectLst/>
                          <a:latin typeface="楷体" pitchFamily="49" charset="-122"/>
                          <a:ea typeface="楷体" pitchFamily="49" charset="-122"/>
                          <a:cs typeface="Times New Roman"/>
                        </a:rPr>
                        <a:t>v</a:t>
                      </a:r>
                      <a:r>
                        <a:rPr lang="en-US" sz="1800" b="1" kern="100" baseline="-25000" dirty="0">
                          <a:solidFill>
                            <a:srgbClr val="333333"/>
                          </a:solidFill>
                          <a:effectLst/>
                          <a:latin typeface="楷体" pitchFamily="49" charset="-122"/>
                          <a:ea typeface="楷体" pitchFamily="49" charset="-122"/>
                          <a:cs typeface="Times New Roman"/>
                        </a:rPr>
                        <a:t>3</a:t>
                      </a:r>
                      <a:r>
                        <a:rPr lang="zh-CN" sz="1800" b="1" kern="100" dirty="0">
                          <a:solidFill>
                            <a:srgbClr val="333333"/>
                          </a:solidFill>
                          <a:effectLst/>
                          <a:latin typeface="楷体" pitchFamily="49" charset="-122"/>
                          <a:ea typeface="楷体" pitchFamily="49" charset="-122"/>
                          <a:cs typeface="Times New Roman"/>
                        </a:rPr>
                        <a:t>，</a:t>
                      </a:r>
                    </a:p>
                    <a:p>
                      <a:pPr algn="just">
                        <a:spcAft>
                          <a:spcPts val="0"/>
                        </a:spcAft>
                      </a:pPr>
                      <a:r>
                        <a:rPr lang="zh-CN" sz="1800" b="1" kern="100" dirty="0">
                          <a:solidFill>
                            <a:srgbClr val="333333"/>
                          </a:solidFill>
                          <a:effectLst/>
                          <a:latin typeface="楷体" pitchFamily="49" charset="-122"/>
                          <a:ea typeface="楷体" pitchFamily="49" charset="-122"/>
                          <a:cs typeface="Times New Roman"/>
                        </a:rPr>
                        <a:t>机械能守恒</a:t>
                      </a:r>
                      <a:r>
                        <a:rPr lang="zh-CN" sz="1800" b="1" kern="100" dirty="0" smtClean="0">
                          <a:solidFill>
                            <a:srgbClr val="333333"/>
                          </a:solidFill>
                          <a:effectLst/>
                          <a:latin typeface="楷体" pitchFamily="49" charset="-122"/>
                          <a:ea typeface="楷体" pitchFamily="49" charset="-122"/>
                          <a:cs typeface="Times New Roman"/>
                        </a:rPr>
                        <a:t>：</a:t>
                      </a:r>
                      <a:endParaRPr lang="zh-CN" sz="1800" b="1" kern="100" dirty="0">
                        <a:solidFill>
                          <a:srgbClr val="333333"/>
                        </a:solidFill>
                        <a:effectLst/>
                        <a:latin typeface="楷体" pitchFamily="49" charset="-122"/>
                        <a:ea typeface="楷体" pitchFamily="49" charset="-122"/>
                        <a:cs typeface="Times New Roman"/>
                      </a:endParaRPr>
                    </a:p>
                    <a:p>
                      <a:pPr algn="just">
                        <a:spcAft>
                          <a:spcPts val="0"/>
                        </a:spcAft>
                      </a:pPr>
                      <a:r>
                        <a:rPr lang="en-US" sz="1800" b="1" kern="100" dirty="0">
                          <a:solidFill>
                            <a:srgbClr val="333333"/>
                          </a:solidFill>
                          <a:effectLst/>
                          <a:latin typeface="楷体" pitchFamily="49" charset="-122"/>
                          <a:ea typeface="楷体" pitchFamily="49" charset="-122"/>
                          <a:cs typeface="Times New Roman"/>
                        </a:rPr>
                        <a:t>1/2m</a:t>
                      </a:r>
                      <a:r>
                        <a:rPr lang="en-US" sz="1800" b="1" kern="100" baseline="-25000" dirty="0">
                          <a:solidFill>
                            <a:srgbClr val="333333"/>
                          </a:solidFill>
                          <a:effectLst/>
                          <a:latin typeface="楷体" pitchFamily="49" charset="-122"/>
                          <a:ea typeface="楷体" pitchFamily="49" charset="-122"/>
                          <a:cs typeface="Times New Roman"/>
                        </a:rPr>
                        <a:t>1</a:t>
                      </a:r>
                      <a:r>
                        <a:rPr lang="en-US" sz="1800" b="1" kern="100" dirty="0">
                          <a:solidFill>
                            <a:srgbClr val="333333"/>
                          </a:solidFill>
                          <a:effectLst/>
                          <a:latin typeface="楷体" pitchFamily="49" charset="-122"/>
                          <a:ea typeface="楷体" pitchFamily="49" charset="-122"/>
                          <a:cs typeface="Times New Roman"/>
                        </a:rPr>
                        <a:t>v</a:t>
                      </a:r>
                      <a:r>
                        <a:rPr lang="en-US" sz="1800" b="1" kern="100" baseline="-25000" dirty="0">
                          <a:solidFill>
                            <a:srgbClr val="333333"/>
                          </a:solidFill>
                          <a:effectLst/>
                          <a:latin typeface="楷体" pitchFamily="49" charset="-122"/>
                          <a:ea typeface="楷体" pitchFamily="49" charset="-122"/>
                          <a:cs typeface="Times New Roman"/>
                        </a:rPr>
                        <a:t>1</a:t>
                      </a:r>
                      <a:r>
                        <a:rPr lang="en-US" sz="1800" b="1" kern="100" dirty="0">
                          <a:solidFill>
                            <a:srgbClr val="333333"/>
                          </a:solidFill>
                          <a:effectLst/>
                          <a:latin typeface="楷体" pitchFamily="49" charset="-122"/>
                          <a:ea typeface="楷体" pitchFamily="49" charset="-122"/>
                          <a:cs typeface="Times New Roman"/>
                        </a:rPr>
                        <a:t>=1/2m</a:t>
                      </a:r>
                      <a:r>
                        <a:rPr lang="en-US" sz="1800" b="1" kern="100" baseline="-25000" dirty="0">
                          <a:solidFill>
                            <a:srgbClr val="333333"/>
                          </a:solidFill>
                          <a:effectLst/>
                          <a:latin typeface="楷体" pitchFamily="49" charset="-122"/>
                          <a:ea typeface="楷体" pitchFamily="49" charset="-122"/>
                          <a:cs typeface="Times New Roman"/>
                        </a:rPr>
                        <a:t>1</a:t>
                      </a:r>
                      <a:r>
                        <a:rPr lang="en-US" sz="1800" b="1" kern="100" dirty="0">
                          <a:solidFill>
                            <a:srgbClr val="333333"/>
                          </a:solidFill>
                          <a:effectLst/>
                          <a:latin typeface="楷体" pitchFamily="49" charset="-122"/>
                          <a:ea typeface="楷体" pitchFamily="49" charset="-122"/>
                          <a:cs typeface="Times New Roman"/>
                        </a:rPr>
                        <a:t>v</a:t>
                      </a:r>
                      <a:r>
                        <a:rPr lang="en-US" sz="1800" b="1" kern="100" baseline="-25000" dirty="0">
                          <a:solidFill>
                            <a:srgbClr val="333333"/>
                          </a:solidFill>
                          <a:effectLst/>
                          <a:latin typeface="楷体" pitchFamily="49" charset="-122"/>
                          <a:ea typeface="楷体" pitchFamily="49" charset="-122"/>
                          <a:cs typeface="Times New Roman"/>
                        </a:rPr>
                        <a:t>2</a:t>
                      </a:r>
                      <a:r>
                        <a:rPr lang="en-US" sz="1800" b="1" kern="100" dirty="0">
                          <a:solidFill>
                            <a:srgbClr val="333333"/>
                          </a:solidFill>
                          <a:effectLst/>
                          <a:latin typeface="楷体" pitchFamily="49" charset="-122"/>
                          <a:ea typeface="楷体" pitchFamily="49" charset="-122"/>
                          <a:cs typeface="Times New Roman"/>
                        </a:rPr>
                        <a:t>+1/2m</a:t>
                      </a:r>
                      <a:r>
                        <a:rPr lang="en-US" sz="1800" b="1" kern="100" baseline="-25000" dirty="0">
                          <a:solidFill>
                            <a:srgbClr val="333333"/>
                          </a:solidFill>
                          <a:effectLst/>
                          <a:latin typeface="楷体" pitchFamily="49" charset="-122"/>
                          <a:ea typeface="楷体" pitchFamily="49" charset="-122"/>
                          <a:cs typeface="Times New Roman"/>
                        </a:rPr>
                        <a:t>2</a:t>
                      </a:r>
                      <a:r>
                        <a:rPr lang="en-US" sz="1800" b="1" kern="100" dirty="0">
                          <a:solidFill>
                            <a:srgbClr val="333333"/>
                          </a:solidFill>
                          <a:effectLst/>
                          <a:latin typeface="楷体" pitchFamily="49" charset="-122"/>
                          <a:ea typeface="楷体" pitchFamily="49" charset="-122"/>
                          <a:cs typeface="Times New Roman"/>
                        </a:rPr>
                        <a:t>v</a:t>
                      </a:r>
                      <a:r>
                        <a:rPr lang="en-US" sz="1800" b="1" kern="100" baseline="-25000" dirty="0">
                          <a:solidFill>
                            <a:srgbClr val="333333"/>
                          </a:solidFill>
                          <a:effectLst/>
                          <a:latin typeface="楷体" pitchFamily="49" charset="-122"/>
                          <a:ea typeface="楷体" pitchFamily="49" charset="-122"/>
                          <a:cs typeface="Times New Roman"/>
                        </a:rPr>
                        <a:t>3</a:t>
                      </a:r>
                      <a:r>
                        <a:rPr lang="zh-CN" sz="1800" b="1" kern="100" dirty="0">
                          <a:solidFill>
                            <a:srgbClr val="333333"/>
                          </a:solidFill>
                          <a:effectLst/>
                          <a:latin typeface="楷体" pitchFamily="49" charset="-122"/>
                          <a:ea typeface="楷体" pitchFamily="49" charset="-122"/>
                          <a:cs typeface="Times New Roman"/>
                        </a:rPr>
                        <a:t>， </a:t>
                      </a:r>
                      <a:endParaRPr lang="en-US" altLang="zh-CN" sz="1800" b="1" kern="100" dirty="0" smtClean="0">
                        <a:solidFill>
                          <a:srgbClr val="333333"/>
                        </a:solidFill>
                        <a:effectLst/>
                        <a:latin typeface="楷体" pitchFamily="49" charset="-122"/>
                        <a:ea typeface="楷体" pitchFamily="49" charset="-122"/>
                        <a:cs typeface="Times New Roman"/>
                      </a:endParaRPr>
                    </a:p>
                    <a:p>
                      <a:pPr algn="just">
                        <a:spcAft>
                          <a:spcPts val="0"/>
                        </a:spcAft>
                      </a:pPr>
                      <a:r>
                        <a:rPr lang="zh-CN" sz="1800" b="1" kern="100" dirty="0" smtClean="0">
                          <a:solidFill>
                            <a:srgbClr val="333333"/>
                          </a:solidFill>
                          <a:effectLst/>
                          <a:latin typeface="楷体" pitchFamily="49" charset="-122"/>
                          <a:ea typeface="楷体" pitchFamily="49" charset="-122"/>
                          <a:cs typeface="Times New Roman"/>
                        </a:rPr>
                        <a:t>解</a:t>
                      </a:r>
                      <a:r>
                        <a:rPr lang="zh-CN" sz="1800" b="1" kern="100" dirty="0">
                          <a:solidFill>
                            <a:srgbClr val="333333"/>
                          </a:solidFill>
                          <a:effectLst/>
                          <a:latin typeface="楷体" pitchFamily="49" charset="-122"/>
                          <a:ea typeface="楷体" pitchFamily="49" charset="-122"/>
                          <a:cs typeface="Times New Roman"/>
                        </a:rPr>
                        <a:t>得：</a:t>
                      </a:r>
                    </a:p>
                    <a:p>
                      <a:pPr algn="just">
                        <a:spcAft>
                          <a:spcPts val="0"/>
                        </a:spcAft>
                      </a:pPr>
                      <a:r>
                        <a:rPr lang="en-US" sz="1800" b="1" kern="100" dirty="0">
                          <a:solidFill>
                            <a:srgbClr val="333333"/>
                          </a:solidFill>
                          <a:effectLst/>
                          <a:latin typeface="楷体" pitchFamily="49" charset="-122"/>
                          <a:ea typeface="楷体" pitchFamily="49" charset="-122"/>
                          <a:cs typeface="Times New Roman"/>
                        </a:rPr>
                        <a:t>v</a:t>
                      </a:r>
                      <a:r>
                        <a:rPr lang="en-US" sz="1800" b="1" kern="100" baseline="-25000" dirty="0">
                          <a:solidFill>
                            <a:srgbClr val="333333"/>
                          </a:solidFill>
                          <a:effectLst/>
                          <a:latin typeface="楷体" pitchFamily="49" charset="-122"/>
                          <a:ea typeface="楷体" pitchFamily="49" charset="-122"/>
                          <a:cs typeface="Times New Roman"/>
                        </a:rPr>
                        <a:t>2</a:t>
                      </a:r>
                      <a:r>
                        <a:rPr lang="en-US" sz="1800" b="1" kern="100" dirty="0">
                          <a:solidFill>
                            <a:srgbClr val="333333"/>
                          </a:solidFill>
                          <a:effectLst/>
                          <a:latin typeface="楷体" pitchFamily="49" charset="-122"/>
                          <a:ea typeface="楷体" pitchFamily="49" charset="-122"/>
                          <a:cs typeface="Times New Roman"/>
                        </a:rPr>
                        <a:t>=</a:t>
                      </a:r>
                      <a:r>
                        <a:rPr lang="zh-CN" sz="1800" b="1" kern="100" dirty="0">
                          <a:solidFill>
                            <a:srgbClr val="333333"/>
                          </a:solidFill>
                          <a:effectLst/>
                          <a:latin typeface="楷体" pitchFamily="49" charset="-122"/>
                          <a:ea typeface="楷体" pitchFamily="49" charset="-122"/>
                          <a:cs typeface="Times New Roman"/>
                        </a:rPr>
                        <a:t>（</a:t>
                      </a:r>
                      <a:r>
                        <a:rPr lang="en-US" sz="1800" b="1" kern="100" dirty="0">
                          <a:solidFill>
                            <a:srgbClr val="333333"/>
                          </a:solidFill>
                          <a:effectLst/>
                          <a:latin typeface="楷体" pitchFamily="49" charset="-122"/>
                          <a:ea typeface="楷体" pitchFamily="49" charset="-122"/>
                          <a:cs typeface="Times New Roman"/>
                        </a:rPr>
                        <a:t>m</a:t>
                      </a:r>
                      <a:r>
                        <a:rPr lang="en-US" sz="1800" b="1" kern="100" baseline="-25000" dirty="0">
                          <a:solidFill>
                            <a:srgbClr val="333333"/>
                          </a:solidFill>
                          <a:effectLst/>
                          <a:latin typeface="楷体" pitchFamily="49" charset="-122"/>
                          <a:ea typeface="楷体" pitchFamily="49" charset="-122"/>
                          <a:cs typeface="Times New Roman"/>
                        </a:rPr>
                        <a:t>1</a:t>
                      </a:r>
                      <a:r>
                        <a:rPr lang="en-US" sz="1800" b="1" kern="100" dirty="0">
                          <a:solidFill>
                            <a:srgbClr val="333333"/>
                          </a:solidFill>
                          <a:effectLst/>
                          <a:latin typeface="楷体" pitchFamily="49" charset="-122"/>
                          <a:ea typeface="楷体" pitchFamily="49" charset="-122"/>
                          <a:cs typeface="Times New Roman"/>
                        </a:rPr>
                        <a:t>-m</a:t>
                      </a:r>
                      <a:r>
                        <a:rPr lang="en-US" sz="1800" b="1" kern="100" baseline="-25000" dirty="0">
                          <a:solidFill>
                            <a:srgbClr val="333333"/>
                          </a:solidFill>
                          <a:effectLst/>
                          <a:latin typeface="楷体" pitchFamily="49" charset="-122"/>
                          <a:ea typeface="楷体" pitchFamily="49" charset="-122"/>
                          <a:cs typeface="Times New Roman"/>
                        </a:rPr>
                        <a:t>2</a:t>
                      </a:r>
                      <a:r>
                        <a:rPr lang="zh-CN" sz="1800" b="1" kern="100" dirty="0">
                          <a:solidFill>
                            <a:srgbClr val="333333"/>
                          </a:solidFill>
                          <a:effectLst/>
                          <a:latin typeface="楷体" pitchFamily="49" charset="-122"/>
                          <a:ea typeface="楷体" pitchFamily="49" charset="-122"/>
                          <a:cs typeface="Times New Roman"/>
                        </a:rPr>
                        <a:t>）</a:t>
                      </a:r>
                      <a:r>
                        <a:rPr lang="en-US" sz="1800" b="1" kern="100" dirty="0">
                          <a:solidFill>
                            <a:srgbClr val="333333"/>
                          </a:solidFill>
                          <a:effectLst/>
                          <a:latin typeface="楷体" pitchFamily="49" charset="-122"/>
                          <a:ea typeface="楷体" pitchFamily="49" charset="-122"/>
                          <a:cs typeface="Times New Roman"/>
                        </a:rPr>
                        <a:t>/</a:t>
                      </a:r>
                      <a:r>
                        <a:rPr lang="zh-CN" sz="1800" b="1" kern="100" dirty="0">
                          <a:solidFill>
                            <a:srgbClr val="333333"/>
                          </a:solidFill>
                          <a:effectLst/>
                          <a:latin typeface="楷体" pitchFamily="49" charset="-122"/>
                          <a:ea typeface="楷体" pitchFamily="49" charset="-122"/>
                          <a:cs typeface="Times New Roman"/>
                        </a:rPr>
                        <a:t>（</a:t>
                      </a:r>
                      <a:r>
                        <a:rPr lang="en-US" sz="1800" b="1" kern="100" dirty="0">
                          <a:solidFill>
                            <a:srgbClr val="333333"/>
                          </a:solidFill>
                          <a:effectLst/>
                          <a:latin typeface="楷体" pitchFamily="49" charset="-122"/>
                          <a:ea typeface="楷体" pitchFamily="49" charset="-122"/>
                          <a:cs typeface="Times New Roman"/>
                        </a:rPr>
                        <a:t>m</a:t>
                      </a:r>
                      <a:r>
                        <a:rPr lang="en-US" sz="1800" b="1" kern="100" baseline="-25000" dirty="0">
                          <a:solidFill>
                            <a:srgbClr val="333333"/>
                          </a:solidFill>
                          <a:effectLst/>
                          <a:latin typeface="楷体" pitchFamily="49" charset="-122"/>
                          <a:ea typeface="楷体" pitchFamily="49" charset="-122"/>
                          <a:cs typeface="Times New Roman"/>
                        </a:rPr>
                        <a:t>1</a:t>
                      </a:r>
                      <a:r>
                        <a:rPr lang="en-US" sz="1800" b="1" kern="100" dirty="0">
                          <a:solidFill>
                            <a:srgbClr val="333333"/>
                          </a:solidFill>
                          <a:effectLst/>
                          <a:latin typeface="楷体" pitchFamily="49" charset="-122"/>
                          <a:ea typeface="楷体" pitchFamily="49" charset="-122"/>
                          <a:cs typeface="Times New Roman"/>
                        </a:rPr>
                        <a:t>+m</a:t>
                      </a:r>
                      <a:r>
                        <a:rPr lang="en-US" sz="1800" b="1" kern="100" baseline="-25000" dirty="0">
                          <a:solidFill>
                            <a:srgbClr val="333333"/>
                          </a:solidFill>
                          <a:effectLst/>
                          <a:latin typeface="楷体" pitchFamily="49" charset="-122"/>
                          <a:ea typeface="楷体" pitchFamily="49" charset="-122"/>
                          <a:cs typeface="Times New Roman"/>
                        </a:rPr>
                        <a:t>2</a:t>
                      </a:r>
                      <a:r>
                        <a:rPr lang="zh-CN" sz="1800" b="1" kern="100" dirty="0">
                          <a:solidFill>
                            <a:srgbClr val="333333"/>
                          </a:solidFill>
                          <a:effectLst/>
                          <a:latin typeface="楷体" pitchFamily="49" charset="-122"/>
                          <a:ea typeface="楷体" pitchFamily="49" charset="-122"/>
                          <a:cs typeface="Times New Roman"/>
                        </a:rPr>
                        <a:t>）</a:t>
                      </a:r>
                      <a:r>
                        <a:rPr lang="en-US" sz="1800" b="1" kern="100" dirty="0">
                          <a:solidFill>
                            <a:srgbClr val="333333"/>
                          </a:solidFill>
                          <a:effectLst/>
                          <a:latin typeface="楷体" pitchFamily="49" charset="-122"/>
                          <a:ea typeface="楷体" pitchFamily="49" charset="-122"/>
                          <a:cs typeface="Times New Roman"/>
                        </a:rPr>
                        <a:t>v</a:t>
                      </a:r>
                      <a:r>
                        <a:rPr lang="en-US" sz="1800" b="1" kern="100" baseline="-25000" dirty="0">
                          <a:solidFill>
                            <a:srgbClr val="333333"/>
                          </a:solidFill>
                          <a:effectLst/>
                          <a:latin typeface="楷体" pitchFamily="49" charset="-122"/>
                          <a:ea typeface="楷体" pitchFamily="49" charset="-122"/>
                          <a:cs typeface="Times New Roman"/>
                        </a:rPr>
                        <a:t>1</a:t>
                      </a:r>
                      <a:endParaRPr lang="zh-CN" sz="1800" b="1" kern="100" dirty="0">
                        <a:solidFill>
                          <a:srgbClr val="333333"/>
                        </a:solidFill>
                        <a:effectLst/>
                        <a:latin typeface="楷体" pitchFamily="49" charset="-122"/>
                        <a:ea typeface="楷体" pitchFamily="49" charset="-122"/>
                        <a:cs typeface="Times New Roman"/>
                      </a:endParaRPr>
                    </a:p>
                    <a:p>
                      <a:pPr algn="just">
                        <a:spcAft>
                          <a:spcPts val="0"/>
                        </a:spcAft>
                      </a:pPr>
                      <a:r>
                        <a:rPr lang="en-US" sz="1800" b="1" kern="100" dirty="0">
                          <a:solidFill>
                            <a:srgbClr val="333333"/>
                          </a:solidFill>
                          <a:effectLst/>
                          <a:latin typeface="楷体" pitchFamily="49" charset="-122"/>
                          <a:ea typeface="楷体" pitchFamily="49" charset="-122"/>
                          <a:cs typeface="Times New Roman"/>
                        </a:rPr>
                        <a:t>v</a:t>
                      </a:r>
                      <a:r>
                        <a:rPr lang="en-US" sz="1800" b="1" kern="100" baseline="-25000" dirty="0">
                          <a:solidFill>
                            <a:srgbClr val="333333"/>
                          </a:solidFill>
                          <a:effectLst/>
                          <a:latin typeface="楷体" pitchFamily="49" charset="-122"/>
                          <a:ea typeface="楷体" pitchFamily="49" charset="-122"/>
                          <a:cs typeface="Times New Roman"/>
                        </a:rPr>
                        <a:t>3</a:t>
                      </a:r>
                      <a:r>
                        <a:rPr lang="en-US" sz="1800" b="1" kern="100" dirty="0">
                          <a:solidFill>
                            <a:srgbClr val="333333"/>
                          </a:solidFill>
                          <a:effectLst/>
                          <a:latin typeface="楷体" pitchFamily="49" charset="-122"/>
                          <a:ea typeface="楷体" pitchFamily="49" charset="-122"/>
                          <a:cs typeface="Times New Roman"/>
                        </a:rPr>
                        <a:t>=2m</a:t>
                      </a:r>
                      <a:r>
                        <a:rPr lang="en-US" sz="1800" b="1" kern="100" baseline="-25000" dirty="0">
                          <a:solidFill>
                            <a:srgbClr val="333333"/>
                          </a:solidFill>
                          <a:effectLst/>
                          <a:latin typeface="楷体" pitchFamily="49" charset="-122"/>
                          <a:ea typeface="楷体" pitchFamily="49" charset="-122"/>
                          <a:cs typeface="Times New Roman"/>
                        </a:rPr>
                        <a:t>1</a:t>
                      </a:r>
                      <a:r>
                        <a:rPr lang="en-US" sz="1800" b="1" kern="100" dirty="0">
                          <a:solidFill>
                            <a:srgbClr val="333333"/>
                          </a:solidFill>
                          <a:effectLst/>
                          <a:latin typeface="楷体" pitchFamily="49" charset="-122"/>
                          <a:ea typeface="楷体" pitchFamily="49" charset="-122"/>
                          <a:cs typeface="Times New Roman"/>
                        </a:rPr>
                        <a:t>/(m</a:t>
                      </a:r>
                      <a:r>
                        <a:rPr lang="en-US" sz="1800" b="1" kern="100" baseline="-25000" dirty="0">
                          <a:solidFill>
                            <a:srgbClr val="333333"/>
                          </a:solidFill>
                          <a:effectLst/>
                          <a:latin typeface="楷体" pitchFamily="49" charset="-122"/>
                          <a:ea typeface="楷体" pitchFamily="49" charset="-122"/>
                          <a:cs typeface="Times New Roman"/>
                        </a:rPr>
                        <a:t>1</a:t>
                      </a:r>
                      <a:r>
                        <a:rPr lang="en-US" sz="1800" b="1" kern="100" dirty="0">
                          <a:solidFill>
                            <a:srgbClr val="333333"/>
                          </a:solidFill>
                          <a:effectLst/>
                          <a:latin typeface="楷体" pitchFamily="49" charset="-122"/>
                          <a:ea typeface="楷体" pitchFamily="49" charset="-122"/>
                          <a:cs typeface="Times New Roman"/>
                        </a:rPr>
                        <a:t>+m</a:t>
                      </a:r>
                      <a:r>
                        <a:rPr lang="en-US" sz="1800" b="1" kern="100" baseline="-25000" dirty="0">
                          <a:solidFill>
                            <a:srgbClr val="333333"/>
                          </a:solidFill>
                          <a:effectLst/>
                          <a:latin typeface="楷体" pitchFamily="49" charset="-122"/>
                          <a:ea typeface="楷体" pitchFamily="49" charset="-122"/>
                          <a:cs typeface="Times New Roman"/>
                        </a:rPr>
                        <a:t>2</a:t>
                      </a:r>
                      <a:r>
                        <a:rPr lang="en-US" sz="1800" b="1" kern="100" dirty="0">
                          <a:solidFill>
                            <a:srgbClr val="333333"/>
                          </a:solidFill>
                          <a:effectLst/>
                          <a:latin typeface="楷体" pitchFamily="49" charset="-122"/>
                          <a:ea typeface="楷体" pitchFamily="49" charset="-122"/>
                          <a:cs typeface="Times New Roman"/>
                        </a:rPr>
                        <a:t>)v</a:t>
                      </a:r>
                      <a:r>
                        <a:rPr lang="en-US" sz="1800" b="1" kern="100" baseline="-25000" dirty="0">
                          <a:solidFill>
                            <a:srgbClr val="333333"/>
                          </a:solidFill>
                          <a:effectLst/>
                          <a:latin typeface="楷体" pitchFamily="49" charset="-122"/>
                          <a:ea typeface="楷体" pitchFamily="49" charset="-122"/>
                          <a:cs typeface="Times New Roman"/>
                        </a:rPr>
                        <a:t>1</a:t>
                      </a:r>
                      <a:endParaRPr lang="zh-CN" sz="1800" b="1" kern="100" dirty="0">
                        <a:solidFill>
                          <a:srgbClr val="333333"/>
                        </a:solidFill>
                        <a:effectLst/>
                        <a:latin typeface="楷体" pitchFamily="49" charset="-122"/>
                        <a:ea typeface="楷体" pitchFamily="49" charset="-122"/>
                        <a:cs typeface="Times New Roman"/>
                      </a:endParaRPr>
                    </a:p>
                    <a:p>
                      <a:pPr algn="just">
                        <a:spcAft>
                          <a:spcPts val="0"/>
                        </a:spcAft>
                      </a:pPr>
                      <a:r>
                        <a:rPr lang="zh-CN" sz="1800" b="1" kern="100" dirty="0">
                          <a:solidFill>
                            <a:srgbClr val="333333"/>
                          </a:solidFill>
                          <a:effectLst/>
                          <a:latin typeface="楷体" pitchFamily="49" charset="-122"/>
                          <a:ea typeface="楷体" pitchFamily="49" charset="-122"/>
                          <a:cs typeface="Times New Roman"/>
                        </a:rPr>
                        <a:t>若</a:t>
                      </a:r>
                      <a:r>
                        <a:rPr lang="en-US" sz="1800" b="1" kern="100" dirty="0">
                          <a:solidFill>
                            <a:srgbClr val="333333"/>
                          </a:solidFill>
                          <a:effectLst/>
                          <a:latin typeface="楷体" pitchFamily="49" charset="-122"/>
                          <a:ea typeface="楷体" pitchFamily="49" charset="-122"/>
                          <a:cs typeface="Times New Roman"/>
                        </a:rPr>
                        <a:t>m</a:t>
                      </a:r>
                      <a:r>
                        <a:rPr lang="en-US" sz="1800" b="1" kern="100" baseline="-25000" dirty="0">
                          <a:solidFill>
                            <a:srgbClr val="333333"/>
                          </a:solidFill>
                          <a:effectLst/>
                          <a:latin typeface="楷体" pitchFamily="49" charset="-122"/>
                          <a:ea typeface="楷体" pitchFamily="49" charset="-122"/>
                          <a:cs typeface="Times New Roman"/>
                        </a:rPr>
                        <a:t>1</a:t>
                      </a:r>
                      <a:r>
                        <a:rPr lang="en-US" sz="1800" b="1" kern="100" dirty="0">
                          <a:solidFill>
                            <a:srgbClr val="333333"/>
                          </a:solidFill>
                          <a:effectLst/>
                          <a:latin typeface="楷体" pitchFamily="49" charset="-122"/>
                          <a:ea typeface="楷体" pitchFamily="49" charset="-122"/>
                          <a:cs typeface="Times New Roman"/>
                        </a:rPr>
                        <a:t>=m</a:t>
                      </a:r>
                      <a:r>
                        <a:rPr lang="en-US" sz="1800" b="1" kern="100" baseline="-25000" dirty="0">
                          <a:solidFill>
                            <a:srgbClr val="333333"/>
                          </a:solidFill>
                          <a:effectLst/>
                          <a:latin typeface="楷体" pitchFamily="49" charset="-122"/>
                          <a:ea typeface="楷体" pitchFamily="49" charset="-122"/>
                          <a:cs typeface="Times New Roman"/>
                        </a:rPr>
                        <a:t>2</a:t>
                      </a:r>
                      <a:r>
                        <a:rPr lang="zh-CN" sz="1800" b="1" kern="100" dirty="0">
                          <a:solidFill>
                            <a:srgbClr val="333333"/>
                          </a:solidFill>
                          <a:effectLst/>
                          <a:latin typeface="楷体" pitchFamily="49" charset="-122"/>
                          <a:ea typeface="楷体" pitchFamily="49" charset="-122"/>
                          <a:cs typeface="Times New Roman"/>
                        </a:rPr>
                        <a:t>，</a:t>
                      </a:r>
                      <a:r>
                        <a:rPr lang="en-US" sz="1800" b="1" kern="100" dirty="0">
                          <a:solidFill>
                            <a:srgbClr val="333333"/>
                          </a:solidFill>
                          <a:effectLst/>
                          <a:latin typeface="楷体" pitchFamily="49" charset="-122"/>
                          <a:ea typeface="楷体" pitchFamily="49" charset="-122"/>
                          <a:cs typeface="Times New Roman"/>
                        </a:rPr>
                        <a:t>v</a:t>
                      </a:r>
                      <a:r>
                        <a:rPr lang="en-US" sz="1800" b="1" kern="100" baseline="-25000" dirty="0">
                          <a:solidFill>
                            <a:srgbClr val="333333"/>
                          </a:solidFill>
                          <a:effectLst/>
                          <a:latin typeface="楷体" pitchFamily="49" charset="-122"/>
                          <a:ea typeface="楷体" pitchFamily="49" charset="-122"/>
                          <a:cs typeface="Times New Roman"/>
                        </a:rPr>
                        <a:t>2</a:t>
                      </a:r>
                      <a:r>
                        <a:rPr lang="en-US" sz="1800" b="1" kern="100" dirty="0">
                          <a:solidFill>
                            <a:srgbClr val="333333"/>
                          </a:solidFill>
                          <a:effectLst/>
                          <a:latin typeface="楷体" pitchFamily="49" charset="-122"/>
                          <a:ea typeface="楷体" pitchFamily="49" charset="-122"/>
                          <a:cs typeface="Times New Roman"/>
                        </a:rPr>
                        <a:t>=0</a:t>
                      </a:r>
                      <a:r>
                        <a:rPr lang="zh-CN" sz="1800" b="1" kern="100" dirty="0">
                          <a:solidFill>
                            <a:srgbClr val="333333"/>
                          </a:solidFill>
                          <a:effectLst/>
                          <a:latin typeface="楷体" pitchFamily="49" charset="-122"/>
                          <a:ea typeface="楷体" pitchFamily="49" charset="-122"/>
                          <a:cs typeface="Times New Roman"/>
                        </a:rPr>
                        <a:t>，</a:t>
                      </a:r>
                      <a:r>
                        <a:rPr lang="en-US" sz="1800" b="1" kern="100" dirty="0">
                          <a:solidFill>
                            <a:srgbClr val="333333"/>
                          </a:solidFill>
                          <a:effectLst/>
                          <a:latin typeface="楷体" pitchFamily="49" charset="-122"/>
                          <a:ea typeface="楷体" pitchFamily="49" charset="-122"/>
                          <a:cs typeface="Times New Roman"/>
                        </a:rPr>
                        <a:t>v</a:t>
                      </a:r>
                      <a:r>
                        <a:rPr lang="en-US" sz="1800" b="1" kern="100" baseline="-25000" dirty="0">
                          <a:solidFill>
                            <a:srgbClr val="333333"/>
                          </a:solidFill>
                          <a:effectLst/>
                          <a:latin typeface="楷体" pitchFamily="49" charset="-122"/>
                          <a:ea typeface="楷体" pitchFamily="49" charset="-122"/>
                          <a:cs typeface="Times New Roman"/>
                        </a:rPr>
                        <a:t>3</a:t>
                      </a:r>
                      <a:r>
                        <a:rPr lang="en-US" sz="1800" b="1" kern="100" dirty="0">
                          <a:solidFill>
                            <a:srgbClr val="333333"/>
                          </a:solidFill>
                          <a:effectLst/>
                          <a:latin typeface="楷体" pitchFamily="49" charset="-122"/>
                          <a:ea typeface="楷体" pitchFamily="49" charset="-122"/>
                          <a:cs typeface="Times New Roman"/>
                        </a:rPr>
                        <a:t>=v</a:t>
                      </a:r>
                      <a:r>
                        <a:rPr lang="en-US" sz="1800" b="1" kern="100" baseline="-25000" dirty="0">
                          <a:solidFill>
                            <a:srgbClr val="333333"/>
                          </a:solidFill>
                          <a:effectLst/>
                          <a:latin typeface="楷体" pitchFamily="49" charset="-122"/>
                          <a:ea typeface="楷体" pitchFamily="49" charset="-122"/>
                          <a:cs typeface="Times New Roman"/>
                        </a:rPr>
                        <a:t>1</a:t>
                      </a:r>
                      <a:r>
                        <a:rPr lang="zh-CN" sz="1800" b="1" kern="100" dirty="0">
                          <a:solidFill>
                            <a:srgbClr val="333333"/>
                          </a:solidFill>
                          <a:effectLst/>
                          <a:latin typeface="楷体" pitchFamily="49" charset="-122"/>
                          <a:ea typeface="楷体" pitchFamily="49" charset="-122"/>
                          <a:cs typeface="Times New Roman"/>
                        </a:rPr>
                        <a:t>，如牛顿摆；若</a:t>
                      </a:r>
                      <a:r>
                        <a:rPr lang="en-US" sz="1800" b="1" kern="100" dirty="0">
                          <a:solidFill>
                            <a:srgbClr val="333333"/>
                          </a:solidFill>
                          <a:effectLst/>
                          <a:latin typeface="楷体" pitchFamily="49" charset="-122"/>
                          <a:ea typeface="楷体" pitchFamily="49" charset="-122"/>
                          <a:cs typeface="Times New Roman"/>
                        </a:rPr>
                        <a:t>m</a:t>
                      </a:r>
                      <a:r>
                        <a:rPr lang="en-US" sz="1800" b="1" kern="100" baseline="-25000" dirty="0">
                          <a:solidFill>
                            <a:srgbClr val="333333"/>
                          </a:solidFill>
                          <a:effectLst/>
                          <a:latin typeface="楷体" pitchFamily="49" charset="-122"/>
                          <a:ea typeface="楷体" pitchFamily="49" charset="-122"/>
                          <a:cs typeface="Times New Roman"/>
                        </a:rPr>
                        <a:t>1</a:t>
                      </a:r>
                      <a:r>
                        <a:rPr lang="en-US" sz="1800" b="1" kern="100" dirty="0">
                          <a:solidFill>
                            <a:srgbClr val="333333"/>
                          </a:solidFill>
                          <a:effectLst/>
                          <a:latin typeface="楷体" pitchFamily="49" charset="-122"/>
                          <a:ea typeface="楷体" pitchFamily="49" charset="-122"/>
                          <a:cs typeface="Times New Roman"/>
                        </a:rPr>
                        <a:t>=m</a:t>
                      </a:r>
                      <a:r>
                        <a:rPr lang="en-US" sz="1800" b="1" kern="100" baseline="-25000" dirty="0">
                          <a:solidFill>
                            <a:srgbClr val="333333"/>
                          </a:solidFill>
                          <a:effectLst/>
                          <a:latin typeface="楷体" pitchFamily="49" charset="-122"/>
                          <a:ea typeface="楷体" pitchFamily="49" charset="-122"/>
                          <a:cs typeface="Times New Roman"/>
                        </a:rPr>
                        <a:t>2</a:t>
                      </a:r>
                      <a:r>
                        <a:rPr lang="zh-CN" sz="1800" b="1" kern="100" dirty="0">
                          <a:solidFill>
                            <a:srgbClr val="333333"/>
                          </a:solidFill>
                          <a:effectLst/>
                          <a:latin typeface="楷体" pitchFamily="49" charset="-122"/>
                          <a:ea typeface="楷体" pitchFamily="49" charset="-122"/>
                          <a:cs typeface="Times New Roman"/>
                        </a:rPr>
                        <a:t>，</a:t>
                      </a:r>
                      <a:r>
                        <a:rPr lang="en-US" sz="1800" b="1" kern="100" dirty="0">
                          <a:solidFill>
                            <a:srgbClr val="333333"/>
                          </a:solidFill>
                          <a:effectLst/>
                          <a:latin typeface="楷体" pitchFamily="49" charset="-122"/>
                          <a:ea typeface="楷体" pitchFamily="49" charset="-122"/>
                          <a:cs typeface="Times New Roman"/>
                        </a:rPr>
                        <a:t>v</a:t>
                      </a:r>
                      <a:r>
                        <a:rPr lang="en-US" sz="1800" b="1" kern="100" baseline="-25000" dirty="0">
                          <a:solidFill>
                            <a:srgbClr val="333333"/>
                          </a:solidFill>
                          <a:effectLst/>
                          <a:latin typeface="楷体" pitchFamily="49" charset="-122"/>
                          <a:ea typeface="楷体" pitchFamily="49" charset="-122"/>
                          <a:cs typeface="Times New Roman"/>
                        </a:rPr>
                        <a:t>2</a:t>
                      </a:r>
                      <a:r>
                        <a:rPr lang="en-US" sz="1800" b="1" kern="100" dirty="0">
                          <a:solidFill>
                            <a:srgbClr val="333333"/>
                          </a:solidFill>
                          <a:effectLst/>
                          <a:latin typeface="楷体" pitchFamily="49" charset="-122"/>
                          <a:ea typeface="楷体" pitchFamily="49" charset="-122"/>
                          <a:cs typeface="Times New Roman"/>
                        </a:rPr>
                        <a:t>=v</a:t>
                      </a:r>
                      <a:r>
                        <a:rPr lang="en-US" sz="1800" b="1" kern="100" baseline="-25000" dirty="0">
                          <a:solidFill>
                            <a:srgbClr val="333333"/>
                          </a:solidFill>
                          <a:effectLst/>
                          <a:latin typeface="楷体" pitchFamily="49" charset="-122"/>
                          <a:ea typeface="楷体" pitchFamily="49" charset="-122"/>
                          <a:cs typeface="Times New Roman"/>
                        </a:rPr>
                        <a:t>1</a:t>
                      </a:r>
                      <a:r>
                        <a:rPr lang="zh-CN" sz="1800" b="1" kern="100" dirty="0">
                          <a:solidFill>
                            <a:srgbClr val="333333"/>
                          </a:solidFill>
                          <a:effectLst/>
                          <a:latin typeface="楷体" pitchFamily="49" charset="-122"/>
                          <a:ea typeface="楷体" pitchFamily="49" charset="-122"/>
                          <a:cs typeface="Times New Roman"/>
                        </a:rPr>
                        <a:t>，</a:t>
                      </a:r>
                      <a:r>
                        <a:rPr lang="en-US" sz="1800" b="1" kern="100" dirty="0">
                          <a:solidFill>
                            <a:srgbClr val="333333"/>
                          </a:solidFill>
                          <a:effectLst/>
                          <a:latin typeface="楷体" pitchFamily="49" charset="-122"/>
                          <a:ea typeface="楷体" pitchFamily="49" charset="-122"/>
                          <a:cs typeface="Times New Roman"/>
                        </a:rPr>
                        <a:t>v</a:t>
                      </a:r>
                      <a:r>
                        <a:rPr lang="en-US" sz="1800" b="1" kern="100" baseline="-25000" dirty="0">
                          <a:solidFill>
                            <a:srgbClr val="333333"/>
                          </a:solidFill>
                          <a:effectLst/>
                          <a:latin typeface="楷体" pitchFamily="49" charset="-122"/>
                          <a:ea typeface="楷体" pitchFamily="49" charset="-122"/>
                          <a:cs typeface="Times New Roman"/>
                        </a:rPr>
                        <a:t>3</a:t>
                      </a:r>
                      <a:r>
                        <a:rPr lang="en-US" sz="1800" b="1" kern="100" dirty="0">
                          <a:solidFill>
                            <a:srgbClr val="333333"/>
                          </a:solidFill>
                          <a:effectLst/>
                          <a:latin typeface="楷体" pitchFamily="49" charset="-122"/>
                          <a:ea typeface="楷体" pitchFamily="49" charset="-122"/>
                          <a:cs typeface="Times New Roman"/>
                        </a:rPr>
                        <a:t>=2v</a:t>
                      </a:r>
                      <a:r>
                        <a:rPr lang="en-US" sz="1800" b="1" kern="100" baseline="-25000" dirty="0">
                          <a:solidFill>
                            <a:srgbClr val="333333"/>
                          </a:solidFill>
                          <a:effectLst/>
                          <a:latin typeface="楷体" pitchFamily="49" charset="-122"/>
                          <a:ea typeface="楷体" pitchFamily="49" charset="-122"/>
                          <a:cs typeface="Times New Roman"/>
                        </a:rPr>
                        <a:t>1</a:t>
                      </a:r>
                      <a:r>
                        <a:rPr lang="zh-CN" sz="1800" b="1" kern="100" dirty="0">
                          <a:solidFill>
                            <a:srgbClr val="333333"/>
                          </a:solidFill>
                          <a:effectLst/>
                          <a:latin typeface="楷体" pitchFamily="49" charset="-122"/>
                          <a:ea typeface="楷体" pitchFamily="49" charset="-122"/>
                          <a:cs typeface="Times New Roman"/>
                        </a:rPr>
                        <a:t>如篮球乒乓球；若</a:t>
                      </a:r>
                      <a:r>
                        <a:rPr lang="en-US" sz="1800" b="1" kern="100" dirty="0">
                          <a:solidFill>
                            <a:srgbClr val="333333"/>
                          </a:solidFill>
                          <a:effectLst/>
                          <a:latin typeface="楷体" pitchFamily="49" charset="-122"/>
                          <a:ea typeface="楷体" pitchFamily="49" charset="-122"/>
                          <a:cs typeface="Times New Roman"/>
                        </a:rPr>
                        <a:t>m</a:t>
                      </a:r>
                      <a:r>
                        <a:rPr lang="en-US" sz="1800" b="1" kern="100" baseline="-25000" dirty="0">
                          <a:solidFill>
                            <a:srgbClr val="333333"/>
                          </a:solidFill>
                          <a:effectLst/>
                          <a:latin typeface="楷体" pitchFamily="49" charset="-122"/>
                          <a:ea typeface="楷体" pitchFamily="49" charset="-122"/>
                          <a:cs typeface="Times New Roman"/>
                        </a:rPr>
                        <a:t>1</a:t>
                      </a:r>
                      <a:r>
                        <a:rPr lang="en-US" sz="1800" b="1" kern="100" dirty="0">
                          <a:solidFill>
                            <a:srgbClr val="333333"/>
                          </a:solidFill>
                          <a:effectLst/>
                          <a:latin typeface="楷体" pitchFamily="49" charset="-122"/>
                          <a:ea typeface="楷体" pitchFamily="49" charset="-122"/>
                          <a:cs typeface="Times New Roman"/>
                        </a:rPr>
                        <a:t>=m</a:t>
                      </a:r>
                      <a:r>
                        <a:rPr lang="en-US" sz="1800" b="1" kern="100" baseline="-25000" dirty="0">
                          <a:solidFill>
                            <a:srgbClr val="333333"/>
                          </a:solidFill>
                          <a:effectLst/>
                          <a:latin typeface="楷体" pitchFamily="49" charset="-122"/>
                          <a:ea typeface="楷体" pitchFamily="49" charset="-122"/>
                          <a:cs typeface="Times New Roman"/>
                        </a:rPr>
                        <a:t>2</a:t>
                      </a:r>
                      <a:r>
                        <a:rPr lang="zh-CN" sz="1800" b="1" kern="100" dirty="0">
                          <a:solidFill>
                            <a:srgbClr val="333333"/>
                          </a:solidFill>
                          <a:effectLst/>
                          <a:latin typeface="楷体" pitchFamily="49" charset="-122"/>
                          <a:ea typeface="楷体" pitchFamily="49" charset="-122"/>
                          <a:cs typeface="Times New Roman"/>
                        </a:rPr>
                        <a:t>，</a:t>
                      </a:r>
                      <a:r>
                        <a:rPr lang="en-US" sz="1800" b="1" kern="100" dirty="0">
                          <a:solidFill>
                            <a:srgbClr val="333333"/>
                          </a:solidFill>
                          <a:effectLst/>
                          <a:latin typeface="楷体" pitchFamily="49" charset="-122"/>
                          <a:ea typeface="楷体" pitchFamily="49" charset="-122"/>
                          <a:cs typeface="Times New Roman"/>
                        </a:rPr>
                        <a:t>v</a:t>
                      </a:r>
                      <a:r>
                        <a:rPr lang="en-US" sz="1800" b="1" kern="100" baseline="-25000" dirty="0">
                          <a:solidFill>
                            <a:srgbClr val="333333"/>
                          </a:solidFill>
                          <a:effectLst/>
                          <a:latin typeface="楷体" pitchFamily="49" charset="-122"/>
                          <a:ea typeface="楷体" pitchFamily="49" charset="-122"/>
                          <a:cs typeface="Times New Roman"/>
                        </a:rPr>
                        <a:t>2</a:t>
                      </a:r>
                      <a:r>
                        <a:rPr lang="en-US" sz="1800" b="1" kern="100" dirty="0">
                          <a:solidFill>
                            <a:srgbClr val="333333"/>
                          </a:solidFill>
                          <a:effectLst/>
                          <a:latin typeface="楷体" pitchFamily="49" charset="-122"/>
                          <a:ea typeface="楷体" pitchFamily="49" charset="-122"/>
                          <a:cs typeface="Times New Roman"/>
                        </a:rPr>
                        <a:t>=v</a:t>
                      </a:r>
                      <a:r>
                        <a:rPr lang="en-US" sz="1800" b="1" kern="100" baseline="-25000" dirty="0">
                          <a:solidFill>
                            <a:srgbClr val="333333"/>
                          </a:solidFill>
                          <a:effectLst/>
                          <a:latin typeface="楷体" pitchFamily="49" charset="-122"/>
                          <a:ea typeface="楷体" pitchFamily="49" charset="-122"/>
                          <a:cs typeface="Times New Roman"/>
                        </a:rPr>
                        <a:t>1</a:t>
                      </a:r>
                      <a:r>
                        <a:rPr lang="zh-CN" sz="1800" b="1" kern="100" dirty="0">
                          <a:solidFill>
                            <a:srgbClr val="333333"/>
                          </a:solidFill>
                          <a:effectLst/>
                          <a:latin typeface="楷体" pitchFamily="49" charset="-122"/>
                          <a:ea typeface="楷体" pitchFamily="49" charset="-122"/>
                          <a:cs typeface="Times New Roman"/>
                        </a:rPr>
                        <a:t>，</a:t>
                      </a:r>
                      <a:r>
                        <a:rPr lang="en-US" sz="1800" b="1" kern="100" dirty="0">
                          <a:solidFill>
                            <a:srgbClr val="333333"/>
                          </a:solidFill>
                          <a:effectLst/>
                          <a:latin typeface="楷体" pitchFamily="49" charset="-122"/>
                          <a:ea typeface="楷体" pitchFamily="49" charset="-122"/>
                          <a:cs typeface="Times New Roman"/>
                        </a:rPr>
                        <a:t>v</a:t>
                      </a:r>
                      <a:r>
                        <a:rPr lang="en-US" sz="1800" b="1" kern="100" baseline="-25000" dirty="0">
                          <a:solidFill>
                            <a:srgbClr val="333333"/>
                          </a:solidFill>
                          <a:effectLst/>
                          <a:latin typeface="楷体" pitchFamily="49" charset="-122"/>
                          <a:ea typeface="楷体" pitchFamily="49" charset="-122"/>
                          <a:cs typeface="Times New Roman"/>
                        </a:rPr>
                        <a:t>3</a:t>
                      </a:r>
                      <a:r>
                        <a:rPr lang="en-US" sz="1800" b="1" kern="100" dirty="0">
                          <a:solidFill>
                            <a:srgbClr val="333333"/>
                          </a:solidFill>
                          <a:effectLst/>
                          <a:latin typeface="楷体" pitchFamily="49" charset="-122"/>
                          <a:ea typeface="楷体" pitchFamily="49" charset="-122"/>
                          <a:cs typeface="Times New Roman"/>
                        </a:rPr>
                        <a:t>=0</a:t>
                      </a:r>
                      <a:r>
                        <a:rPr lang="zh-CN" sz="1800" b="1" kern="100" dirty="0">
                          <a:solidFill>
                            <a:srgbClr val="333333"/>
                          </a:solidFill>
                          <a:effectLst/>
                          <a:latin typeface="楷体" pitchFamily="49" charset="-122"/>
                          <a:ea typeface="楷体" pitchFamily="49" charset="-122"/>
                          <a:cs typeface="Times New Roman"/>
                        </a:rPr>
                        <a:t>，如乒乓球撞墙</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b="1" kern="100" dirty="0">
                          <a:solidFill>
                            <a:srgbClr val="333333"/>
                          </a:solidFill>
                          <a:effectLst/>
                          <a:latin typeface="楷体" pitchFamily="49" charset="-122"/>
                          <a:ea typeface="楷体" pitchFamily="49" charset="-122"/>
                          <a:cs typeface="Times New Roman"/>
                        </a:rPr>
                        <a:t>师生共同总结能够更加有条理，逻辑更加清晰，帮助学生生成系统的知识体系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530170">
                <a:tc>
                  <a:txBody>
                    <a:bodyPr/>
                    <a:lstStyle/>
                    <a:p>
                      <a:pPr algn="just">
                        <a:spcAft>
                          <a:spcPts val="0"/>
                        </a:spcAft>
                      </a:pPr>
                      <a:r>
                        <a:rPr lang="zh-CN" sz="1800" b="1" kern="100" dirty="0">
                          <a:solidFill>
                            <a:srgbClr val="333333"/>
                          </a:solidFill>
                          <a:effectLst/>
                          <a:latin typeface="楷体" pitchFamily="49" charset="-122"/>
                          <a:ea typeface="楷体" pitchFamily="49" charset="-122"/>
                          <a:cs typeface="Times New Roman"/>
                        </a:rPr>
                        <a:t>小结作业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b="1" kern="100" dirty="0">
                          <a:solidFill>
                            <a:srgbClr val="333333"/>
                          </a:solidFill>
                          <a:effectLst/>
                          <a:latin typeface="楷体" pitchFamily="49" charset="-122"/>
                          <a:ea typeface="楷体" pitchFamily="49" charset="-122"/>
                          <a:cs typeface="Times New Roman"/>
                        </a:rPr>
                        <a:t>提问这个规律和实际是否一致。对碰撞结果进行评估。学生总结回答今天学习的知识。作业：课后探讨非弹性碰撞遵循的规律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b="1" kern="100" dirty="0">
                          <a:solidFill>
                            <a:srgbClr val="333333"/>
                          </a:solidFill>
                          <a:effectLst/>
                          <a:latin typeface="楷体" pitchFamily="49" charset="-122"/>
                          <a:ea typeface="楷体" pitchFamily="49" charset="-122"/>
                          <a:cs typeface="Times New Roman"/>
                        </a:rPr>
                        <a:t>学生回顾本节重点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b="1" kern="100" dirty="0">
                          <a:solidFill>
                            <a:srgbClr val="333333"/>
                          </a:solidFill>
                          <a:effectLst/>
                          <a:latin typeface="楷体" pitchFamily="49" charset="-122"/>
                          <a:ea typeface="楷体" pitchFamily="49" charset="-122"/>
                          <a:cs typeface="Times New Roman"/>
                        </a:rPr>
                        <a:t>学生对本节课内容进行应用，体会物理来源于生活，应用于生活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7" name="文本框 12"/>
          <p:cNvSpPr txBox="1"/>
          <p:nvPr/>
        </p:nvSpPr>
        <p:spPr>
          <a:xfrm>
            <a:off x="6848475" y="10296525"/>
            <a:ext cx="158750" cy="238125"/>
          </a:xfrm>
          <a:prstGeom prst="rect">
            <a:avLst/>
          </a:prstGeom>
          <a:noFill/>
          <a:ln w="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650" kern="100">
                <a:effectLst/>
                <a:latin typeface="Calibri"/>
                <a:ea typeface="宋体"/>
                <a:cs typeface="Times New Roman"/>
              </a:rPr>
              <a:t>2</a:t>
            </a:r>
            <a:endParaRPr lang="zh-CN" sz="1050" kern="100">
              <a:effectLst/>
              <a:latin typeface="Calibri"/>
              <a:ea typeface="宋体"/>
              <a:cs typeface="Times New Roman"/>
            </a:endParaRPr>
          </a:p>
        </p:txBody>
      </p:sp>
    </p:spTree>
    <p:extLst>
      <p:ext uri="{BB962C8B-B14F-4D97-AF65-F5344CB8AC3E}">
        <p14:creationId xmlns:p14="http://schemas.microsoft.com/office/powerpoint/2010/main" val="10128069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a:spLocks noChangeArrowheads="1"/>
          </p:cNvSpPr>
          <p:nvPr/>
        </p:nvSpPr>
        <p:spPr bwMode="auto">
          <a:xfrm>
            <a:off x="107504" y="591077"/>
            <a:ext cx="8856983"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r>
              <a:rPr lang="zh-CN" altLang="en-US" sz="2200" dirty="0" smtClean="0">
                <a:solidFill>
                  <a:srgbClr val="0000FF"/>
                </a:solidFill>
                <a:latin typeface="+mn-ea"/>
                <a:ea typeface="+mn-ea"/>
              </a:rPr>
              <a:t>9.</a:t>
            </a:r>
            <a:r>
              <a:rPr lang="zh-CN" altLang="zh-CN" sz="2200" dirty="0">
                <a:solidFill>
                  <a:srgbClr val="0000FF"/>
                </a:solidFill>
                <a:latin typeface="+mn-ea"/>
                <a:ea typeface="+mn-ea"/>
              </a:rPr>
              <a:t>如图</a:t>
            </a:r>
            <a:r>
              <a:rPr lang="en-US" altLang="zh-CN" sz="2200" dirty="0">
                <a:solidFill>
                  <a:srgbClr val="0000FF"/>
                </a:solidFill>
                <a:latin typeface="+mn-ea"/>
                <a:ea typeface="+mn-ea"/>
              </a:rPr>
              <a:t>5</a:t>
            </a:r>
            <a:r>
              <a:rPr lang="zh-CN" altLang="zh-CN" sz="2200" dirty="0">
                <a:solidFill>
                  <a:srgbClr val="0000FF"/>
                </a:solidFill>
                <a:latin typeface="+mn-ea"/>
                <a:ea typeface="+mn-ea"/>
              </a:rPr>
              <a:t>所示</a:t>
            </a:r>
            <a:r>
              <a:rPr lang="en-US" altLang="zh-CN" sz="2200" dirty="0">
                <a:solidFill>
                  <a:srgbClr val="0000FF"/>
                </a:solidFill>
                <a:latin typeface="+mn-ea"/>
                <a:ea typeface="+mn-ea"/>
              </a:rPr>
              <a:t>,</a:t>
            </a:r>
            <a:r>
              <a:rPr lang="zh-CN" altLang="zh-CN" sz="2200" dirty="0">
                <a:solidFill>
                  <a:srgbClr val="0000FF"/>
                </a:solidFill>
                <a:latin typeface="+mn-ea"/>
                <a:ea typeface="+mn-ea"/>
              </a:rPr>
              <a:t>半径为</a:t>
            </a:r>
            <a:r>
              <a:rPr lang="en-US" altLang="zh-CN" sz="2200" dirty="0">
                <a:solidFill>
                  <a:srgbClr val="0000FF"/>
                </a:solidFill>
                <a:latin typeface="+mn-ea"/>
                <a:ea typeface="+mn-ea"/>
              </a:rPr>
              <a:t>R</a:t>
            </a:r>
            <a:r>
              <a:rPr lang="zh-CN" altLang="zh-CN" sz="2200" dirty="0">
                <a:solidFill>
                  <a:srgbClr val="0000FF"/>
                </a:solidFill>
                <a:latin typeface="+mn-ea"/>
                <a:ea typeface="+mn-ea"/>
              </a:rPr>
              <a:t>的刚性圆环轨道</a:t>
            </a:r>
            <a:r>
              <a:rPr lang="en-US" altLang="zh-CN" sz="2200" dirty="0">
                <a:solidFill>
                  <a:srgbClr val="0000FF"/>
                </a:solidFill>
                <a:latin typeface="+mn-ea"/>
                <a:ea typeface="+mn-ea"/>
              </a:rPr>
              <a:t>,</a:t>
            </a:r>
            <a:r>
              <a:rPr lang="zh-CN" altLang="zh-CN" sz="2200" dirty="0">
                <a:solidFill>
                  <a:srgbClr val="0000FF"/>
                </a:solidFill>
                <a:latin typeface="+mn-ea"/>
                <a:ea typeface="+mn-ea"/>
              </a:rPr>
              <a:t>水平固定在光滑的桌面上</a:t>
            </a:r>
            <a:r>
              <a:rPr lang="en-US" altLang="zh-CN" sz="2200" dirty="0">
                <a:solidFill>
                  <a:srgbClr val="0000FF"/>
                </a:solidFill>
                <a:latin typeface="+mn-ea"/>
                <a:ea typeface="+mn-ea"/>
              </a:rPr>
              <a:t>,</a:t>
            </a:r>
            <a:r>
              <a:rPr lang="zh-CN" altLang="zh-CN" sz="2200" dirty="0">
                <a:solidFill>
                  <a:srgbClr val="0000FF"/>
                </a:solidFill>
                <a:latin typeface="+mn-ea"/>
                <a:ea typeface="+mn-ea"/>
              </a:rPr>
              <a:t>一物体贴着轨道内侧运动</a:t>
            </a:r>
            <a:r>
              <a:rPr lang="en-US" altLang="zh-CN" sz="2200" dirty="0">
                <a:solidFill>
                  <a:srgbClr val="0000FF"/>
                </a:solidFill>
                <a:latin typeface="+mn-ea"/>
                <a:ea typeface="+mn-ea"/>
              </a:rPr>
              <a:t>,</a:t>
            </a:r>
            <a:r>
              <a:rPr lang="zh-CN" altLang="zh-CN" sz="2200" dirty="0">
                <a:solidFill>
                  <a:srgbClr val="0000FF"/>
                </a:solidFill>
                <a:latin typeface="+mn-ea"/>
                <a:ea typeface="+mn-ea"/>
              </a:rPr>
              <a:t>物体与轨道间的滑动摩擦系数为μ。设物体在某时刻经过</a:t>
            </a:r>
            <a:r>
              <a:rPr lang="en-US" altLang="zh-CN" sz="2200" dirty="0">
                <a:solidFill>
                  <a:srgbClr val="0000FF"/>
                </a:solidFill>
                <a:latin typeface="+mn-ea"/>
                <a:ea typeface="+mn-ea"/>
              </a:rPr>
              <a:t>A</a:t>
            </a:r>
            <a:r>
              <a:rPr lang="zh-CN" altLang="zh-CN" sz="2200" dirty="0">
                <a:solidFill>
                  <a:srgbClr val="0000FF"/>
                </a:solidFill>
                <a:latin typeface="+mn-ea"/>
                <a:ea typeface="+mn-ea"/>
              </a:rPr>
              <a:t>点时的速率为</a:t>
            </a:r>
            <a:r>
              <a:rPr lang="en-US" altLang="zh-CN" sz="2200" dirty="0" smtClean="0">
                <a:solidFill>
                  <a:srgbClr val="0000FF"/>
                </a:solidFill>
                <a:latin typeface="+mn-ea"/>
                <a:ea typeface="+mn-ea"/>
              </a:rPr>
              <a:t>V</a:t>
            </a:r>
            <a:r>
              <a:rPr lang="en-US" altLang="zh-CN" sz="2200" baseline="-25000" dirty="0" smtClean="0">
                <a:solidFill>
                  <a:srgbClr val="0000FF"/>
                </a:solidFill>
                <a:latin typeface="+mn-ea"/>
                <a:ea typeface="+mn-ea"/>
              </a:rPr>
              <a:t>0</a:t>
            </a:r>
            <a:r>
              <a:rPr lang="en-US" altLang="zh-CN" sz="2200" dirty="0">
                <a:solidFill>
                  <a:srgbClr val="0000FF"/>
                </a:solidFill>
                <a:latin typeface="+mn-ea"/>
                <a:ea typeface="+mn-ea"/>
              </a:rPr>
              <a:t>,</a:t>
            </a:r>
            <a:r>
              <a:rPr lang="zh-CN" altLang="zh-CN" sz="2200" dirty="0" smtClean="0">
                <a:solidFill>
                  <a:srgbClr val="0000FF"/>
                </a:solidFill>
                <a:latin typeface="+mn-ea"/>
                <a:ea typeface="+mn-ea"/>
              </a:rPr>
              <a:t>求</a:t>
            </a:r>
            <a:r>
              <a:rPr lang="zh-CN" altLang="en-US" sz="2200" dirty="0" smtClean="0">
                <a:solidFill>
                  <a:srgbClr val="0000FF"/>
                </a:solidFill>
                <a:latin typeface="+mn-ea"/>
                <a:ea typeface="+mn-ea"/>
              </a:rPr>
              <a:t>：</a:t>
            </a:r>
            <a:endParaRPr lang="en-US" altLang="zh-CN" sz="2200" dirty="0" smtClean="0">
              <a:solidFill>
                <a:srgbClr val="0000FF"/>
              </a:solidFill>
              <a:latin typeface="+mn-ea"/>
              <a:ea typeface="+mn-ea"/>
            </a:endParaRPr>
          </a:p>
          <a:p>
            <a:r>
              <a:rPr lang="en-US" altLang="zh-CN" sz="2200" dirty="0">
                <a:solidFill>
                  <a:srgbClr val="0000FF"/>
                </a:solidFill>
                <a:latin typeface="+mn-ea"/>
                <a:ea typeface="+mn-ea"/>
              </a:rPr>
              <a:t>(1)</a:t>
            </a:r>
            <a:r>
              <a:rPr lang="zh-CN" altLang="zh-CN" sz="2200" dirty="0" smtClean="0">
                <a:solidFill>
                  <a:srgbClr val="0000FF"/>
                </a:solidFill>
                <a:latin typeface="+mn-ea"/>
                <a:ea typeface="+mn-ea"/>
              </a:rPr>
              <a:t>此后</a:t>
            </a:r>
            <a:r>
              <a:rPr lang="en-GB" altLang="zh-CN" sz="2200" dirty="0" smtClean="0">
                <a:solidFill>
                  <a:srgbClr val="C00000"/>
                </a:solidFill>
                <a:latin typeface="+mn-ea"/>
                <a:ea typeface="+mn-ea"/>
              </a:rPr>
              <a:t>t</a:t>
            </a:r>
            <a:r>
              <a:rPr lang="zh-CN" altLang="zh-CN" sz="2200" dirty="0" smtClean="0">
                <a:solidFill>
                  <a:srgbClr val="C00000"/>
                </a:solidFill>
                <a:latin typeface="+mn-ea"/>
                <a:ea typeface="+mn-ea"/>
              </a:rPr>
              <a:t>时刻</a:t>
            </a:r>
            <a:r>
              <a:rPr lang="zh-CN" altLang="zh-CN" sz="2200" dirty="0">
                <a:solidFill>
                  <a:srgbClr val="C00000"/>
                </a:solidFill>
                <a:latin typeface="+mn-ea"/>
                <a:ea typeface="+mn-ea"/>
              </a:rPr>
              <a:t>物体的速率</a:t>
            </a:r>
            <a:r>
              <a:rPr lang="zh-CN" altLang="zh-CN" sz="2200" dirty="0">
                <a:solidFill>
                  <a:srgbClr val="0000FF"/>
                </a:solidFill>
                <a:latin typeface="+mn-ea"/>
                <a:ea typeface="+mn-ea"/>
              </a:rPr>
              <a:t>。</a:t>
            </a:r>
          </a:p>
          <a:p>
            <a:r>
              <a:rPr lang="en-US" altLang="zh-CN" sz="2200" dirty="0">
                <a:solidFill>
                  <a:srgbClr val="0000FF"/>
                </a:solidFill>
                <a:latin typeface="+mn-ea"/>
                <a:ea typeface="+mn-ea"/>
              </a:rPr>
              <a:t>(2)</a:t>
            </a:r>
            <a:r>
              <a:rPr lang="zh-CN" altLang="zh-CN" sz="2200" dirty="0">
                <a:solidFill>
                  <a:srgbClr val="0000FF"/>
                </a:solidFill>
                <a:latin typeface="+mn-ea"/>
                <a:ea typeface="+mn-ea"/>
              </a:rPr>
              <a:t>从</a:t>
            </a:r>
            <a:r>
              <a:rPr lang="en-US" altLang="zh-CN" sz="2200" dirty="0">
                <a:solidFill>
                  <a:srgbClr val="0000FF"/>
                </a:solidFill>
                <a:latin typeface="+mn-ea"/>
                <a:ea typeface="+mn-ea"/>
              </a:rPr>
              <a:t>A</a:t>
            </a:r>
            <a:r>
              <a:rPr lang="zh-CN" altLang="zh-CN" sz="2200" dirty="0">
                <a:solidFill>
                  <a:srgbClr val="0000FF"/>
                </a:solidFill>
                <a:latin typeface="+mn-ea"/>
                <a:ea typeface="+mn-ea"/>
              </a:rPr>
              <a:t>点开始在</a:t>
            </a:r>
            <a:r>
              <a:rPr lang="en-US" altLang="zh-CN" sz="2200" dirty="0">
                <a:solidFill>
                  <a:srgbClr val="0000FF"/>
                </a:solidFill>
                <a:latin typeface="+mn-ea"/>
                <a:ea typeface="+mn-ea"/>
              </a:rPr>
              <a:t>t</a:t>
            </a:r>
            <a:r>
              <a:rPr lang="zh-CN" altLang="zh-CN" sz="2200" dirty="0">
                <a:solidFill>
                  <a:srgbClr val="0000FF"/>
                </a:solidFill>
                <a:latin typeface="+mn-ea"/>
                <a:ea typeface="+mn-ea"/>
              </a:rPr>
              <a:t>时间内的路程。</a:t>
            </a:r>
            <a:endParaRPr lang="en-US" altLang="zh-CN" sz="2200" dirty="0">
              <a:solidFill>
                <a:srgbClr val="0000FF"/>
              </a:solidFill>
              <a:latin typeface="+mn-ea"/>
              <a:ea typeface="+mn-ea"/>
            </a:endParaRPr>
          </a:p>
        </p:txBody>
      </p:sp>
      <p:sp>
        <p:nvSpPr>
          <p:cNvPr id="10" name="文本框 9"/>
          <p:cNvSpPr txBox="1">
            <a:spLocks noChangeArrowheads="1"/>
          </p:cNvSpPr>
          <p:nvPr/>
        </p:nvSpPr>
        <p:spPr bwMode="auto">
          <a:xfrm>
            <a:off x="141633" y="2235600"/>
            <a:ext cx="8857555" cy="449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r>
              <a:rPr lang="zh-CN" altLang="en-US" sz="2200" dirty="0" smtClean="0">
                <a:latin typeface="楷体" pitchFamily="49" charset="-122"/>
                <a:ea typeface="楷体" pitchFamily="49" charset="-122"/>
              </a:rPr>
              <a:t>解：</a:t>
            </a:r>
            <a:r>
              <a:rPr lang="en-US" altLang="zh-CN" sz="2200" dirty="0" smtClean="0">
                <a:latin typeface="楷体" pitchFamily="49" charset="-122"/>
                <a:ea typeface="楷体" pitchFamily="49" charset="-122"/>
              </a:rPr>
              <a:t>(</a:t>
            </a:r>
            <a:r>
              <a:rPr lang="en-US" altLang="zh-CN" sz="2200" dirty="0">
                <a:latin typeface="楷体" pitchFamily="49" charset="-122"/>
                <a:ea typeface="楷体" pitchFamily="49" charset="-122"/>
              </a:rPr>
              <a:t>1)</a:t>
            </a:r>
            <a:r>
              <a:rPr lang="zh-CN" altLang="zh-CN" sz="2200" dirty="0">
                <a:latin typeface="楷体" pitchFamily="49" charset="-122"/>
                <a:ea typeface="楷体" pitchFamily="49" charset="-122"/>
              </a:rPr>
              <a:t>物体贴着轨道内侧运动</a:t>
            </a:r>
            <a:r>
              <a:rPr lang="en-US" altLang="zh-CN" sz="2200" dirty="0">
                <a:latin typeface="楷体" pitchFamily="49" charset="-122"/>
                <a:ea typeface="楷体" pitchFamily="49" charset="-122"/>
              </a:rPr>
              <a:t>,</a:t>
            </a:r>
            <a:r>
              <a:rPr lang="zh-CN" altLang="zh-CN" sz="2200" dirty="0">
                <a:latin typeface="楷体" pitchFamily="49" charset="-122"/>
                <a:ea typeface="楷体" pitchFamily="49" charset="-122"/>
              </a:rPr>
              <a:t>在水平面上受两个力的作用</a:t>
            </a:r>
            <a:r>
              <a:rPr lang="en-US" altLang="zh-CN" sz="2200" dirty="0">
                <a:latin typeface="楷体" pitchFamily="49" charset="-122"/>
                <a:ea typeface="楷体" pitchFamily="49" charset="-122"/>
              </a:rPr>
              <a:t>,</a:t>
            </a:r>
            <a:r>
              <a:rPr lang="zh-CN" altLang="zh-CN" sz="2200" dirty="0">
                <a:latin typeface="楷体" pitchFamily="49" charset="-122"/>
                <a:ea typeface="楷体" pitchFamily="49" charset="-122"/>
              </a:rPr>
              <a:t>一是环对物体的正压力</a:t>
            </a:r>
            <a:r>
              <a:rPr lang="en-US" altLang="zh-CN" sz="2200" dirty="0">
                <a:latin typeface="楷体" pitchFamily="49" charset="-122"/>
                <a:ea typeface="楷体" pitchFamily="49" charset="-122"/>
              </a:rPr>
              <a:t>N,</a:t>
            </a:r>
            <a:r>
              <a:rPr lang="zh-CN" altLang="zh-CN" sz="2200" dirty="0">
                <a:latin typeface="楷体" pitchFamily="49" charset="-122"/>
                <a:ea typeface="楷体" pitchFamily="49" charset="-122"/>
              </a:rPr>
              <a:t>方向指向环心</a:t>
            </a:r>
            <a:r>
              <a:rPr lang="en-US" altLang="zh-CN" sz="2200" dirty="0">
                <a:latin typeface="楷体" pitchFamily="49" charset="-122"/>
                <a:ea typeface="楷体" pitchFamily="49" charset="-122"/>
              </a:rPr>
              <a:t>,</a:t>
            </a:r>
            <a:r>
              <a:rPr lang="zh-CN" altLang="zh-CN" sz="2200" dirty="0">
                <a:latin typeface="楷体" pitchFamily="49" charset="-122"/>
                <a:ea typeface="楷体" pitchFamily="49" charset="-122"/>
              </a:rPr>
              <a:t>另一个是环对物体的滑动摩擦力</a:t>
            </a:r>
            <a:r>
              <a:rPr lang="en-US" altLang="zh-CN" sz="2200" dirty="0">
                <a:latin typeface="楷体" pitchFamily="49" charset="-122"/>
                <a:ea typeface="楷体" pitchFamily="49" charset="-122"/>
              </a:rPr>
              <a:t>,</a:t>
            </a:r>
            <a:r>
              <a:rPr lang="zh-CN" altLang="zh-CN" sz="2200" dirty="0">
                <a:latin typeface="楷体" pitchFamily="49" charset="-122"/>
                <a:ea typeface="楷体" pitchFamily="49" charset="-122"/>
              </a:rPr>
              <a:t>方向沿圆环的切向方向</a:t>
            </a:r>
            <a:r>
              <a:rPr lang="zh-CN" altLang="zh-CN" sz="2200" dirty="0" smtClean="0">
                <a:latin typeface="楷体" pitchFamily="49" charset="-122"/>
                <a:ea typeface="楷体" pitchFamily="49" charset="-122"/>
              </a:rPr>
              <a:t>。</a:t>
            </a:r>
            <a:endParaRPr lang="zh-CN" altLang="zh-CN" sz="2200" dirty="0">
              <a:latin typeface="楷体" pitchFamily="49" charset="-122"/>
              <a:ea typeface="楷体" pitchFamily="49" charset="-122"/>
            </a:endParaRPr>
          </a:p>
          <a:p>
            <a:r>
              <a:rPr lang="zh-CN" altLang="zh-CN" sz="2200" dirty="0">
                <a:latin typeface="楷体" pitchFamily="49" charset="-122"/>
                <a:ea typeface="楷体" pitchFamily="49" charset="-122"/>
              </a:rPr>
              <a:t>建立自然坐标系</a:t>
            </a:r>
            <a:r>
              <a:rPr lang="en-US" altLang="zh-CN" sz="2200" dirty="0">
                <a:latin typeface="楷体" pitchFamily="49" charset="-122"/>
                <a:ea typeface="楷体" pitchFamily="49" charset="-122"/>
              </a:rPr>
              <a:t>,</a:t>
            </a:r>
            <a:r>
              <a:rPr lang="zh-CN" altLang="zh-CN" sz="2200" dirty="0">
                <a:latin typeface="楷体" pitchFamily="49" charset="-122"/>
                <a:ea typeface="楷体" pitchFamily="49" charset="-122"/>
              </a:rPr>
              <a:t>并应用牛顿第二定律的法向分量式和切向分量式</a:t>
            </a:r>
            <a:r>
              <a:rPr lang="en-US" altLang="zh-CN" sz="2200" dirty="0">
                <a:latin typeface="楷体" pitchFamily="49" charset="-122"/>
                <a:ea typeface="楷体" pitchFamily="49" charset="-122"/>
              </a:rPr>
              <a:t>:</a:t>
            </a:r>
            <a:endParaRPr lang="zh-CN" altLang="zh-CN" sz="2200" dirty="0">
              <a:latin typeface="楷体" pitchFamily="49" charset="-122"/>
              <a:ea typeface="楷体" pitchFamily="49" charset="-122"/>
            </a:endParaRPr>
          </a:p>
          <a:p>
            <a:r>
              <a:rPr lang="zh-CN" altLang="zh-CN" sz="2200" dirty="0">
                <a:latin typeface="楷体" pitchFamily="49" charset="-122"/>
                <a:ea typeface="楷体" pitchFamily="49" charset="-122"/>
              </a:rPr>
              <a:t>法向</a:t>
            </a:r>
            <a:r>
              <a:rPr lang="en-US" altLang="zh-CN" sz="2200" dirty="0" smtClean="0">
                <a:latin typeface="楷体" pitchFamily="49" charset="-122"/>
                <a:ea typeface="楷体" pitchFamily="49" charset="-122"/>
              </a:rPr>
              <a:t>:             </a:t>
            </a:r>
            <a:r>
              <a:rPr lang="zh-CN" altLang="zh-CN" sz="2200" dirty="0">
                <a:latin typeface="楷体" pitchFamily="49" charset="-122"/>
                <a:ea typeface="楷体" pitchFamily="49" charset="-122"/>
              </a:rPr>
              <a:t>（</a:t>
            </a:r>
            <a:r>
              <a:rPr lang="en-US" altLang="zh-CN" sz="2200" dirty="0">
                <a:latin typeface="楷体" pitchFamily="49" charset="-122"/>
                <a:ea typeface="楷体" pitchFamily="49" charset="-122"/>
              </a:rPr>
              <a:t>1</a:t>
            </a:r>
            <a:r>
              <a:rPr lang="zh-CN" altLang="zh-CN" sz="2200" dirty="0">
                <a:latin typeface="楷体" pitchFamily="49" charset="-122"/>
                <a:ea typeface="楷体" pitchFamily="49" charset="-122"/>
              </a:rPr>
              <a:t>）</a:t>
            </a:r>
            <a:endParaRPr lang="en-US" altLang="zh-CN" sz="2200" dirty="0" smtClean="0">
              <a:latin typeface="楷体" pitchFamily="49" charset="-122"/>
              <a:ea typeface="楷体" pitchFamily="49" charset="-122"/>
            </a:endParaRPr>
          </a:p>
          <a:p>
            <a:endParaRPr lang="en-US" altLang="zh-CN" sz="2200" dirty="0">
              <a:latin typeface="楷体" pitchFamily="49" charset="-122"/>
              <a:ea typeface="楷体" pitchFamily="49" charset="-122"/>
            </a:endParaRPr>
          </a:p>
          <a:p>
            <a:r>
              <a:rPr lang="zh-CN" altLang="zh-CN" sz="2200" dirty="0" smtClean="0">
                <a:latin typeface="楷体" pitchFamily="49" charset="-122"/>
                <a:ea typeface="楷体" pitchFamily="49" charset="-122"/>
              </a:rPr>
              <a:t>切向：</a:t>
            </a:r>
            <a:r>
              <a:rPr lang="en-US" altLang="zh-CN" sz="2200" dirty="0" smtClean="0">
                <a:latin typeface="楷体" pitchFamily="49" charset="-122"/>
                <a:ea typeface="楷体" pitchFamily="49" charset="-122"/>
              </a:rPr>
              <a:t>           </a:t>
            </a:r>
            <a:r>
              <a:rPr lang="zh-CN" altLang="zh-CN" sz="2200" dirty="0" smtClean="0">
                <a:latin typeface="楷体" pitchFamily="49" charset="-122"/>
                <a:ea typeface="楷体" pitchFamily="49" charset="-122"/>
              </a:rPr>
              <a:t> </a:t>
            </a:r>
            <a:r>
              <a:rPr lang="zh-CN" altLang="zh-CN" sz="2200" dirty="0">
                <a:latin typeface="楷体" pitchFamily="49" charset="-122"/>
                <a:ea typeface="楷体" pitchFamily="49" charset="-122"/>
              </a:rPr>
              <a:t>（</a:t>
            </a:r>
            <a:r>
              <a:rPr lang="en-US" altLang="zh-CN" sz="2200" dirty="0">
                <a:latin typeface="楷体" pitchFamily="49" charset="-122"/>
                <a:ea typeface="楷体" pitchFamily="49" charset="-122"/>
              </a:rPr>
              <a:t>2</a:t>
            </a:r>
            <a:r>
              <a:rPr lang="zh-CN" altLang="zh-CN" sz="2200" dirty="0" smtClean="0">
                <a:latin typeface="楷体" pitchFamily="49" charset="-122"/>
                <a:ea typeface="楷体" pitchFamily="49" charset="-122"/>
              </a:rPr>
              <a:t>）</a:t>
            </a:r>
            <a:endParaRPr lang="en-US" altLang="zh-CN" sz="2200" dirty="0" smtClean="0">
              <a:latin typeface="楷体" pitchFamily="49" charset="-122"/>
              <a:ea typeface="楷体" pitchFamily="49" charset="-122"/>
            </a:endParaRPr>
          </a:p>
          <a:p>
            <a:endParaRPr lang="en-US" altLang="zh-CN" sz="2200" dirty="0" smtClean="0">
              <a:latin typeface="楷体" pitchFamily="49" charset="-122"/>
              <a:ea typeface="楷体" pitchFamily="49" charset="-122"/>
            </a:endParaRPr>
          </a:p>
          <a:p>
            <a:r>
              <a:rPr lang="zh-CN" altLang="zh-CN" sz="2200" dirty="0" smtClean="0">
                <a:latin typeface="楷体" pitchFamily="49" charset="-122"/>
                <a:ea typeface="楷体" pitchFamily="49" charset="-122"/>
              </a:rPr>
              <a:t>将</a:t>
            </a:r>
            <a:r>
              <a:rPr lang="zh-CN" altLang="zh-CN" sz="2200" dirty="0">
                <a:latin typeface="楷体" pitchFamily="49" charset="-122"/>
                <a:ea typeface="楷体" pitchFamily="49" charset="-122"/>
              </a:rPr>
              <a:t>（</a:t>
            </a:r>
            <a:r>
              <a:rPr lang="en-US" altLang="zh-CN" sz="2200" dirty="0">
                <a:latin typeface="楷体" pitchFamily="49" charset="-122"/>
                <a:ea typeface="楷体" pitchFamily="49" charset="-122"/>
              </a:rPr>
              <a:t>1</a:t>
            </a:r>
            <a:r>
              <a:rPr lang="zh-CN" altLang="zh-CN" sz="2200" dirty="0">
                <a:latin typeface="楷体" pitchFamily="49" charset="-122"/>
                <a:ea typeface="楷体" pitchFamily="49" charset="-122"/>
              </a:rPr>
              <a:t>）带入（</a:t>
            </a:r>
            <a:r>
              <a:rPr lang="en-US" altLang="zh-CN" sz="2200" dirty="0">
                <a:latin typeface="楷体" pitchFamily="49" charset="-122"/>
                <a:ea typeface="楷体" pitchFamily="49" charset="-122"/>
              </a:rPr>
              <a:t>2</a:t>
            </a:r>
            <a:r>
              <a:rPr lang="zh-CN" altLang="zh-CN" sz="2200" dirty="0">
                <a:latin typeface="楷体" pitchFamily="49" charset="-122"/>
                <a:ea typeface="楷体" pitchFamily="49" charset="-122"/>
              </a:rPr>
              <a:t>）</a:t>
            </a:r>
            <a:r>
              <a:rPr lang="zh-CN" altLang="zh-CN" sz="2200" dirty="0" smtClean="0">
                <a:latin typeface="楷体" pitchFamily="49" charset="-122"/>
                <a:ea typeface="楷体" pitchFamily="49" charset="-122"/>
              </a:rPr>
              <a:t>有</a:t>
            </a:r>
            <a:r>
              <a:rPr lang="zh-CN" altLang="en-US" sz="2200" dirty="0" smtClean="0">
                <a:latin typeface="楷体" pitchFamily="49" charset="-122"/>
                <a:ea typeface="楷体" pitchFamily="49" charset="-122"/>
              </a:rPr>
              <a:t>：        </a:t>
            </a:r>
            <a:r>
              <a:rPr lang="zh-CN" altLang="zh-CN" sz="2200" dirty="0" smtClean="0">
                <a:latin typeface="楷体" pitchFamily="49" charset="-122"/>
                <a:ea typeface="楷体" pitchFamily="49" charset="-122"/>
              </a:rPr>
              <a:t>分离</a:t>
            </a:r>
            <a:r>
              <a:rPr lang="zh-CN" altLang="zh-CN" sz="2200" dirty="0">
                <a:latin typeface="楷体" pitchFamily="49" charset="-122"/>
                <a:ea typeface="楷体" pitchFamily="49" charset="-122"/>
              </a:rPr>
              <a:t>变量</a:t>
            </a:r>
            <a:r>
              <a:rPr lang="zh-CN" altLang="zh-CN" sz="2200" dirty="0" smtClean="0">
                <a:latin typeface="楷体" pitchFamily="49" charset="-122"/>
                <a:ea typeface="楷体" pitchFamily="49" charset="-122"/>
              </a:rPr>
              <a:t>积分</a:t>
            </a:r>
            <a:endParaRPr lang="en-US" altLang="zh-CN" sz="2200" dirty="0" smtClean="0">
              <a:latin typeface="楷体" pitchFamily="49" charset="-122"/>
              <a:ea typeface="楷体" pitchFamily="49" charset="-122"/>
            </a:endParaRPr>
          </a:p>
          <a:p>
            <a:endParaRPr lang="en-US" altLang="zh-CN" sz="2200" dirty="0">
              <a:latin typeface="楷体" pitchFamily="49" charset="-122"/>
              <a:ea typeface="楷体" pitchFamily="49" charset="-122"/>
            </a:endParaRPr>
          </a:p>
          <a:p>
            <a:r>
              <a:rPr lang="zh-CN" altLang="zh-CN" sz="2200" dirty="0" smtClean="0">
                <a:latin typeface="楷体" pitchFamily="49" charset="-122"/>
                <a:ea typeface="楷体" pitchFamily="49" charset="-122"/>
              </a:rPr>
              <a:t>代入</a:t>
            </a:r>
            <a:r>
              <a:rPr lang="zh-CN" altLang="zh-CN" sz="2200" dirty="0">
                <a:latin typeface="楷体" pitchFamily="49" charset="-122"/>
                <a:ea typeface="楷体" pitchFamily="49" charset="-122"/>
              </a:rPr>
              <a:t>初始条件</a:t>
            </a:r>
            <a:r>
              <a:rPr lang="en-US" altLang="zh-CN" sz="2200" dirty="0">
                <a:latin typeface="楷体" pitchFamily="49" charset="-122"/>
                <a:ea typeface="楷体" pitchFamily="49" charset="-122"/>
              </a:rPr>
              <a:t>t=0</a:t>
            </a:r>
            <a:r>
              <a:rPr lang="zh-CN" altLang="zh-CN" sz="2200" dirty="0">
                <a:latin typeface="楷体" pitchFamily="49" charset="-122"/>
                <a:ea typeface="楷体" pitchFamily="49" charset="-122"/>
              </a:rPr>
              <a:t>时，</a:t>
            </a:r>
            <a:r>
              <a:rPr lang="en-US" altLang="zh-CN" sz="2200" b="0" dirty="0">
                <a:latin typeface="楷体" pitchFamily="49" charset="-122"/>
                <a:ea typeface="楷体" pitchFamily="49" charset="-122"/>
              </a:rPr>
              <a:t>V=V</a:t>
            </a:r>
            <a:r>
              <a:rPr lang="en-US" altLang="zh-CN" sz="2200" b="0" baseline="-25000" dirty="0">
                <a:latin typeface="楷体" pitchFamily="49" charset="-122"/>
                <a:ea typeface="楷体" pitchFamily="49" charset="-122"/>
              </a:rPr>
              <a:t>0</a:t>
            </a:r>
            <a:r>
              <a:rPr lang="zh-CN" altLang="zh-CN" sz="2200" dirty="0" smtClean="0">
                <a:latin typeface="楷体" pitchFamily="49" charset="-122"/>
                <a:ea typeface="楷体" pitchFamily="49" charset="-122"/>
              </a:rPr>
              <a:t>，</a:t>
            </a:r>
            <a:r>
              <a:rPr lang="en-US" altLang="zh-CN" sz="2200" dirty="0" smtClean="0">
                <a:latin typeface="楷体" pitchFamily="49" charset="-122"/>
                <a:ea typeface="楷体" pitchFamily="49" charset="-122"/>
              </a:rPr>
              <a:t>            </a:t>
            </a:r>
            <a:r>
              <a:rPr lang="zh-CN" altLang="en-US" sz="2200" dirty="0" smtClean="0">
                <a:latin typeface="楷体" pitchFamily="49" charset="-122"/>
                <a:ea typeface="楷体" pitchFamily="49" charset="-122"/>
              </a:rPr>
              <a:t>，</a:t>
            </a:r>
            <a:r>
              <a:rPr lang="zh-CN" altLang="zh-CN" sz="2200" dirty="0" smtClean="0">
                <a:latin typeface="楷体" pitchFamily="49" charset="-122"/>
                <a:ea typeface="楷体" pitchFamily="49" charset="-122"/>
              </a:rPr>
              <a:t>得</a:t>
            </a:r>
            <a:endParaRPr lang="zh-CN" altLang="zh-CN" sz="2200" dirty="0">
              <a:latin typeface="楷体" pitchFamily="49" charset="-122"/>
              <a:ea typeface="楷体" pitchFamily="49" charset="-122"/>
            </a:endParaRPr>
          </a:p>
          <a:p>
            <a:endParaRPr lang="en-US" altLang="zh-CN" sz="2200" dirty="0" smtClean="0">
              <a:latin typeface="楷体" pitchFamily="49" charset="-122"/>
              <a:ea typeface="楷体" pitchFamily="49" charset="-122"/>
            </a:endParaRPr>
          </a:p>
          <a:p>
            <a:r>
              <a:rPr lang="zh-CN" altLang="zh-CN" sz="2200" dirty="0" smtClean="0">
                <a:latin typeface="楷体" pitchFamily="49" charset="-122"/>
                <a:ea typeface="楷体" pitchFamily="49" charset="-122"/>
              </a:rPr>
              <a:t>（</a:t>
            </a:r>
            <a:r>
              <a:rPr lang="en-US" altLang="zh-CN" sz="2200" dirty="0">
                <a:latin typeface="楷体" pitchFamily="49" charset="-122"/>
                <a:ea typeface="楷体" pitchFamily="49" charset="-122"/>
              </a:rPr>
              <a:t>2</a:t>
            </a:r>
            <a:r>
              <a:rPr lang="zh-CN" altLang="zh-CN" sz="2200" dirty="0">
                <a:latin typeface="楷体" pitchFamily="49" charset="-122"/>
                <a:ea typeface="楷体" pitchFamily="49" charset="-122"/>
              </a:rPr>
              <a:t>）路程</a:t>
            </a:r>
          </a:p>
        </p:txBody>
      </p:sp>
      <p:graphicFrame>
        <p:nvGraphicFramePr>
          <p:cNvPr id="3079" name="对象 -2147482620"/>
          <p:cNvGraphicFramePr>
            <a:graphicFrameLocks noChangeAspect="1"/>
          </p:cNvGraphicFramePr>
          <p:nvPr>
            <p:extLst>
              <p:ext uri="{D42A27DB-BD31-4B8C-83A1-F6EECF244321}">
                <p14:modId xmlns:p14="http://schemas.microsoft.com/office/powerpoint/2010/main" val="199476311"/>
              </p:ext>
            </p:extLst>
          </p:nvPr>
        </p:nvGraphicFramePr>
        <p:xfrm>
          <a:off x="3635896" y="5498917"/>
          <a:ext cx="1635125" cy="617537"/>
        </p:xfrm>
        <a:graphic>
          <a:graphicData uri="http://schemas.openxmlformats.org/presentationml/2006/ole">
            <mc:AlternateContent xmlns:mc="http://schemas.openxmlformats.org/markup-compatibility/2006">
              <mc:Choice xmlns:v="urn:schemas-microsoft-com:vml" Requires="v">
                <p:oleObj spid="_x0000_s23229" name="Equation" r:id="rId4" imgW="1041120" imgH="393480" progId="Equation.DSMT4">
                  <p:embed/>
                </p:oleObj>
              </mc:Choice>
              <mc:Fallback>
                <p:oleObj name="Equation" r:id="rId4" imgW="1041120" imgH="393480" progId="Equation.DSMT4">
                  <p:embed/>
                  <p:pic>
                    <p:nvPicPr>
                      <p:cNvPr id="0" name="对象 -2147482620"/>
                      <p:cNvPicPr>
                        <a:picLocks noChangeAspect="1" noChangeArrowheads="1"/>
                      </p:cNvPicPr>
                      <p:nvPr/>
                    </p:nvPicPr>
                    <p:blipFill>
                      <a:blip r:embed="rId5"/>
                      <a:srcRect/>
                      <a:stretch>
                        <a:fillRect/>
                      </a:stretch>
                    </p:blipFill>
                    <p:spPr bwMode="auto">
                      <a:xfrm>
                        <a:off x="3635896" y="5498917"/>
                        <a:ext cx="1635125" cy="61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080" name="对象 -2147482619"/>
          <p:cNvGraphicFramePr>
            <a:graphicFrameLocks noChangeAspect="1"/>
          </p:cNvGraphicFramePr>
          <p:nvPr>
            <p:extLst>
              <p:ext uri="{D42A27DB-BD31-4B8C-83A1-F6EECF244321}">
                <p14:modId xmlns:p14="http://schemas.microsoft.com/office/powerpoint/2010/main" val="833162763"/>
              </p:ext>
            </p:extLst>
          </p:nvPr>
        </p:nvGraphicFramePr>
        <p:xfrm>
          <a:off x="980784" y="3590849"/>
          <a:ext cx="1554875" cy="683932"/>
        </p:xfrm>
        <a:graphic>
          <a:graphicData uri="http://schemas.openxmlformats.org/presentationml/2006/ole">
            <mc:AlternateContent xmlns:mc="http://schemas.openxmlformats.org/markup-compatibility/2006">
              <mc:Choice xmlns:v="urn:schemas-microsoft-com:vml" Requires="v">
                <p:oleObj spid="_x0000_s23230" name="Equation" r:id="rId6" imgW="952200" imgH="419040" progId="Equation.DSMT4">
                  <p:embed/>
                </p:oleObj>
              </mc:Choice>
              <mc:Fallback>
                <p:oleObj name="Equation" r:id="rId6" imgW="952200" imgH="419040" progId="Equation.DSMT4">
                  <p:embed/>
                  <p:pic>
                    <p:nvPicPr>
                      <p:cNvPr id="0" name="对象 -2147482619"/>
                      <p:cNvPicPr>
                        <a:picLocks noChangeAspect="1" noChangeArrowheads="1"/>
                      </p:cNvPicPr>
                      <p:nvPr/>
                    </p:nvPicPr>
                    <p:blipFill>
                      <a:blip r:embed="rId7"/>
                      <a:srcRect/>
                      <a:stretch>
                        <a:fillRect/>
                      </a:stretch>
                    </p:blipFill>
                    <p:spPr bwMode="auto">
                      <a:xfrm>
                        <a:off x="980784" y="3590849"/>
                        <a:ext cx="1554875" cy="683932"/>
                      </a:xfrm>
                      <a:prstGeom prst="rect">
                        <a:avLst/>
                      </a:prstGeom>
                      <a:noFill/>
                      <a:ln>
                        <a:noFill/>
                      </a:ln>
                      <a:extLst/>
                    </p:spPr>
                  </p:pic>
                </p:oleObj>
              </mc:Fallback>
            </mc:AlternateContent>
          </a:graphicData>
        </a:graphic>
      </p:graphicFrame>
      <p:graphicFrame>
        <p:nvGraphicFramePr>
          <p:cNvPr id="3081" name="对象 -2147482618"/>
          <p:cNvGraphicFramePr>
            <a:graphicFrameLocks noChangeAspect="1"/>
          </p:cNvGraphicFramePr>
          <p:nvPr>
            <p:extLst>
              <p:ext uri="{D42A27DB-BD31-4B8C-83A1-F6EECF244321}">
                <p14:modId xmlns:p14="http://schemas.microsoft.com/office/powerpoint/2010/main" val="1600561202"/>
              </p:ext>
            </p:extLst>
          </p:nvPr>
        </p:nvGraphicFramePr>
        <p:xfrm>
          <a:off x="1691680" y="6156325"/>
          <a:ext cx="2719387" cy="701675"/>
        </p:xfrm>
        <a:graphic>
          <a:graphicData uri="http://schemas.openxmlformats.org/presentationml/2006/ole">
            <mc:AlternateContent xmlns:mc="http://schemas.openxmlformats.org/markup-compatibility/2006">
              <mc:Choice xmlns:v="urn:schemas-microsoft-com:vml" Requires="v">
                <p:oleObj spid="_x0000_s23231" name="Equation" r:id="rId8" imgW="1625400" imgH="419040" progId="Equation.DSMT4">
                  <p:embed/>
                </p:oleObj>
              </mc:Choice>
              <mc:Fallback>
                <p:oleObj name="Equation" r:id="rId8" imgW="1625400" imgH="419040" progId="Equation.DSMT4">
                  <p:embed/>
                  <p:pic>
                    <p:nvPicPr>
                      <p:cNvPr id="0" name="对象 -2147482618"/>
                      <p:cNvPicPr>
                        <a:picLocks noChangeAspect="1" noChangeArrowheads="1"/>
                      </p:cNvPicPr>
                      <p:nvPr/>
                    </p:nvPicPr>
                    <p:blipFill>
                      <a:blip r:embed="rId9"/>
                      <a:srcRect/>
                      <a:stretch>
                        <a:fillRect/>
                      </a:stretch>
                    </p:blipFill>
                    <p:spPr bwMode="auto">
                      <a:xfrm>
                        <a:off x="1691680" y="6156325"/>
                        <a:ext cx="27193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1" name="Rectangle 50"/>
          <p:cNvSpPr>
            <a:spLocks noChangeArrowheads="1"/>
          </p:cNvSpPr>
          <p:nvPr/>
        </p:nvSpPr>
        <p:spPr bwMode="auto">
          <a:xfrm>
            <a:off x="-1588" y="0"/>
            <a:ext cx="9144001"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mn-ea"/>
                <a:ea typeface="+mn-ea"/>
              </a:rPr>
              <a:t>2017</a:t>
            </a:r>
            <a:r>
              <a:rPr lang="zh-CN" altLang="en-US" dirty="0" smtClean="0">
                <a:solidFill>
                  <a:srgbClr val="FFFFFF"/>
                </a:solidFill>
                <a:latin typeface="+mn-ea"/>
                <a:ea typeface="+mn-ea"/>
              </a:rPr>
              <a:t>年上半年</a:t>
            </a:r>
          </a:p>
        </p:txBody>
      </p:sp>
      <p:sp>
        <p:nvSpPr>
          <p:cNvPr id="13" name="Text Box 55"/>
          <p:cNvSpPr txBox="1">
            <a:spLocks noChangeArrowheads="1"/>
          </p:cNvSpPr>
          <p:nvPr/>
        </p:nvSpPr>
        <p:spPr bwMode="auto">
          <a:xfrm>
            <a:off x="39398" y="50510"/>
            <a:ext cx="18827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zh-CN" altLang="en-US" dirty="0" smtClean="0">
                <a:solidFill>
                  <a:srgbClr val="FFFFFF"/>
                </a:solidFill>
                <a:latin typeface="+mn-ea"/>
                <a:ea typeface="+mn-ea"/>
              </a:rPr>
              <a:t>二、计算题</a:t>
            </a:r>
          </a:p>
        </p:txBody>
      </p:sp>
      <p:graphicFrame>
        <p:nvGraphicFramePr>
          <p:cNvPr id="2" name="对象 1"/>
          <p:cNvGraphicFramePr>
            <a:graphicFrameLocks noChangeAspect="1"/>
          </p:cNvGraphicFramePr>
          <p:nvPr>
            <p:extLst>
              <p:ext uri="{D42A27DB-BD31-4B8C-83A1-F6EECF244321}">
                <p14:modId xmlns:p14="http://schemas.microsoft.com/office/powerpoint/2010/main" val="2542950042"/>
              </p:ext>
            </p:extLst>
          </p:nvPr>
        </p:nvGraphicFramePr>
        <p:xfrm>
          <a:off x="980785" y="4202773"/>
          <a:ext cx="1738099" cy="648072"/>
        </p:xfrm>
        <a:graphic>
          <a:graphicData uri="http://schemas.openxmlformats.org/presentationml/2006/ole">
            <mc:AlternateContent xmlns:mc="http://schemas.openxmlformats.org/markup-compatibility/2006">
              <mc:Choice xmlns:v="urn:schemas-microsoft-com:vml" Requires="v">
                <p:oleObj spid="_x0000_s23232" name="Equation" r:id="rId10" imgW="1054080" imgH="393480" progId="Equation.DSMT4">
                  <p:embed/>
                </p:oleObj>
              </mc:Choice>
              <mc:Fallback>
                <p:oleObj name="Equation" r:id="rId10" imgW="1054080" imgH="393480" progId="Equation.DSMT4">
                  <p:embed/>
                  <p:pic>
                    <p:nvPicPr>
                      <p:cNvPr id="0" name="对象 -2147482619"/>
                      <p:cNvPicPr>
                        <a:picLocks noChangeAspect="1" noChangeArrowheads="1"/>
                      </p:cNvPicPr>
                      <p:nvPr/>
                    </p:nvPicPr>
                    <p:blipFill>
                      <a:blip r:embed="rId11"/>
                      <a:srcRect/>
                      <a:stretch>
                        <a:fillRect/>
                      </a:stretch>
                    </p:blipFill>
                    <p:spPr bwMode="auto">
                      <a:xfrm>
                        <a:off x="980785" y="4202773"/>
                        <a:ext cx="1738099" cy="648072"/>
                      </a:xfrm>
                      <a:prstGeom prst="rect">
                        <a:avLst/>
                      </a:prstGeom>
                      <a:noFill/>
                      <a:ln>
                        <a:noFill/>
                      </a:ln>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630239427"/>
              </p:ext>
            </p:extLst>
          </p:nvPr>
        </p:nvGraphicFramePr>
        <p:xfrm>
          <a:off x="2987824" y="4850845"/>
          <a:ext cx="1080120" cy="624388"/>
        </p:xfrm>
        <a:graphic>
          <a:graphicData uri="http://schemas.openxmlformats.org/presentationml/2006/ole">
            <mc:AlternateContent xmlns:mc="http://schemas.openxmlformats.org/markup-compatibility/2006">
              <mc:Choice xmlns:v="urn:schemas-microsoft-com:vml" Requires="v">
                <p:oleObj spid="_x0000_s23233" name="Equation" r:id="rId12" imgW="723600" imgH="419040" progId="Equation.DSMT4">
                  <p:embed/>
                </p:oleObj>
              </mc:Choice>
              <mc:Fallback>
                <p:oleObj name="Equation" r:id="rId12" imgW="723600" imgH="419040" progId="Equation.DSMT4">
                  <p:embed/>
                  <p:pic>
                    <p:nvPicPr>
                      <p:cNvPr id="0" name="对象 1"/>
                      <p:cNvPicPr>
                        <a:picLocks noChangeAspect="1" noChangeArrowheads="1"/>
                      </p:cNvPicPr>
                      <p:nvPr/>
                    </p:nvPicPr>
                    <p:blipFill>
                      <a:blip r:embed="rId13"/>
                      <a:srcRect/>
                      <a:stretch>
                        <a:fillRect/>
                      </a:stretch>
                    </p:blipFill>
                    <p:spPr bwMode="auto">
                      <a:xfrm>
                        <a:off x="2987824" y="4850845"/>
                        <a:ext cx="1080120" cy="624388"/>
                      </a:xfrm>
                      <a:prstGeom prst="rect">
                        <a:avLst/>
                      </a:prstGeom>
                      <a:noFill/>
                      <a:ln>
                        <a:noFill/>
                      </a:ln>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052912989"/>
              </p:ext>
            </p:extLst>
          </p:nvPr>
        </p:nvGraphicFramePr>
        <p:xfrm>
          <a:off x="6053137" y="5498917"/>
          <a:ext cx="1216025" cy="677862"/>
        </p:xfrm>
        <a:graphic>
          <a:graphicData uri="http://schemas.openxmlformats.org/presentationml/2006/ole">
            <mc:AlternateContent xmlns:mc="http://schemas.openxmlformats.org/markup-compatibility/2006">
              <mc:Choice xmlns:v="urn:schemas-microsoft-com:vml" Requires="v">
                <p:oleObj spid="_x0000_s23234" name="Equation" r:id="rId14" imgW="774360" imgH="431640" progId="Equation.DSMT4">
                  <p:embed/>
                </p:oleObj>
              </mc:Choice>
              <mc:Fallback>
                <p:oleObj name="Equation" r:id="rId14" imgW="774360" imgH="431640" progId="Equation.DSMT4">
                  <p:embed/>
                  <p:pic>
                    <p:nvPicPr>
                      <p:cNvPr id="0" name="对象 -2147482620"/>
                      <p:cNvPicPr>
                        <a:picLocks noChangeAspect="1" noChangeArrowheads="1"/>
                      </p:cNvPicPr>
                      <p:nvPr/>
                    </p:nvPicPr>
                    <p:blipFill>
                      <a:blip r:embed="rId15"/>
                      <a:srcRect/>
                      <a:stretch>
                        <a:fillRect/>
                      </a:stretch>
                    </p:blipFill>
                    <p:spPr bwMode="auto">
                      <a:xfrm>
                        <a:off x="6053137" y="5498917"/>
                        <a:ext cx="1216025"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16" name="图片 15" descr="C:\Users\admin\Documents\Tencent Files\794991550\Image\C2C\946534FB7EB4D29318487AF6E535D3B9.jpg"/>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092280" y="3789040"/>
            <a:ext cx="1455420" cy="1587500"/>
          </a:xfrm>
          <a:prstGeom prst="rect">
            <a:avLst/>
          </a:prstGeom>
          <a:noFill/>
          <a:ln>
            <a:noFill/>
          </a:ln>
        </p:spPr>
      </p:pic>
    </p:spTree>
    <p:custDataLst>
      <p:tags r:id="rId2"/>
    </p:custDataLst>
  </p:cSld>
  <p:clrMapOvr>
    <a:masterClrMapping/>
  </p:clrMapOvr>
  <p:transition/>
  <p:timing>
    <p:tnLst>
      <p:par>
        <p:cTn id="1" dur="indefinite" restart="never" nodeType="tmRoot"/>
      </p:par>
    </p:tnLst>
    <p:bldLst>
      <p:bldP spid="5" grpId="1"/>
      <p:bldP spid="10"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9"/>
          <p:cNvSpPr txBox="1">
            <a:spLocks noChangeArrowheads="1"/>
          </p:cNvSpPr>
          <p:nvPr/>
        </p:nvSpPr>
        <p:spPr bwMode="auto">
          <a:xfrm>
            <a:off x="180758" y="3501008"/>
            <a:ext cx="71275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r>
              <a:rPr lang="en-US" altLang="zh-CN" sz="2000" dirty="0" smtClean="0">
                <a:latin typeface="楷体" pitchFamily="49" charset="-122"/>
                <a:ea typeface="楷体" pitchFamily="49" charset="-122"/>
                <a:sym typeface="Wingdings" pitchFamily="2" charset="2"/>
              </a:rPr>
              <a:t>(2)</a:t>
            </a:r>
            <a:r>
              <a:rPr lang="zh-CN" altLang="en-US" sz="2000" dirty="0" smtClean="0">
                <a:latin typeface="楷体" pitchFamily="49" charset="-122"/>
                <a:ea typeface="楷体" pitchFamily="49" charset="-122"/>
                <a:sym typeface="Wingdings" pitchFamily="2" charset="2"/>
              </a:rPr>
              <a:t>在水中，小球受阻力   以及重力   ，以向下为正方向。</a:t>
            </a:r>
            <a:endParaRPr lang="zh-CN" altLang="zh-CN" sz="2000" dirty="0">
              <a:latin typeface="楷体" pitchFamily="49" charset="-122"/>
              <a:ea typeface="楷体" pitchFamily="49" charset="-122"/>
            </a:endParaRPr>
          </a:p>
        </p:txBody>
      </p:sp>
      <p:sp>
        <p:nvSpPr>
          <p:cNvPr id="15" name="文本框 9"/>
          <p:cNvSpPr txBox="1">
            <a:spLocks noChangeArrowheads="1"/>
          </p:cNvSpPr>
          <p:nvPr/>
        </p:nvSpPr>
        <p:spPr bwMode="auto">
          <a:xfrm>
            <a:off x="141635" y="2495699"/>
            <a:ext cx="47183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r>
              <a:rPr lang="en-US" altLang="zh-CN" sz="2000" dirty="0" smtClean="0">
                <a:latin typeface="楷体" pitchFamily="49" charset="-122"/>
                <a:ea typeface="楷体" pitchFamily="49" charset="-122"/>
                <a:sym typeface="Wingdings" pitchFamily="2" charset="2"/>
              </a:rPr>
              <a:t>(1)</a:t>
            </a:r>
            <a:r>
              <a:rPr lang="zh-CN" altLang="en-US" sz="2000" dirty="0" smtClean="0">
                <a:latin typeface="楷体" pitchFamily="49" charset="-122"/>
                <a:ea typeface="楷体" pitchFamily="49" charset="-122"/>
                <a:sym typeface="Wingdings" pitchFamily="2" charset="2"/>
              </a:rPr>
              <a:t>小球自由下落</a:t>
            </a:r>
            <a:r>
              <a:rPr lang="en-US" altLang="zh-CN" sz="2000" dirty="0" smtClean="0">
                <a:latin typeface="楷体" pitchFamily="49" charset="-122"/>
                <a:ea typeface="楷体" pitchFamily="49" charset="-122"/>
                <a:sym typeface="Wingdings" pitchFamily="2" charset="2"/>
              </a:rPr>
              <a:t>h</a:t>
            </a:r>
            <a:r>
              <a:rPr lang="zh-CN" altLang="en-US" sz="2000" dirty="0" smtClean="0">
                <a:latin typeface="楷体" pitchFamily="49" charset="-122"/>
                <a:ea typeface="楷体" pitchFamily="49" charset="-122"/>
                <a:sym typeface="Wingdings" pitchFamily="2" charset="2"/>
              </a:rPr>
              <a:t>高度落入水中速度</a:t>
            </a:r>
            <a:endParaRPr lang="zh-CN" altLang="zh-CN" sz="2000" dirty="0">
              <a:latin typeface="楷体" pitchFamily="49" charset="-122"/>
              <a:ea typeface="楷体" pitchFamily="49" charset="-122"/>
            </a:endParaRPr>
          </a:p>
        </p:txBody>
      </p:sp>
      <p:sp>
        <p:nvSpPr>
          <p:cNvPr id="5" name="文本框 4"/>
          <p:cNvSpPr txBox="1">
            <a:spLocks noChangeArrowheads="1"/>
          </p:cNvSpPr>
          <p:nvPr/>
        </p:nvSpPr>
        <p:spPr bwMode="auto">
          <a:xfrm>
            <a:off x="107504" y="591077"/>
            <a:ext cx="8856983"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r>
              <a:rPr lang="zh-CN" altLang="en-US" sz="2200" dirty="0" smtClean="0">
                <a:solidFill>
                  <a:srgbClr val="0000FF"/>
                </a:solidFill>
                <a:latin typeface="+mn-ea"/>
                <a:ea typeface="+mn-ea"/>
              </a:rPr>
              <a:t>9.</a:t>
            </a:r>
            <a:r>
              <a:rPr lang="zh-CN" altLang="zh-CN" sz="2000" dirty="0">
                <a:solidFill>
                  <a:srgbClr val="0000FF"/>
                </a:solidFill>
              </a:rPr>
              <a:t>质量为</a:t>
            </a:r>
            <a:r>
              <a:rPr lang="en-US" altLang="zh-CN" sz="2000" dirty="0">
                <a:solidFill>
                  <a:srgbClr val="0000FF"/>
                </a:solidFill>
              </a:rPr>
              <a:t> m </a:t>
            </a:r>
            <a:r>
              <a:rPr lang="zh-CN" altLang="zh-CN" sz="2000" dirty="0">
                <a:solidFill>
                  <a:srgbClr val="0000FF"/>
                </a:solidFill>
              </a:rPr>
              <a:t>的小球，从高出水面</a:t>
            </a:r>
            <a:r>
              <a:rPr lang="en-US" altLang="zh-CN" sz="2000" dirty="0">
                <a:solidFill>
                  <a:srgbClr val="0000FF"/>
                </a:solidFill>
              </a:rPr>
              <a:t> h </a:t>
            </a:r>
            <a:r>
              <a:rPr lang="zh-CN" altLang="zh-CN" sz="2000" dirty="0">
                <a:solidFill>
                  <a:srgbClr val="0000FF"/>
                </a:solidFill>
              </a:rPr>
              <a:t>处的</a:t>
            </a:r>
            <a:r>
              <a:rPr lang="en-US" altLang="zh-CN" sz="2000" dirty="0">
                <a:solidFill>
                  <a:srgbClr val="0000FF"/>
                </a:solidFill>
              </a:rPr>
              <a:t> A </a:t>
            </a:r>
            <a:r>
              <a:rPr lang="zh-CN" altLang="zh-CN" sz="2000" dirty="0">
                <a:solidFill>
                  <a:srgbClr val="0000FF"/>
                </a:solidFill>
              </a:rPr>
              <a:t>点自由落下，如图</a:t>
            </a:r>
            <a:r>
              <a:rPr lang="en-US" altLang="zh-CN" sz="2000" dirty="0">
                <a:solidFill>
                  <a:srgbClr val="0000FF"/>
                </a:solidFill>
              </a:rPr>
              <a:t> 6 </a:t>
            </a:r>
            <a:r>
              <a:rPr lang="zh-CN" altLang="zh-CN" sz="2000" dirty="0">
                <a:solidFill>
                  <a:srgbClr val="0000FF"/>
                </a:solidFill>
              </a:rPr>
              <a:t>所示。已知小球在水中受到的粘滞阻力与小球的运动速率</a:t>
            </a:r>
            <a:r>
              <a:rPr lang="en-US" altLang="zh-CN" sz="2000" dirty="0">
                <a:solidFill>
                  <a:srgbClr val="0000FF"/>
                </a:solidFill>
              </a:rPr>
              <a:t> v </a:t>
            </a:r>
            <a:r>
              <a:rPr lang="zh-CN" altLang="zh-CN" sz="2000" dirty="0" smtClean="0">
                <a:solidFill>
                  <a:srgbClr val="0000FF"/>
                </a:solidFill>
              </a:rPr>
              <a:t>成正比</a:t>
            </a:r>
            <a:r>
              <a:rPr lang="en-US" altLang="zh-CN" sz="2000" dirty="0" smtClean="0">
                <a:solidFill>
                  <a:srgbClr val="0000FF"/>
                </a:solidFill>
              </a:rPr>
              <a:t>(</a:t>
            </a:r>
            <a:r>
              <a:rPr lang="zh-CN" altLang="zh-CN" sz="2000" dirty="0" smtClean="0">
                <a:solidFill>
                  <a:srgbClr val="0000FF"/>
                </a:solidFill>
              </a:rPr>
              <a:t>比例</a:t>
            </a:r>
            <a:r>
              <a:rPr lang="zh-CN" altLang="zh-CN" sz="2000" dirty="0">
                <a:solidFill>
                  <a:srgbClr val="0000FF"/>
                </a:solidFill>
              </a:rPr>
              <a:t>系数为</a:t>
            </a:r>
            <a:r>
              <a:rPr lang="en-US" altLang="zh-CN" sz="2000" dirty="0">
                <a:solidFill>
                  <a:srgbClr val="0000FF"/>
                </a:solidFill>
              </a:rPr>
              <a:t> </a:t>
            </a:r>
            <a:r>
              <a:rPr lang="en-US" altLang="zh-CN" sz="2000" dirty="0" smtClean="0">
                <a:solidFill>
                  <a:srgbClr val="0000FF"/>
                </a:solidFill>
              </a:rPr>
              <a:t>k)</a:t>
            </a:r>
            <a:r>
              <a:rPr lang="zh-CN" altLang="zh-CN" sz="2000" dirty="0" smtClean="0">
                <a:solidFill>
                  <a:srgbClr val="0000FF"/>
                </a:solidFill>
              </a:rPr>
              <a:t>。</a:t>
            </a:r>
            <a:r>
              <a:rPr lang="zh-CN" altLang="zh-CN" sz="2000" dirty="0">
                <a:solidFill>
                  <a:srgbClr val="0000FF"/>
                </a:solidFill>
              </a:rPr>
              <a:t>设小球在水中的浮力忽略不计，以小球恰好 垂直落人水中时为计时</a:t>
            </a:r>
            <a:r>
              <a:rPr lang="zh-CN" altLang="zh-CN" sz="2000" dirty="0" smtClean="0">
                <a:solidFill>
                  <a:srgbClr val="0000FF"/>
                </a:solidFill>
              </a:rPr>
              <a:t>起点</a:t>
            </a:r>
            <a:r>
              <a:rPr lang="en-US" altLang="zh-CN" sz="2000" dirty="0" smtClean="0">
                <a:solidFill>
                  <a:srgbClr val="0000FF"/>
                </a:solidFill>
              </a:rPr>
              <a:t>(t=0)</a:t>
            </a:r>
            <a:r>
              <a:rPr lang="zh-CN" altLang="zh-CN" sz="2000" dirty="0" smtClean="0">
                <a:solidFill>
                  <a:srgbClr val="0000FF"/>
                </a:solidFill>
              </a:rPr>
              <a:t>。</a:t>
            </a:r>
            <a:r>
              <a:rPr lang="zh-CN" altLang="zh-CN" sz="2000" dirty="0">
                <a:solidFill>
                  <a:srgbClr val="0000FF"/>
                </a:solidFill>
              </a:rPr>
              <a:t>求小球在水中的</a:t>
            </a:r>
            <a:r>
              <a:rPr lang="zh-CN" altLang="zh-CN" sz="2000" dirty="0">
                <a:solidFill>
                  <a:srgbClr val="C00000"/>
                </a:solidFill>
              </a:rPr>
              <a:t>运动速率</a:t>
            </a:r>
            <a:r>
              <a:rPr lang="en-US" altLang="zh-CN" sz="2000" dirty="0">
                <a:solidFill>
                  <a:srgbClr val="C00000"/>
                </a:solidFill>
              </a:rPr>
              <a:t> v </a:t>
            </a:r>
            <a:r>
              <a:rPr lang="zh-CN" altLang="zh-CN" sz="2000" dirty="0">
                <a:solidFill>
                  <a:srgbClr val="C00000"/>
                </a:solidFill>
              </a:rPr>
              <a:t>与时间</a:t>
            </a:r>
            <a:r>
              <a:rPr lang="en-US" altLang="zh-CN" sz="2000" dirty="0">
                <a:solidFill>
                  <a:srgbClr val="C00000"/>
                </a:solidFill>
              </a:rPr>
              <a:t> t </a:t>
            </a:r>
            <a:r>
              <a:rPr lang="zh-CN" altLang="zh-CN" sz="2000" dirty="0">
                <a:solidFill>
                  <a:srgbClr val="C00000"/>
                </a:solidFill>
              </a:rPr>
              <a:t>的关系</a:t>
            </a:r>
            <a:r>
              <a:rPr lang="zh-CN" altLang="zh-CN" sz="2000" dirty="0">
                <a:solidFill>
                  <a:srgbClr val="0000FF"/>
                </a:solidFill>
              </a:rPr>
              <a:t>。</a:t>
            </a:r>
            <a:endParaRPr lang="en-US" altLang="zh-CN" sz="2200" dirty="0">
              <a:solidFill>
                <a:srgbClr val="0000FF"/>
              </a:solidFill>
              <a:latin typeface="+mn-ea"/>
              <a:ea typeface="+mn-ea"/>
            </a:endParaRPr>
          </a:p>
        </p:txBody>
      </p:sp>
      <p:graphicFrame>
        <p:nvGraphicFramePr>
          <p:cNvPr id="3079" name="对象 -2147482620"/>
          <p:cNvGraphicFramePr>
            <a:graphicFrameLocks noChangeAspect="1"/>
          </p:cNvGraphicFramePr>
          <p:nvPr>
            <p:extLst>
              <p:ext uri="{D42A27DB-BD31-4B8C-83A1-F6EECF244321}">
                <p14:modId xmlns:p14="http://schemas.microsoft.com/office/powerpoint/2010/main" val="2234891307"/>
              </p:ext>
            </p:extLst>
          </p:nvPr>
        </p:nvGraphicFramePr>
        <p:xfrm>
          <a:off x="5148064" y="4405174"/>
          <a:ext cx="2471737" cy="658812"/>
        </p:xfrm>
        <a:graphic>
          <a:graphicData uri="http://schemas.openxmlformats.org/presentationml/2006/ole">
            <mc:AlternateContent xmlns:mc="http://schemas.openxmlformats.org/markup-compatibility/2006">
              <mc:Choice xmlns:v="urn:schemas-microsoft-com:vml" Requires="v">
                <p:oleObj spid="_x0000_s46009" name="Equation" r:id="rId4" imgW="1574640" imgH="419040" progId="Equation.DSMT4">
                  <p:embed/>
                </p:oleObj>
              </mc:Choice>
              <mc:Fallback>
                <p:oleObj name="Equation" r:id="rId4" imgW="1574640" imgH="419040" progId="Equation.DSMT4">
                  <p:embed/>
                  <p:pic>
                    <p:nvPicPr>
                      <p:cNvPr id="0" name=""/>
                      <p:cNvPicPr>
                        <a:picLocks noChangeAspect="1" noChangeArrowheads="1"/>
                      </p:cNvPicPr>
                      <p:nvPr/>
                    </p:nvPicPr>
                    <p:blipFill>
                      <a:blip r:embed="rId5"/>
                      <a:srcRect/>
                      <a:stretch>
                        <a:fillRect/>
                      </a:stretch>
                    </p:blipFill>
                    <p:spPr bwMode="auto">
                      <a:xfrm>
                        <a:off x="5148064" y="4405174"/>
                        <a:ext cx="2471737" cy="65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080" name="对象 -2147482619"/>
          <p:cNvGraphicFramePr>
            <a:graphicFrameLocks noChangeAspect="1"/>
          </p:cNvGraphicFramePr>
          <p:nvPr>
            <p:extLst>
              <p:ext uri="{D42A27DB-BD31-4B8C-83A1-F6EECF244321}">
                <p14:modId xmlns:p14="http://schemas.microsoft.com/office/powerpoint/2010/main" val="1015114938"/>
              </p:ext>
            </p:extLst>
          </p:nvPr>
        </p:nvGraphicFramePr>
        <p:xfrm>
          <a:off x="4321174" y="2514184"/>
          <a:ext cx="249237" cy="373063"/>
        </p:xfrm>
        <a:graphic>
          <a:graphicData uri="http://schemas.openxmlformats.org/presentationml/2006/ole">
            <mc:AlternateContent xmlns:mc="http://schemas.openxmlformats.org/markup-compatibility/2006">
              <mc:Choice xmlns:v="urn:schemas-microsoft-com:vml" Requires="v">
                <p:oleObj spid="_x0000_s46010" name="Equation" r:id="rId6" imgW="152280" imgH="228600" progId="Equation.DSMT4">
                  <p:embed/>
                </p:oleObj>
              </mc:Choice>
              <mc:Fallback>
                <p:oleObj name="Equation" r:id="rId6" imgW="152280" imgH="228600" progId="Equation.DSMT4">
                  <p:embed/>
                  <p:pic>
                    <p:nvPicPr>
                      <p:cNvPr id="0" name=""/>
                      <p:cNvPicPr>
                        <a:picLocks noChangeAspect="1" noChangeArrowheads="1"/>
                      </p:cNvPicPr>
                      <p:nvPr/>
                    </p:nvPicPr>
                    <p:blipFill>
                      <a:blip r:embed="rId7"/>
                      <a:srcRect/>
                      <a:stretch>
                        <a:fillRect/>
                      </a:stretch>
                    </p:blipFill>
                    <p:spPr bwMode="auto">
                      <a:xfrm>
                        <a:off x="4321174" y="2514184"/>
                        <a:ext cx="249237" cy="373063"/>
                      </a:xfrm>
                      <a:prstGeom prst="rect">
                        <a:avLst/>
                      </a:prstGeom>
                      <a:noFill/>
                      <a:ln>
                        <a:noFill/>
                      </a:ln>
                      <a:extLst/>
                    </p:spPr>
                  </p:pic>
                </p:oleObj>
              </mc:Fallback>
            </mc:AlternateContent>
          </a:graphicData>
        </a:graphic>
      </p:graphicFrame>
      <p:sp>
        <p:nvSpPr>
          <p:cNvPr id="11" name="Rectangle 50"/>
          <p:cNvSpPr>
            <a:spLocks noChangeArrowheads="1"/>
          </p:cNvSpPr>
          <p:nvPr/>
        </p:nvSpPr>
        <p:spPr bwMode="auto">
          <a:xfrm>
            <a:off x="-1588" y="0"/>
            <a:ext cx="9144001"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mn-ea"/>
                <a:ea typeface="+mn-ea"/>
              </a:rPr>
              <a:t>2017</a:t>
            </a:r>
            <a:r>
              <a:rPr lang="zh-CN" altLang="en-US" dirty="0" smtClean="0">
                <a:solidFill>
                  <a:srgbClr val="FFFFFF"/>
                </a:solidFill>
                <a:latin typeface="+mn-ea"/>
                <a:ea typeface="+mn-ea"/>
              </a:rPr>
              <a:t>年下半年</a:t>
            </a:r>
          </a:p>
        </p:txBody>
      </p:sp>
      <p:sp>
        <p:nvSpPr>
          <p:cNvPr id="13" name="Text Box 55"/>
          <p:cNvSpPr txBox="1">
            <a:spLocks noChangeArrowheads="1"/>
          </p:cNvSpPr>
          <p:nvPr/>
        </p:nvSpPr>
        <p:spPr bwMode="auto">
          <a:xfrm>
            <a:off x="39398" y="50510"/>
            <a:ext cx="18827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zh-CN" altLang="en-US" dirty="0" smtClean="0">
                <a:solidFill>
                  <a:srgbClr val="FFFFFF"/>
                </a:solidFill>
                <a:latin typeface="+mn-ea"/>
                <a:ea typeface="+mn-ea"/>
              </a:rPr>
              <a:t>二、计算题</a:t>
            </a:r>
          </a:p>
        </p:txBody>
      </p:sp>
      <p:graphicFrame>
        <p:nvGraphicFramePr>
          <p:cNvPr id="2" name="对象 1"/>
          <p:cNvGraphicFramePr>
            <a:graphicFrameLocks noChangeAspect="1"/>
          </p:cNvGraphicFramePr>
          <p:nvPr>
            <p:extLst>
              <p:ext uri="{D42A27DB-BD31-4B8C-83A1-F6EECF244321}">
                <p14:modId xmlns:p14="http://schemas.microsoft.com/office/powerpoint/2010/main" val="1020622239"/>
              </p:ext>
            </p:extLst>
          </p:nvPr>
        </p:nvGraphicFramePr>
        <p:xfrm>
          <a:off x="2987824" y="3554219"/>
          <a:ext cx="314325" cy="293688"/>
        </p:xfrm>
        <a:graphic>
          <a:graphicData uri="http://schemas.openxmlformats.org/presentationml/2006/ole">
            <mc:AlternateContent xmlns:mc="http://schemas.openxmlformats.org/markup-compatibility/2006">
              <mc:Choice xmlns:v="urn:schemas-microsoft-com:vml" Requires="v">
                <p:oleObj spid="_x0000_s46011" name="Equation" r:id="rId8" imgW="190440" imgH="177480" progId="Equation.DSMT4">
                  <p:embed/>
                </p:oleObj>
              </mc:Choice>
              <mc:Fallback>
                <p:oleObj name="Equation" r:id="rId8" imgW="190440" imgH="177480" progId="Equation.DSMT4">
                  <p:embed/>
                  <p:pic>
                    <p:nvPicPr>
                      <p:cNvPr id="0" name=""/>
                      <p:cNvPicPr>
                        <a:picLocks noChangeAspect="1" noChangeArrowheads="1"/>
                      </p:cNvPicPr>
                      <p:nvPr/>
                    </p:nvPicPr>
                    <p:blipFill>
                      <a:blip r:embed="rId9"/>
                      <a:srcRect/>
                      <a:stretch>
                        <a:fillRect/>
                      </a:stretch>
                    </p:blipFill>
                    <p:spPr bwMode="auto">
                      <a:xfrm>
                        <a:off x="2987824" y="3554219"/>
                        <a:ext cx="314325" cy="293688"/>
                      </a:xfrm>
                      <a:prstGeom prst="rect">
                        <a:avLst/>
                      </a:prstGeom>
                      <a:noFill/>
                      <a:ln>
                        <a:noFill/>
                      </a:ln>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810752335"/>
              </p:ext>
            </p:extLst>
          </p:nvPr>
        </p:nvGraphicFramePr>
        <p:xfrm>
          <a:off x="2813050" y="4060825"/>
          <a:ext cx="1287463" cy="303213"/>
        </p:xfrm>
        <a:graphic>
          <a:graphicData uri="http://schemas.openxmlformats.org/presentationml/2006/ole">
            <mc:AlternateContent xmlns:mc="http://schemas.openxmlformats.org/markup-compatibility/2006">
              <mc:Choice xmlns:v="urn:schemas-microsoft-com:vml" Requires="v">
                <p:oleObj spid="_x0000_s46012" name="Equation" r:id="rId10" imgW="863280" imgH="203040" progId="Equation.DSMT4">
                  <p:embed/>
                </p:oleObj>
              </mc:Choice>
              <mc:Fallback>
                <p:oleObj name="Equation" r:id="rId10" imgW="863280" imgH="203040" progId="Equation.DSMT4">
                  <p:embed/>
                  <p:pic>
                    <p:nvPicPr>
                      <p:cNvPr id="0" name=""/>
                      <p:cNvPicPr>
                        <a:picLocks noChangeAspect="1" noChangeArrowheads="1"/>
                      </p:cNvPicPr>
                      <p:nvPr/>
                    </p:nvPicPr>
                    <p:blipFill>
                      <a:blip r:embed="rId11"/>
                      <a:srcRect/>
                      <a:stretch>
                        <a:fillRect/>
                      </a:stretch>
                    </p:blipFill>
                    <p:spPr bwMode="auto">
                      <a:xfrm>
                        <a:off x="2813050" y="4060825"/>
                        <a:ext cx="1287463" cy="303213"/>
                      </a:xfrm>
                      <a:prstGeom prst="rect">
                        <a:avLst/>
                      </a:prstGeom>
                      <a:noFill/>
                      <a:ln>
                        <a:noFill/>
                      </a:ln>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488506752"/>
              </p:ext>
            </p:extLst>
          </p:nvPr>
        </p:nvGraphicFramePr>
        <p:xfrm>
          <a:off x="5004048" y="5301208"/>
          <a:ext cx="2771775" cy="658812"/>
        </p:xfrm>
        <a:graphic>
          <a:graphicData uri="http://schemas.openxmlformats.org/presentationml/2006/ole">
            <mc:AlternateContent xmlns:mc="http://schemas.openxmlformats.org/markup-compatibility/2006">
              <mc:Choice xmlns:v="urn:schemas-microsoft-com:vml" Requires="v">
                <p:oleObj spid="_x0000_s46013" name="Equation" r:id="rId12" imgW="1765080" imgH="419040" progId="Equation.DSMT4">
                  <p:embed/>
                </p:oleObj>
              </mc:Choice>
              <mc:Fallback>
                <p:oleObj name="Equation" r:id="rId12" imgW="1765080" imgH="419040" progId="Equation.DSMT4">
                  <p:embed/>
                  <p:pic>
                    <p:nvPicPr>
                      <p:cNvPr id="0" name=""/>
                      <p:cNvPicPr>
                        <a:picLocks noChangeAspect="1" noChangeArrowheads="1"/>
                      </p:cNvPicPr>
                      <p:nvPr/>
                    </p:nvPicPr>
                    <p:blipFill>
                      <a:blip r:embed="rId13"/>
                      <a:srcRect/>
                      <a:stretch>
                        <a:fillRect/>
                      </a:stretch>
                    </p:blipFill>
                    <p:spPr bwMode="auto">
                      <a:xfrm>
                        <a:off x="5004048" y="5301208"/>
                        <a:ext cx="2771775" cy="65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 name="文本框 9"/>
          <p:cNvSpPr txBox="1">
            <a:spLocks noChangeArrowheads="1"/>
          </p:cNvSpPr>
          <p:nvPr/>
        </p:nvSpPr>
        <p:spPr bwMode="auto">
          <a:xfrm>
            <a:off x="53399" y="2060848"/>
            <a:ext cx="88575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r>
              <a:rPr lang="zh-CN" altLang="en-US" sz="2000" dirty="0" smtClean="0">
                <a:latin typeface="楷体" pitchFamily="49" charset="-122"/>
                <a:ea typeface="楷体" pitchFamily="49" charset="-122"/>
              </a:rPr>
              <a:t>解：运动过程分两个阶段</a:t>
            </a:r>
            <a:r>
              <a:rPr lang="en-US" altLang="zh-CN" sz="2000" dirty="0" smtClean="0">
                <a:latin typeface="楷体" pitchFamily="49" charset="-122"/>
                <a:ea typeface="楷体" pitchFamily="49" charset="-122"/>
                <a:sym typeface="Wingdings" pitchFamily="2" charset="2"/>
              </a:rPr>
              <a:t>(1)</a:t>
            </a:r>
            <a:r>
              <a:rPr lang="zh-CN" altLang="en-US" sz="2000" dirty="0" smtClean="0">
                <a:latin typeface="楷体" pitchFamily="49" charset="-122"/>
                <a:ea typeface="楷体" pitchFamily="49" charset="-122"/>
                <a:sym typeface="Wingdings" pitchFamily="2" charset="2"/>
              </a:rPr>
              <a:t>小球自由下落；</a:t>
            </a:r>
            <a:r>
              <a:rPr lang="en-US" altLang="zh-CN" sz="2000" dirty="0" smtClean="0">
                <a:latin typeface="楷体" pitchFamily="49" charset="-122"/>
                <a:ea typeface="楷体" pitchFamily="49" charset="-122"/>
                <a:sym typeface="Wingdings" pitchFamily="2" charset="2"/>
              </a:rPr>
              <a:t>(2)</a:t>
            </a:r>
            <a:r>
              <a:rPr lang="zh-CN" altLang="en-US" sz="2000" dirty="0" smtClean="0">
                <a:latin typeface="楷体" pitchFamily="49" charset="-122"/>
                <a:ea typeface="楷体" pitchFamily="49" charset="-122"/>
                <a:sym typeface="Wingdings" pitchFamily="2" charset="2"/>
              </a:rPr>
              <a:t>小球在水中受到阻力运动</a:t>
            </a:r>
            <a:endParaRPr lang="zh-CN" altLang="zh-CN" sz="2000" dirty="0">
              <a:latin typeface="楷体" pitchFamily="49" charset="-122"/>
              <a:ea typeface="楷体" pitchFamily="49" charset="-122"/>
            </a:endParaRPr>
          </a:p>
        </p:txBody>
      </p:sp>
      <p:sp>
        <p:nvSpPr>
          <p:cNvPr id="16" name="文本框 9"/>
          <p:cNvSpPr txBox="1">
            <a:spLocks noChangeArrowheads="1"/>
          </p:cNvSpPr>
          <p:nvPr/>
        </p:nvSpPr>
        <p:spPr bwMode="auto">
          <a:xfrm>
            <a:off x="179512" y="2949955"/>
            <a:ext cx="244827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r>
              <a:rPr lang="zh-CN" altLang="en-US" sz="2000" dirty="0" smtClean="0">
                <a:latin typeface="楷体" pitchFamily="49" charset="-122"/>
                <a:ea typeface="楷体" pitchFamily="49" charset="-122"/>
                <a:sym typeface="Wingdings" pitchFamily="2" charset="2"/>
              </a:rPr>
              <a:t>根据动能定理有：</a:t>
            </a:r>
            <a:endParaRPr lang="zh-CN" altLang="zh-CN" sz="2000" dirty="0">
              <a:latin typeface="楷体" pitchFamily="49" charset="-122"/>
              <a:ea typeface="楷体" pitchFamily="49" charset="-122"/>
            </a:endParaRPr>
          </a:p>
        </p:txBody>
      </p:sp>
      <p:graphicFrame>
        <p:nvGraphicFramePr>
          <p:cNvPr id="17" name="对象 -2147482619"/>
          <p:cNvGraphicFramePr>
            <a:graphicFrameLocks noChangeAspect="1"/>
          </p:cNvGraphicFramePr>
          <p:nvPr>
            <p:extLst>
              <p:ext uri="{D42A27DB-BD31-4B8C-83A1-F6EECF244321}">
                <p14:modId xmlns:p14="http://schemas.microsoft.com/office/powerpoint/2010/main" val="2337931391"/>
              </p:ext>
            </p:extLst>
          </p:nvPr>
        </p:nvGraphicFramePr>
        <p:xfrm>
          <a:off x="2339752" y="2828541"/>
          <a:ext cx="2470150" cy="642938"/>
        </p:xfrm>
        <a:graphic>
          <a:graphicData uri="http://schemas.openxmlformats.org/presentationml/2006/ole">
            <mc:AlternateContent xmlns:mc="http://schemas.openxmlformats.org/markup-compatibility/2006">
              <mc:Choice xmlns:v="urn:schemas-microsoft-com:vml" Requires="v">
                <p:oleObj spid="_x0000_s46014" name="Equation" r:id="rId14" imgW="1511280" imgH="393480" progId="Equation.DSMT4">
                  <p:embed/>
                </p:oleObj>
              </mc:Choice>
              <mc:Fallback>
                <p:oleObj name="Equation" r:id="rId14" imgW="1511280" imgH="393480" progId="Equation.DSMT4">
                  <p:embed/>
                  <p:pic>
                    <p:nvPicPr>
                      <p:cNvPr id="0" name=""/>
                      <p:cNvPicPr>
                        <a:picLocks noChangeAspect="1" noChangeArrowheads="1"/>
                      </p:cNvPicPr>
                      <p:nvPr/>
                    </p:nvPicPr>
                    <p:blipFill>
                      <a:blip r:embed="rId15"/>
                      <a:srcRect/>
                      <a:stretch>
                        <a:fillRect/>
                      </a:stretch>
                    </p:blipFill>
                    <p:spPr bwMode="auto">
                      <a:xfrm>
                        <a:off x="2339752" y="2828541"/>
                        <a:ext cx="2470150" cy="642938"/>
                      </a:xfrm>
                      <a:prstGeom prst="rect">
                        <a:avLst/>
                      </a:prstGeom>
                      <a:noFill/>
                      <a:ln>
                        <a:noFill/>
                      </a:ln>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071453389"/>
              </p:ext>
            </p:extLst>
          </p:nvPr>
        </p:nvGraphicFramePr>
        <p:xfrm>
          <a:off x="4371180" y="3606100"/>
          <a:ext cx="398463" cy="273050"/>
        </p:xfrm>
        <a:graphic>
          <a:graphicData uri="http://schemas.openxmlformats.org/presentationml/2006/ole">
            <mc:AlternateContent xmlns:mc="http://schemas.openxmlformats.org/markup-compatibility/2006">
              <mc:Choice xmlns:v="urn:schemas-microsoft-com:vml" Requires="v">
                <p:oleObj spid="_x0000_s46015" name="Equation" r:id="rId16" imgW="241200" imgH="164880" progId="Equation.DSMT4">
                  <p:embed/>
                </p:oleObj>
              </mc:Choice>
              <mc:Fallback>
                <p:oleObj name="Equation" r:id="rId16" imgW="241200" imgH="164880" progId="Equation.DSMT4">
                  <p:embed/>
                  <p:pic>
                    <p:nvPicPr>
                      <p:cNvPr id="0" name="对象 1"/>
                      <p:cNvPicPr>
                        <a:picLocks noChangeAspect="1" noChangeArrowheads="1"/>
                      </p:cNvPicPr>
                      <p:nvPr/>
                    </p:nvPicPr>
                    <p:blipFill>
                      <a:blip r:embed="rId17"/>
                      <a:srcRect/>
                      <a:stretch>
                        <a:fillRect/>
                      </a:stretch>
                    </p:blipFill>
                    <p:spPr bwMode="auto">
                      <a:xfrm>
                        <a:off x="4371180" y="3606100"/>
                        <a:ext cx="398463"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 name="文本框 9"/>
          <p:cNvSpPr txBox="1">
            <a:spLocks noChangeArrowheads="1"/>
          </p:cNvSpPr>
          <p:nvPr/>
        </p:nvSpPr>
        <p:spPr bwMode="auto">
          <a:xfrm>
            <a:off x="155397" y="4005064"/>
            <a:ext cx="29044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r>
              <a:rPr lang="zh-CN" altLang="en-US" sz="2000" dirty="0" smtClean="0">
                <a:latin typeface="楷体" pitchFamily="49" charset="-122"/>
                <a:ea typeface="楷体" pitchFamily="49" charset="-122"/>
              </a:rPr>
              <a:t>根据牛顿第二定律有：</a:t>
            </a:r>
            <a:endParaRPr lang="zh-CN" altLang="zh-CN" sz="2000" dirty="0">
              <a:latin typeface="楷体" pitchFamily="49" charset="-122"/>
              <a:ea typeface="楷体" pitchFamily="49" charset="-122"/>
            </a:endParaRPr>
          </a:p>
        </p:txBody>
      </p:sp>
      <p:sp>
        <p:nvSpPr>
          <p:cNvPr id="20" name="文本框 9"/>
          <p:cNvSpPr txBox="1">
            <a:spLocks noChangeArrowheads="1"/>
          </p:cNvSpPr>
          <p:nvPr/>
        </p:nvSpPr>
        <p:spPr bwMode="auto">
          <a:xfrm>
            <a:off x="192025" y="4411530"/>
            <a:ext cx="7075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r>
              <a:rPr lang="zh-CN" altLang="en-US" sz="2000" dirty="0" smtClean="0">
                <a:latin typeface="楷体" pitchFamily="49" charset="-122"/>
                <a:ea typeface="楷体" pitchFamily="49" charset="-122"/>
              </a:rPr>
              <a:t>即：</a:t>
            </a:r>
            <a:endParaRPr lang="zh-CN" altLang="zh-CN" sz="2000" dirty="0">
              <a:latin typeface="楷体" pitchFamily="49" charset="-122"/>
              <a:ea typeface="楷体" pitchFamily="49" charset="-122"/>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1294321684"/>
              </p:ext>
            </p:extLst>
          </p:nvPr>
        </p:nvGraphicFramePr>
        <p:xfrm>
          <a:off x="825500" y="4316413"/>
          <a:ext cx="1438275" cy="588962"/>
        </p:xfrm>
        <a:graphic>
          <a:graphicData uri="http://schemas.openxmlformats.org/presentationml/2006/ole">
            <mc:AlternateContent xmlns:mc="http://schemas.openxmlformats.org/markup-compatibility/2006">
              <mc:Choice xmlns:v="urn:schemas-microsoft-com:vml" Requires="v">
                <p:oleObj spid="_x0000_s46016" name="Equation" r:id="rId18" imgW="965160" imgH="393480" progId="Equation.DSMT4">
                  <p:embed/>
                </p:oleObj>
              </mc:Choice>
              <mc:Fallback>
                <p:oleObj name="Equation" r:id="rId18" imgW="965160" imgH="393480" progId="Equation.DSMT4">
                  <p:embed/>
                  <p:pic>
                    <p:nvPicPr>
                      <p:cNvPr id="0" name="对象 2"/>
                      <p:cNvPicPr>
                        <a:picLocks noChangeAspect="1" noChangeArrowheads="1"/>
                      </p:cNvPicPr>
                      <p:nvPr/>
                    </p:nvPicPr>
                    <p:blipFill>
                      <a:blip r:embed="rId19"/>
                      <a:srcRect/>
                      <a:stretch>
                        <a:fillRect/>
                      </a:stretch>
                    </p:blipFill>
                    <p:spPr bwMode="auto">
                      <a:xfrm>
                        <a:off x="825500" y="4316413"/>
                        <a:ext cx="1438275" cy="58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067543846"/>
              </p:ext>
            </p:extLst>
          </p:nvPr>
        </p:nvGraphicFramePr>
        <p:xfrm>
          <a:off x="874713" y="4922838"/>
          <a:ext cx="1343025" cy="627062"/>
        </p:xfrm>
        <a:graphic>
          <a:graphicData uri="http://schemas.openxmlformats.org/presentationml/2006/ole">
            <mc:AlternateContent xmlns:mc="http://schemas.openxmlformats.org/markup-compatibility/2006">
              <mc:Choice xmlns:v="urn:schemas-microsoft-com:vml" Requires="v">
                <p:oleObj spid="_x0000_s46017" name="Equation" r:id="rId20" imgW="901440" imgH="419040" progId="Equation.DSMT4">
                  <p:embed/>
                </p:oleObj>
              </mc:Choice>
              <mc:Fallback>
                <p:oleObj name="Equation" r:id="rId20" imgW="901440" imgH="419040" progId="Equation.DSMT4">
                  <p:embed/>
                  <p:pic>
                    <p:nvPicPr>
                      <p:cNvPr id="0" name="对象 6"/>
                      <p:cNvPicPr>
                        <a:picLocks noChangeAspect="1" noChangeArrowheads="1"/>
                      </p:cNvPicPr>
                      <p:nvPr/>
                    </p:nvPicPr>
                    <p:blipFill>
                      <a:blip r:embed="rId21"/>
                      <a:srcRect/>
                      <a:stretch>
                        <a:fillRect/>
                      </a:stretch>
                    </p:blipFill>
                    <p:spPr bwMode="auto">
                      <a:xfrm>
                        <a:off x="874713" y="4922838"/>
                        <a:ext cx="1343025" cy="62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061231041"/>
              </p:ext>
            </p:extLst>
          </p:nvPr>
        </p:nvGraphicFramePr>
        <p:xfrm>
          <a:off x="792634" y="5805264"/>
          <a:ext cx="1835150" cy="627062"/>
        </p:xfrm>
        <a:graphic>
          <a:graphicData uri="http://schemas.openxmlformats.org/presentationml/2006/ole">
            <mc:AlternateContent xmlns:mc="http://schemas.openxmlformats.org/markup-compatibility/2006">
              <mc:Choice xmlns:v="urn:schemas-microsoft-com:vml" Requires="v">
                <p:oleObj spid="_x0000_s46018" name="Equation" r:id="rId22" imgW="1231560" imgH="419040" progId="Equation.DSMT4">
                  <p:embed/>
                </p:oleObj>
              </mc:Choice>
              <mc:Fallback>
                <p:oleObj name="Equation" r:id="rId22" imgW="1231560" imgH="419040" progId="Equation.DSMT4">
                  <p:embed/>
                  <p:pic>
                    <p:nvPicPr>
                      <p:cNvPr id="0" name="对象 7"/>
                      <p:cNvPicPr>
                        <a:picLocks noChangeAspect="1" noChangeArrowheads="1"/>
                      </p:cNvPicPr>
                      <p:nvPr/>
                    </p:nvPicPr>
                    <p:blipFill>
                      <a:blip r:embed="rId23"/>
                      <a:srcRect/>
                      <a:stretch>
                        <a:fillRect/>
                      </a:stretch>
                    </p:blipFill>
                    <p:spPr bwMode="auto">
                      <a:xfrm>
                        <a:off x="792634" y="5805264"/>
                        <a:ext cx="1835150" cy="62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5468" name="Picture 41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797768" y="2436862"/>
            <a:ext cx="2315909" cy="1598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2"/>
    </p:custDataLst>
    <p:extLst>
      <p:ext uri="{BB962C8B-B14F-4D97-AF65-F5344CB8AC3E}">
        <p14:creationId xmlns:p14="http://schemas.microsoft.com/office/powerpoint/2010/main" val="3660154484"/>
      </p:ext>
    </p:extLst>
  </p:cSld>
  <p:clrMapOvr>
    <a:masterClrMapping/>
  </p:clrMapOvr>
  <p:transition/>
  <p:timing>
    <p:tnLst>
      <p:par>
        <p:cTn id="1" dur="indefinite" restart="never" nodeType="tmRoot"/>
      </p:par>
    </p:tnLst>
    <p:bldLst>
      <p:bldP spid="18" grpId="1"/>
      <p:bldP spid="15" grpId="1"/>
      <p:bldP spid="5" grpId="1"/>
      <p:bldP spid="14" grpId="1"/>
      <p:bldP spid="16" grpId="1"/>
      <p:bldP spid="19" grpId="1"/>
      <p:bldP spid="20"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9"/>
          <p:cNvSpPr txBox="1">
            <a:spLocks noChangeArrowheads="1"/>
          </p:cNvSpPr>
          <p:nvPr/>
        </p:nvSpPr>
        <p:spPr bwMode="auto">
          <a:xfrm>
            <a:off x="203469" y="3933056"/>
            <a:ext cx="27015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r>
              <a:rPr lang="en-US" altLang="zh-CN" sz="2000" dirty="0" smtClean="0">
                <a:latin typeface="楷体" pitchFamily="49" charset="-122"/>
                <a:ea typeface="楷体" pitchFamily="49" charset="-122"/>
                <a:sym typeface="Wingdings" pitchFamily="2" charset="2"/>
              </a:rPr>
              <a:t>(2)</a:t>
            </a:r>
            <a:r>
              <a:rPr lang="zh-CN" altLang="en-US" sz="2000" dirty="0" smtClean="0">
                <a:latin typeface="楷体" pitchFamily="49" charset="-122"/>
                <a:ea typeface="楷体" pitchFamily="49" charset="-122"/>
                <a:sym typeface="Wingdings" pitchFamily="2" charset="2"/>
              </a:rPr>
              <a:t>两球间的电势差为</a:t>
            </a:r>
            <a:endParaRPr lang="zh-CN" altLang="zh-CN" sz="2000" dirty="0">
              <a:latin typeface="楷体" pitchFamily="49" charset="-122"/>
              <a:ea typeface="楷体" pitchFamily="49" charset="-122"/>
            </a:endParaRPr>
          </a:p>
        </p:txBody>
      </p:sp>
      <p:sp>
        <p:nvSpPr>
          <p:cNvPr id="15" name="文本框 9"/>
          <p:cNvSpPr txBox="1">
            <a:spLocks noChangeArrowheads="1"/>
          </p:cNvSpPr>
          <p:nvPr/>
        </p:nvSpPr>
        <p:spPr bwMode="auto">
          <a:xfrm>
            <a:off x="545809" y="2060848"/>
            <a:ext cx="47183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r>
              <a:rPr lang="en-US" altLang="zh-CN" sz="2000" dirty="0" smtClean="0">
                <a:latin typeface="楷体" pitchFamily="49" charset="-122"/>
                <a:ea typeface="楷体" pitchFamily="49" charset="-122"/>
                <a:sym typeface="Wingdings" pitchFamily="2" charset="2"/>
              </a:rPr>
              <a:t>(1)</a:t>
            </a:r>
            <a:r>
              <a:rPr lang="zh-CN" altLang="en-US" sz="2000" dirty="0" smtClean="0">
                <a:latin typeface="楷体" pitchFamily="49" charset="-122"/>
                <a:ea typeface="楷体" pitchFamily="49" charset="-122"/>
                <a:sym typeface="Wingdings" pitchFamily="2" charset="2"/>
              </a:rPr>
              <a:t>取半径</a:t>
            </a:r>
            <a:r>
              <a:rPr lang="en-US" altLang="zh-CN" sz="2000" dirty="0" smtClean="0">
                <a:latin typeface="楷体" pitchFamily="49" charset="-122"/>
                <a:ea typeface="楷体" pitchFamily="49" charset="-122"/>
                <a:sym typeface="Wingdings" pitchFamily="2" charset="2"/>
              </a:rPr>
              <a:t>r</a:t>
            </a:r>
            <a:r>
              <a:rPr lang="zh-CN" altLang="en-US" sz="2000" dirty="0" smtClean="0">
                <a:latin typeface="楷体" pitchFamily="49" charset="-122"/>
                <a:ea typeface="楷体" pitchFamily="49" charset="-122"/>
                <a:sym typeface="Wingdings" pitchFamily="2" charset="2"/>
              </a:rPr>
              <a:t>的高斯面，根据高斯定理</a:t>
            </a:r>
            <a:endParaRPr lang="zh-CN" altLang="zh-CN" sz="2000" dirty="0">
              <a:latin typeface="楷体" pitchFamily="49" charset="-122"/>
              <a:ea typeface="楷体" pitchFamily="49" charset="-122"/>
            </a:endParaRPr>
          </a:p>
        </p:txBody>
      </p:sp>
      <p:sp>
        <p:nvSpPr>
          <p:cNvPr id="5" name="文本框 4"/>
          <p:cNvSpPr txBox="1">
            <a:spLocks noChangeArrowheads="1"/>
          </p:cNvSpPr>
          <p:nvPr/>
        </p:nvSpPr>
        <p:spPr bwMode="auto">
          <a:xfrm>
            <a:off x="107504" y="591077"/>
            <a:ext cx="8856983"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r>
              <a:rPr lang="zh-CN" altLang="en-US" sz="2200" dirty="0" smtClean="0">
                <a:solidFill>
                  <a:srgbClr val="0000FF"/>
                </a:solidFill>
                <a:latin typeface="+mn-ea"/>
                <a:ea typeface="+mn-ea"/>
              </a:rPr>
              <a:t>9.球形电容器有两个同心的球壳</a:t>
            </a:r>
            <a:r>
              <a:rPr lang="en-US" altLang="zh-CN" sz="2200" dirty="0" smtClean="0">
                <a:solidFill>
                  <a:srgbClr val="0000FF"/>
                </a:solidFill>
                <a:latin typeface="+mn-ea"/>
                <a:ea typeface="+mn-ea"/>
              </a:rPr>
              <a:t>A,B</a:t>
            </a:r>
            <a:r>
              <a:rPr lang="zh-CN" altLang="en-US" sz="2200" dirty="0" smtClean="0">
                <a:solidFill>
                  <a:srgbClr val="0000FF"/>
                </a:solidFill>
                <a:latin typeface="+mn-ea"/>
                <a:ea typeface="+mn-ea"/>
              </a:rPr>
              <a:t>组成，如图所示。导体</a:t>
            </a:r>
            <a:r>
              <a:rPr lang="en-US" altLang="zh-CN" sz="2200" dirty="0" smtClean="0">
                <a:solidFill>
                  <a:srgbClr val="0000FF"/>
                </a:solidFill>
                <a:latin typeface="+mn-ea"/>
                <a:ea typeface="+mn-ea"/>
              </a:rPr>
              <a:t>A,B</a:t>
            </a:r>
            <a:r>
              <a:rPr lang="zh-CN" altLang="en-US" sz="2200" dirty="0" smtClean="0">
                <a:solidFill>
                  <a:srgbClr val="0000FF"/>
                </a:solidFill>
                <a:latin typeface="+mn-ea"/>
                <a:ea typeface="+mn-ea"/>
              </a:rPr>
              <a:t>的半径分别为</a:t>
            </a:r>
            <a:r>
              <a:rPr lang="en-US" altLang="zh-CN" sz="2200" dirty="0" smtClean="0">
                <a:solidFill>
                  <a:srgbClr val="0000FF"/>
                </a:solidFill>
                <a:latin typeface="+mn-ea"/>
                <a:ea typeface="+mn-ea"/>
              </a:rPr>
              <a:t>R</a:t>
            </a:r>
            <a:r>
              <a:rPr lang="en-US" altLang="zh-CN" sz="2200" baseline="-25000" dirty="0" smtClean="0">
                <a:solidFill>
                  <a:srgbClr val="0000FF"/>
                </a:solidFill>
                <a:latin typeface="+mn-ea"/>
                <a:ea typeface="+mn-ea"/>
              </a:rPr>
              <a:t>A</a:t>
            </a:r>
            <a:r>
              <a:rPr lang="zh-CN" altLang="en-US" sz="2200" dirty="0" smtClean="0">
                <a:solidFill>
                  <a:srgbClr val="0000FF"/>
                </a:solidFill>
                <a:latin typeface="+mn-ea"/>
                <a:ea typeface="+mn-ea"/>
              </a:rPr>
              <a:t>的</a:t>
            </a:r>
            <a:r>
              <a:rPr lang="en-US" altLang="zh-CN" sz="2200" dirty="0" smtClean="0">
                <a:solidFill>
                  <a:srgbClr val="0000FF"/>
                </a:solidFill>
                <a:latin typeface="+mn-ea"/>
                <a:ea typeface="+mn-ea"/>
              </a:rPr>
              <a:t>R</a:t>
            </a:r>
            <a:r>
              <a:rPr lang="en-US" altLang="zh-CN" sz="2200" baseline="-25000" dirty="0">
                <a:solidFill>
                  <a:srgbClr val="0000FF"/>
                </a:solidFill>
                <a:latin typeface="+mn-ea"/>
                <a:ea typeface="+mn-ea"/>
              </a:rPr>
              <a:t>B</a:t>
            </a:r>
            <a:r>
              <a:rPr lang="zh-CN" altLang="en-US" sz="2200" dirty="0" smtClean="0">
                <a:solidFill>
                  <a:srgbClr val="0000FF"/>
                </a:solidFill>
                <a:latin typeface="+mn-ea"/>
                <a:ea typeface="+mn-ea"/>
              </a:rPr>
              <a:t>，且</a:t>
            </a:r>
            <a:r>
              <a:rPr lang="en-US" altLang="zh-CN" sz="2200" dirty="0" smtClean="0">
                <a:solidFill>
                  <a:srgbClr val="0000FF"/>
                </a:solidFill>
                <a:latin typeface="+mn-ea"/>
                <a:ea typeface="+mn-ea"/>
              </a:rPr>
              <a:t>R</a:t>
            </a:r>
            <a:r>
              <a:rPr lang="en-US" altLang="zh-CN" sz="2200" baseline="-25000" dirty="0">
                <a:solidFill>
                  <a:srgbClr val="0000FF"/>
                </a:solidFill>
                <a:latin typeface="+mn-ea"/>
                <a:ea typeface="+mn-ea"/>
              </a:rPr>
              <a:t>A</a:t>
            </a:r>
            <a:r>
              <a:rPr lang="en-US" altLang="zh-CN" sz="2200" dirty="0" smtClean="0">
                <a:solidFill>
                  <a:srgbClr val="0000FF"/>
                </a:solidFill>
                <a:latin typeface="+mn-ea"/>
                <a:ea typeface="+mn-ea"/>
              </a:rPr>
              <a:t>&lt;R</a:t>
            </a:r>
            <a:r>
              <a:rPr lang="en-US" altLang="zh-CN" sz="2200" baseline="-25000" dirty="0">
                <a:solidFill>
                  <a:srgbClr val="0000FF"/>
                </a:solidFill>
                <a:latin typeface="+mn-ea"/>
                <a:ea typeface="+mn-ea"/>
              </a:rPr>
              <a:t>B</a:t>
            </a:r>
            <a:r>
              <a:rPr lang="zh-CN" altLang="en-US" sz="2200" dirty="0" smtClean="0">
                <a:solidFill>
                  <a:srgbClr val="0000FF"/>
                </a:solidFill>
                <a:latin typeface="+mn-ea"/>
                <a:ea typeface="+mn-ea"/>
              </a:rPr>
              <a:t>，导体</a:t>
            </a:r>
            <a:r>
              <a:rPr lang="en-US" altLang="zh-CN" sz="2200" dirty="0" smtClean="0">
                <a:solidFill>
                  <a:srgbClr val="0000FF"/>
                </a:solidFill>
                <a:latin typeface="+mn-ea"/>
                <a:ea typeface="+mn-ea"/>
              </a:rPr>
              <a:t>A,B</a:t>
            </a:r>
            <a:r>
              <a:rPr lang="zh-CN" altLang="en-US" sz="2200" dirty="0" smtClean="0">
                <a:solidFill>
                  <a:srgbClr val="0000FF"/>
                </a:solidFill>
                <a:latin typeface="+mn-ea"/>
                <a:ea typeface="+mn-ea"/>
              </a:rPr>
              <a:t>在真空中分别带有电荷</a:t>
            </a:r>
            <a:r>
              <a:rPr lang="en-US" altLang="zh-CN" sz="2200" dirty="0" smtClean="0">
                <a:solidFill>
                  <a:srgbClr val="0000FF"/>
                </a:solidFill>
                <a:latin typeface="+mn-ea"/>
                <a:ea typeface="+mn-ea"/>
              </a:rPr>
              <a:t>+q</a:t>
            </a:r>
            <a:r>
              <a:rPr lang="zh-CN" altLang="en-US" sz="2200" dirty="0" smtClean="0">
                <a:solidFill>
                  <a:srgbClr val="0000FF"/>
                </a:solidFill>
                <a:latin typeface="+mn-ea"/>
                <a:ea typeface="+mn-ea"/>
              </a:rPr>
              <a:t>和</a:t>
            </a:r>
            <a:r>
              <a:rPr lang="en-US" altLang="zh-CN" sz="2200" dirty="0" smtClean="0">
                <a:solidFill>
                  <a:srgbClr val="0000FF"/>
                </a:solidFill>
                <a:latin typeface="+mn-ea"/>
                <a:ea typeface="+mn-ea"/>
              </a:rPr>
              <a:t>-q</a:t>
            </a:r>
            <a:r>
              <a:rPr lang="zh-CN" altLang="en-US" sz="2200" dirty="0" smtClean="0">
                <a:solidFill>
                  <a:srgbClr val="0000FF"/>
                </a:solidFill>
                <a:latin typeface="+mn-ea"/>
                <a:ea typeface="+mn-ea"/>
              </a:rPr>
              <a:t>，求</a:t>
            </a:r>
            <a:endParaRPr lang="en-US" altLang="zh-CN" sz="2200" dirty="0" smtClean="0">
              <a:solidFill>
                <a:srgbClr val="0000FF"/>
              </a:solidFill>
              <a:latin typeface="+mn-ea"/>
              <a:ea typeface="+mn-ea"/>
            </a:endParaRPr>
          </a:p>
          <a:p>
            <a:r>
              <a:rPr lang="en-US" altLang="zh-CN" sz="2200" dirty="0" smtClean="0">
                <a:solidFill>
                  <a:srgbClr val="0000FF"/>
                </a:solidFill>
                <a:latin typeface="+mn-ea"/>
                <a:ea typeface="+mn-ea"/>
              </a:rPr>
              <a:t>(1)</a:t>
            </a:r>
            <a:r>
              <a:rPr lang="zh-CN" altLang="en-US" sz="2200" dirty="0" smtClean="0">
                <a:solidFill>
                  <a:srgbClr val="0000FF"/>
                </a:solidFill>
                <a:latin typeface="+mn-ea"/>
                <a:ea typeface="+mn-ea"/>
              </a:rPr>
              <a:t>导体</a:t>
            </a:r>
            <a:r>
              <a:rPr lang="en-US" altLang="zh-CN" sz="2200" dirty="0" smtClean="0">
                <a:solidFill>
                  <a:srgbClr val="0000FF"/>
                </a:solidFill>
                <a:latin typeface="+mn-ea"/>
                <a:ea typeface="+mn-ea"/>
              </a:rPr>
              <a:t>A,B</a:t>
            </a:r>
            <a:r>
              <a:rPr lang="zh-CN" altLang="en-US" sz="2200" dirty="0" smtClean="0">
                <a:solidFill>
                  <a:srgbClr val="0000FF"/>
                </a:solidFill>
                <a:latin typeface="+mn-ea"/>
                <a:ea typeface="+mn-ea"/>
              </a:rPr>
              <a:t>之间的电场强度；</a:t>
            </a:r>
            <a:endParaRPr lang="en-US" altLang="zh-CN" sz="2200" dirty="0" smtClean="0">
              <a:solidFill>
                <a:srgbClr val="0000FF"/>
              </a:solidFill>
              <a:latin typeface="+mn-ea"/>
              <a:ea typeface="+mn-ea"/>
            </a:endParaRPr>
          </a:p>
          <a:p>
            <a:r>
              <a:rPr lang="en-US" altLang="zh-CN" sz="2200" dirty="0" smtClean="0">
                <a:solidFill>
                  <a:srgbClr val="0000FF"/>
                </a:solidFill>
                <a:latin typeface="+mn-ea"/>
                <a:ea typeface="+mn-ea"/>
              </a:rPr>
              <a:t>(2)</a:t>
            </a:r>
            <a:r>
              <a:rPr lang="zh-CN" altLang="en-US" sz="2200" dirty="0" smtClean="0">
                <a:solidFill>
                  <a:srgbClr val="0000FF"/>
                </a:solidFill>
                <a:latin typeface="+mn-ea"/>
                <a:ea typeface="+mn-ea"/>
              </a:rPr>
              <a:t>该电容器的电容。</a:t>
            </a:r>
            <a:endParaRPr lang="en-US" altLang="zh-CN" sz="2200" dirty="0">
              <a:solidFill>
                <a:srgbClr val="0000FF"/>
              </a:solidFill>
              <a:latin typeface="+mn-ea"/>
              <a:ea typeface="+mn-ea"/>
            </a:endParaRPr>
          </a:p>
        </p:txBody>
      </p:sp>
      <p:sp>
        <p:nvSpPr>
          <p:cNvPr id="11" name="Rectangle 50"/>
          <p:cNvSpPr>
            <a:spLocks noChangeArrowheads="1"/>
          </p:cNvSpPr>
          <p:nvPr/>
        </p:nvSpPr>
        <p:spPr bwMode="auto">
          <a:xfrm>
            <a:off x="-1588" y="0"/>
            <a:ext cx="9144001"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mn-ea"/>
                <a:ea typeface="+mn-ea"/>
              </a:rPr>
              <a:t>2018</a:t>
            </a:r>
            <a:r>
              <a:rPr lang="zh-CN" altLang="en-US" dirty="0" smtClean="0">
                <a:solidFill>
                  <a:srgbClr val="FFFFFF"/>
                </a:solidFill>
                <a:latin typeface="+mn-ea"/>
                <a:ea typeface="+mn-ea"/>
              </a:rPr>
              <a:t>年上半年</a:t>
            </a:r>
          </a:p>
        </p:txBody>
      </p:sp>
      <p:sp>
        <p:nvSpPr>
          <p:cNvPr id="13" name="Text Box 55"/>
          <p:cNvSpPr txBox="1">
            <a:spLocks noChangeArrowheads="1"/>
          </p:cNvSpPr>
          <p:nvPr/>
        </p:nvSpPr>
        <p:spPr bwMode="auto">
          <a:xfrm>
            <a:off x="39398" y="50510"/>
            <a:ext cx="18827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zh-CN" altLang="en-US" dirty="0" smtClean="0">
                <a:solidFill>
                  <a:srgbClr val="FFFFFF"/>
                </a:solidFill>
                <a:latin typeface="+mn-ea"/>
                <a:ea typeface="+mn-ea"/>
              </a:rPr>
              <a:t>二、计算题</a:t>
            </a:r>
          </a:p>
        </p:txBody>
      </p:sp>
      <p:graphicFrame>
        <p:nvGraphicFramePr>
          <p:cNvPr id="2" name="对象 1"/>
          <p:cNvGraphicFramePr>
            <a:graphicFrameLocks noChangeAspect="1"/>
          </p:cNvGraphicFramePr>
          <p:nvPr>
            <p:extLst>
              <p:ext uri="{D42A27DB-BD31-4B8C-83A1-F6EECF244321}">
                <p14:modId xmlns:p14="http://schemas.microsoft.com/office/powerpoint/2010/main" val="1820682398"/>
              </p:ext>
            </p:extLst>
          </p:nvPr>
        </p:nvGraphicFramePr>
        <p:xfrm>
          <a:off x="683568" y="4333166"/>
          <a:ext cx="4986338" cy="712788"/>
        </p:xfrm>
        <a:graphic>
          <a:graphicData uri="http://schemas.openxmlformats.org/presentationml/2006/ole">
            <mc:AlternateContent xmlns:mc="http://schemas.openxmlformats.org/markup-compatibility/2006">
              <mc:Choice xmlns:v="urn:schemas-microsoft-com:vml" Requires="v">
                <p:oleObj spid="_x0000_s51605" name="Equation" r:id="rId4" imgW="3022560" imgH="431640" progId="Equation.DSMT4">
                  <p:embed/>
                </p:oleObj>
              </mc:Choice>
              <mc:Fallback>
                <p:oleObj name="Equation" r:id="rId4" imgW="3022560" imgH="431640" progId="Equation.DSMT4">
                  <p:embed/>
                  <p:pic>
                    <p:nvPicPr>
                      <p:cNvPr id="0" name=""/>
                      <p:cNvPicPr>
                        <a:picLocks noChangeAspect="1" noChangeArrowheads="1"/>
                      </p:cNvPicPr>
                      <p:nvPr/>
                    </p:nvPicPr>
                    <p:blipFill>
                      <a:blip r:embed="rId5"/>
                      <a:srcRect/>
                      <a:stretch>
                        <a:fillRect/>
                      </a:stretch>
                    </p:blipFill>
                    <p:spPr bwMode="auto">
                      <a:xfrm>
                        <a:off x="683568" y="4333166"/>
                        <a:ext cx="4986338" cy="712788"/>
                      </a:xfrm>
                      <a:prstGeom prst="rect">
                        <a:avLst/>
                      </a:prstGeom>
                      <a:noFill/>
                      <a:ln>
                        <a:noFill/>
                      </a:ln>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3856382741"/>
              </p:ext>
            </p:extLst>
          </p:nvPr>
        </p:nvGraphicFramePr>
        <p:xfrm>
          <a:off x="545809" y="5733256"/>
          <a:ext cx="1817687" cy="647700"/>
        </p:xfrm>
        <a:graphic>
          <a:graphicData uri="http://schemas.openxmlformats.org/presentationml/2006/ole">
            <mc:AlternateContent xmlns:mc="http://schemas.openxmlformats.org/markup-compatibility/2006">
              <mc:Choice xmlns:v="urn:schemas-microsoft-com:vml" Requires="v">
                <p:oleObj spid="_x0000_s51606" name="Equation" r:id="rId6" imgW="1218960" imgH="431640" progId="Equation.DSMT4">
                  <p:embed/>
                </p:oleObj>
              </mc:Choice>
              <mc:Fallback>
                <p:oleObj name="Equation" r:id="rId6" imgW="1218960" imgH="431640" progId="Equation.DSMT4">
                  <p:embed/>
                  <p:pic>
                    <p:nvPicPr>
                      <p:cNvPr id="0" name=""/>
                      <p:cNvPicPr>
                        <a:picLocks noChangeAspect="1" noChangeArrowheads="1"/>
                      </p:cNvPicPr>
                      <p:nvPr/>
                    </p:nvPicPr>
                    <p:blipFill>
                      <a:blip r:embed="rId7"/>
                      <a:srcRect/>
                      <a:stretch>
                        <a:fillRect/>
                      </a:stretch>
                    </p:blipFill>
                    <p:spPr bwMode="auto">
                      <a:xfrm>
                        <a:off x="545809" y="5733256"/>
                        <a:ext cx="1817687" cy="647700"/>
                      </a:xfrm>
                      <a:prstGeom prst="rect">
                        <a:avLst/>
                      </a:prstGeom>
                      <a:noFill/>
                      <a:ln>
                        <a:noFill/>
                      </a:ln>
                    </p:spPr>
                  </p:pic>
                </p:oleObj>
              </mc:Fallback>
            </mc:AlternateContent>
          </a:graphicData>
        </a:graphic>
      </p:graphicFrame>
      <p:sp>
        <p:nvSpPr>
          <p:cNvPr id="14" name="文本框 9"/>
          <p:cNvSpPr txBox="1">
            <a:spLocks noChangeArrowheads="1"/>
          </p:cNvSpPr>
          <p:nvPr/>
        </p:nvSpPr>
        <p:spPr bwMode="auto">
          <a:xfrm>
            <a:off x="53399" y="2060848"/>
            <a:ext cx="7741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r>
              <a:rPr lang="zh-CN" altLang="en-US" sz="2000" dirty="0" smtClean="0">
                <a:latin typeface="楷体" pitchFamily="49" charset="-122"/>
                <a:ea typeface="楷体" pitchFamily="49" charset="-122"/>
              </a:rPr>
              <a:t>解：</a:t>
            </a:r>
            <a:endParaRPr lang="zh-CN" altLang="zh-CN" sz="2000" dirty="0">
              <a:latin typeface="楷体" pitchFamily="49" charset="-122"/>
              <a:ea typeface="楷体" pitchFamily="49" charset="-122"/>
            </a:endParaRPr>
          </a:p>
        </p:txBody>
      </p:sp>
      <p:graphicFrame>
        <p:nvGraphicFramePr>
          <p:cNvPr id="17" name="对象 -2147482619"/>
          <p:cNvGraphicFramePr>
            <a:graphicFrameLocks noChangeAspect="1"/>
          </p:cNvGraphicFramePr>
          <p:nvPr>
            <p:extLst>
              <p:ext uri="{D42A27DB-BD31-4B8C-83A1-F6EECF244321}">
                <p14:modId xmlns:p14="http://schemas.microsoft.com/office/powerpoint/2010/main" val="3915287454"/>
              </p:ext>
            </p:extLst>
          </p:nvPr>
        </p:nvGraphicFramePr>
        <p:xfrm>
          <a:off x="467544" y="2533650"/>
          <a:ext cx="1514475" cy="706438"/>
        </p:xfrm>
        <a:graphic>
          <a:graphicData uri="http://schemas.openxmlformats.org/presentationml/2006/ole">
            <mc:AlternateContent xmlns:mc="http://schemas.openxmlformats.org/markup-compatibility/2006">
              <mc:Choice xmlns:v="urn:schemas-microsoft-com:vml" Requires="v">
                <p:oleObj spid="_x0000_s51607" name="Equation" r:id="rId8" imgW="927000" imgH="431640" progId="Equation.DSMT4">
                  <p:embed/>
                </p:oleObj>
              </mc:Choice>
              <mc:Fallback>
                <p:oleObj name="Equation" r:id="rId8" imgW="927000" imgH="431640" progId="Equation.DSMT4">
                  <p:embed/>
                  <p:pic>
                    <p:nvPicPr>
                      <p:cNvPr id="0" name=""/>
                      <p:cNvPicPr>
                        <a:picLocks noChangeAspect="1" noChangeArrowheads="1"/>
                      </p:cNvPicPr>
                      <p:nvPr/>
                    </p:nvPicPr>
                    <p:blipFill>
                      <a:blip r:embed="rId9"/>
                      <a:srcRect/>
                      <a:stretch>
                        <a:fillRect/>
                      </a:stretch>
                    </p:blipFill>
                    <p:spPr bwMode="auto">
                      <a:xfrm>
                        <a:off x="467544" y="2533650"/>
                        <a:ext cx="1514475" cy="706438"/>
                      </a:xfrm>
                      <a:prstGeom prst="rect">
                        <a:avLst/>
                      </a:prstGeom>
                      <a:noFill/>
                      <a:ln>
                        <a:noFill/>
                      </a:ln>
                      <a:extLst/>
                    </p:spPr>
                  </p:pic>
                </p:oleObj>
              </mc:Fallback>
            </mc:AlternateContent>
          </a:graphicData>
        </a:graphic>
      </p:graphicFrame>
      <p:sp>
        <p:nvSpPr>
          <p:cNvPr id="19" name="文本框 9"/>
          <p:cNvSpPr txBox="1">
            <a:spLocks noChangeArrowheads="1"/>
          </p:cNvSpPr>
          <p:nvPr/>
        </p:nvSpPr>
        <p:spPr bwMode="auto">
          <a:xfrm>
            <a:off x="218749" y="5173161"/>
            <a:ext cx="291309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r>
              <a:rPr lang="zh-CN" altLang="en-US" sz="2000" dirty="0" smtClean="0">
                <a:latin typeface="楷体" pitchFamily="49" charset="-122"/>
                <a:ea typeface="楷体" pitchFamily="49" charset="-122"/>
              </a:rPr>
              <a:t>该电容器的电容为：</a:t>
            </a:r>
            <a:endParaRPr lang="zh-CN" altLang="zh-CN" sz="2000" dirty="0">
              <a:latin typeface="楷体" pitchFamily="49" charset="-122"/>
              <a:ea typeface="楷体" pitchFamily="49" charset="-122"/>
            </a:endParaRPr>
          </a:p>
        </p:txBody>
      </p:sp>
      <p:graphicFrame>
        <p:nvGraphicFramePr>
          <p:cNvPr id="10" name="对象 9"/>
          <p:cNvGraphicFramePr>
            <a:graphicFrameLocks noChangeAspect="1"/>
          </p:cNvGraphicFramePr>
          <p:nvPr>
            <p:extLst>
              <p:ext uri="{D42A27DB-BD31-4B8C-83A1-F6EECF244321}">
                <p14:modId xmlns:p14="http://schemas.microsoft.com/office/powerpoint/2010/main" val="3060699159"/>
              </p:ext>
            </p:extLst>
          </p:nvPr>
        </p:nvGraphicFramePr>
        <p:xfrm>
          <a:off x="2541205" y="2564904"/>
          <a:ext cx="2406650" cy="706438"/>
        </p:xfrm>
        <a:graphic>
          <a:graphicData uri="http://schemas.openxmlformats.org/presentationml/2006/ole">
            <mc:AlternateContent xmlns:mc="http://schemas.openxmlformats.org/markup-compatibility/2006">
              <mc:Choice xmlns:v="urn:schemas-microsoft-com:vml" Requires="v">
                <p:oleObj spid="_x0000_s51608" name="Equation" r:id="rId10" imgW="1473120" imgH="431640" progId="Equation.DSMT4">
                  <p:embed/>
                </p:oleObj>
              </mc:Choice>
              <mc:Fallback>
                <p:oleObj name="Equation" r:id="rId10" imgW="1473120" imgH="431640" progId="Equation.DSMT4">
                  <p:embed/>
                  <p:pic>
                    <p:nvPicPr>
                      <p:cNvPr id="0" name="对象 -2147482619"/>
                      <p:cNvPicPr>
                        <a:picLocks noChangeAspect="1" noChangeArrowheads="1"/>
                      </p:cNvPicPr>
                      <p:nvPr/>
                    </p:nvPicPr>
                    <p:blipFill>
                      <a:blip r:embed="rId11"/>
                      <a:srcRect/>
                      <a:stretch>
                        <a:fillRect/>
                      </a:stretch>
                    </p:blipFill>
                    <p:spPr bwMode="auto">
                      <a:xfrm>
                        <a:off x="2541205" y="2564904"/>
                        <a:ext cx="2406650"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1354312379"/>
              </p:ext>
            </p:extLst>
          </p:nvPr>
        </p:nvGraphicFramePr>
        <p:xfrm>
          <a:off x="500637" y="3140968"/>
          <a:ext cx="1182687" cy="706437"/>
        </p:xfrm>
        <a:graphic>
          <a:graphicData uri="http://schemas.openxmlformats.org/presentationml/2006/ole">
            <mc:AlternateContent xmlns:mc="http://schemas.openxmlformats.org/markup-compatibility/2006">
              <mc:Choice xmlns:v="urn:schemas-microsoft-com:vml" Requires="v">
                <p:oleObj spid="_x0000_s51609" name="Equation" r:id="rId12" imgW="723600" imgH="431640" progId="Equation.DSMT4">
                  <p:embed/>
                </p:oleObj>
              </mc:Choice>
              <mc:Fallback>
                <p:oleObj name="Equation" r:id="rId12" imgW="723600" imgH="431640" progId="Equation.DSMT4">
                  <p:embed/>
                  <p:pic>
                    <p:nvPicPr>
                      <p:cNvPr id="0" name="对象 9"/>
                      <p:cNvPicPr>
                        <a:picLocks noChangeAspect="1" noChangeArrowheads="1"/>
                      </p:cNvPicPr>
                      <p:nvPr/>
                    </p:nvPicPr>
                    <p:blipFill>
                      <a:blip r:embed="rId13"/>
                      <a:srcRect/>
                      <a:stretch>
                        <a:fillRect/>
                      </a:stretch>
                    </p:blipFill>
                    <p:spPr bwMode="auto">
                      <a:xfrm>
                        <a:off x="500637" y="3140968"/>
                        <a:ext cx="1182687"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1417" name="Picture 217"/>
          <p:cNvPicPr>
            <a:picLocks noChangeAspect="1" noChangeArrowheads="1"/>
          </p:cNvPicPr>
          <p:nvPr/>
        </p:nvPicPr>
        <p:blipFill rotWithShape="1">
          <a:blip r:embed="rId14">
            <a:extLst>
              <a:ext uri="{28A0092B-C50C-407E-A947-70E740481C1C}">
                <a14:useLocalDpi xmlns:a14="http://schemas.microsoft.com/office/drawing/2010/main" val="0"/>
              </a:ext>
            </a:extLst>
          </a:blip>
          <a:srcRect l="5923" t="1465" r="7246" b="3488"/>
          <a:stretch/>
        </p:blipFill>
        <p:spPr bwMode="auto">
          <a:xfrm>
            <a:off x="6012160" y="1446441"/>
            <a:ext cx="2510230" cy="2686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2"/>
    </p:custDataLst>
    <p:extLst>
      <p:ext uri="{BB962C8B-B14F-4D97-AF65-F5344CB8AC3E}">
        <p14:creationId xmlns:p14="http://schemas.microsoft.com/office/powerpoint/2010/main" val="2751573043"/>
      </p:ext>
    </p:extLst>
  </p:cSld>
  <p:clrMapOvr>
    <a:masterClrMapping/>
  </p:clrMapOvr>
  <p:transition/>
  <p:timing>
    <p:tnLst>
      <p:par>
        <p:cTn id="1" dur="indefinite" restart="never" nodeType="tmRoot"/>
      </p:par>
    </p:tnLst>
    <p:bldLst>
      <p:bldP spid="18" grpId="1"/>
      <p:bldP spid="15" grpId="1"/>
      <p:bldP spid="5" grpId="1"/>
      <p:bldP spid="14" grpId="1"/>
      <p:bldP spid="19"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9"/>
          <p:cNvSpPr txBox="1">
            <a:spLocks noChangeArrowheads="1"/>
          </p:cNvSpPr>
          <p:nvPr/>
        </p:nvSpPr>
        <p:spPr bwMode="auto">
          <a:xfrm>
            <a:off x="252250" y="4436101"/>
            <a:ext cx="31061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r>
              <a:rPr lang="zh-CN" altLang="en-US" sz="2000" dirty="0" smtClean="0">
                <a:latin typeface="楷体" pitchFamily="49" charset="-122"/>
                <a:ea typeface="楷体" pitchFamily="49" charset="-122"/>
              </a:rPr>
              <a:t>根据牛顿第二定律可知：</a:t>
            </a:r>
            <a:endParaRPr lang="zh-CN" altLang="zh-CN" sz="2000" dirty="0">
              <a:latin typeface="楷体" pitchFamily="49" charset="-122"/>
              <a:ea typeface="楷体" pitchFamily="49" charset="-122"/>
            </a:endParaRPr>
          </a:p>
        </p:txBody>
      </p:sp>
      <p:sp>
        <p:nvSpPr>
          <p:cNvPr id="15" name="文本框 9"/>
          <p:cNvSpPr txBox="1">
            <a:spLocks noChangeArrowheads="1"/>
          </p:cNvSpPr>
          <p:nvPr/>
        </p:nvSpPr>
        <p:spPr bwMode="auto">
          <a:xfrm>
            <a:off x="584040" y="2610060"/>
            <a:ext cx="506808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r>
              <a:rPr lang="en-US" altLang="zh-CN" sz="2000" dirty="0" smtClean="0">
                <a:latin typeface="楷体" pitchFamily="49" charset="-122"/>
                <a:ea typeface="楷体" pitchFamily="49" charset="-122"/>
                <a:sym typeface="Wingdings" pitchFamily="2" charset="2"/>
              </a:rPr>
              <a:t>(1)</a:t>
            </a:r>
            <a:r>
              <a:rPr lang="zh-CN" altLang="en-US" sz="2000" dirty="0" smtClean="0">
                <a:latin typeface="楷体" pitchFamily="49" charset="-122"/>
                <a:ea typeface="楷体" pitchFamily="49" charset="-122"/>
                <a:sym typeface="Wingdings" pitchFamily="2" charset="2"/>
              </a:rPr>
              <a:t>金属杆切割磁力线运动，产生感应电流并受到向左的安培力</a:t>
            </a:r>
            <a:endParaRPr lang="zh-CN" altLang="zh-CN" sz="2000" dirty="0">
              <a:latin typeface="楷体" pitchFamily="49" charset="-122"/>
              <a:ea typeface="楷体" pitchFamily="49" charset="-122"/>
            </a:endParaRPr>
          </a:p>
        </p:txBody>
      </p:sp>
      <p:sp>
        <p:nvSpPr>
          <p:cNvPr id="5" name="文本框 4"/>
          <p:cNvSpPr txBox="1">
            <a:spLocks noChangeArrowheads="1"/>
          </p:cNvSpPr>
          <p:nvPr/>
        </p:nvSpPr>
        <p:spPr bwMode="auto">
          <a:xfrm>
            <a:off x="107504" y="591077"/>
            <a:ext cx="8856983" cy="215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r>
              <a:rPr lang="zh-CN" altLang="en-US" sz="2200" dirty="0" smtClean="0">
                <a:solidFill>
                  <a:srgbClr val="0000FF"/>
                </a:solidFill>
                <a:latin typeface="+mn-ea"/>
                <a:ea typeface="+mn-ea"/>
              </a:rPr>
              <a:t>9.如图所示，水平面上因定有一间距为</a:t>
            </a:r>
            <a:r>
              <a:rPr lang="en-US" altLang="zh-CN" sz="2200" dirty="0" smtClean="0">
                <a:solidFill>
                  <a:srgbClr val="0000FF"/>
                </a:solidFill>
                <a:ea typeface="+mn-ea"/>
                <a:cs typeface="Times New Roman" pitchFamily="18" charset="0"/>
              </a:rPr>
              <a:t>l</a:t>
            </a:r>
            <a:r>
              <a:rPr lang="zh-CN" altLang="en-US" sz="2200" dirty="0" smtClean="0">
                <a:solidFill>
                  <a:srgbClr val="0000FF"/>
                </a:solidFill>
                <a:latin typeface="+mn-ea"/>
                <a:ea typeface="+mn-ea"/>
              </a:rPr>
              <a:t>的平行、光滑长直导轨，其上放有质量为</a:t>
            </a:r>
            <a:r>
              <a:rPr lang="en-US" altLang="zh-CN" sz="2200" dirty="0" smtClean="0">
                <a:solidFill>
                  <a:srgbClr val="0000FF"/>
                </a:solidFill>
                <a:latin typeface="+mn-ea"/>
                <a:ea typeface="+mn-ea"/>
              </a:rPr>
              <a:t>m</a:t>
            </a:r>
            <a:r>
              <a:rPr lang="zh-CN" altLang="en-US" sz="2200" dirty="0" smtClean="0">
                <a:solidFill>
                  <a:srgbClr val="0000FF"/>
                </a:solidFill>
                <a:latin typeface="+mn-ea"/>
                <a:ea typeface="+mn-ea"/>
              </a:rPr>
              <a:t>的金属杆，导轨的一端连接电阻</a:t>
            </a:r>
            <a:r>
              <a:rPr lang="en-US" altLang="zh-CN" sz="2200" dirty="0" smtClean="0">
                <a:solidFill>
                  <a:srgbClr val="0000FF"/>
                </a:solidFill>
                <a:latin typeface="+mn-ea"/>
                <a:ea typeface="+mn-ea"/>
              </a:rPr>
              <a:t>R,</a:t>
            </a:r>
            <a:r>
              <a:rPr lang="zh-CN" altLang="en-US" sz="2200" dirty="0" smtClean="0">
                <a:solidFill>
                  <a:srgbClr val="0000FF"/>
                </a:solidFill>
                <a:latin typeface="+mn-ea"/>
                <a:ea typeface="+mn-ea"/>
              </a:rPr>
              <a:t>磁感应强度为</a:t>
            </a:r>
            <a:r>
              <a:rPr lang="en-US" altLang="zh-CN" sz="2200" dirty="0" smtClean="0">
                <a:solidFill>
                  <a:srgbClr val="0000FF"/>
                </a:solidFill>
                <a:latin typeface="+mn-ea"/>
                <a:ea typeface="+mn-ea"/>
              </a:rPr>
              <a:t>B</a:t>
            </a:r>
            <a:r>
              <a:rPr lang="zh-CN" altLang="en-US" sz="2200" dirty="0" smtClean="0">
                <a:solidFill>
                  <a:srgbClr val="0000FF"/>
                </a:solidFill>
                <a:latin typeface="+mn-ea"/>
                <a:ea typeface="+mn-ea"/>
              </a:rPr>
              <a:t>的匀强磁场垂直地通过导轨平面。当金属杆以初速度</a:t>
            </a:r>
            <a:r>
              <a:rPr lang="en-US" altLang="zh-CN" sz="2200" dirty="0" smtClean="0">
                <a:solidFill>
                  <a:srgbClr val="0000FF"/>
                </a:solidFill>
                <a:latin typeface="+mn-ea"/>
                <a:ea typeface="+mn-ea"/>
              </a:rPr>
              <a:t>V</a:t>
            </a:r>
            <a:r>
              <a:rPr lang="en-US" altLang="zh-CN" sz="2200" baseline="-25000" dirty="0" smtClean="0">
                <a:solidFill>
                  <a:srgbClr val="0000FF"/>
                </a:solidFill>
                <a:latin typeface="+mn-ea"/>
                <a:ea typeface="+mn-ea"/>
              </a:rPr>
              <a:t>0</a:t>
            </a:r>
            <a:r>
              <a:rPr lang="en-US" altLang="zh-CN" sz="2200" dirty="0" smtClean="0">
                <a:solidFill>
                  <a:srgbClr val="0000FF"/>
                </a:solidFill>
                <a:latin typeface="+mn-ea"/>
                <a:ea typeface="+mn-ea"/>
              </a:rPr>
              <a:t>,</a:t>
            </a:r>
            <a:r>
              <a:rPr lang="zh-CN" altLang="en-US" sz="2200" dirty="0" smtClean="0">
                <a:solidFill>
                  <a:srgbClr val="0000FF"/>
                </a:solidFill>
                <a:latin typeface="+mn-ea"/>
                <a:ea typeface="+mn-ea"/>
              </a:rPr>
              <a:t>且始终保持与导轨垂直地向右运动时，用微积分的方法求：</a:t>
            </a:r>
            <a:endParaRPr lang="en-US" altLang="zh-CN" sz="2200" dirty="0" smtClean="0">
              <a:solidFill>
                <a:srgbClr val="0000FF"/>
              </a:solidFill>
              <a:latin typeface="+mn-ea"/>
              <a:ea typeface="+mn-ea"/>
            </a:endParaRPr>
          </a:p>
          <a:p>
            <a:r>
              <a:rPr lang="en-US" altLang="zh-CN" sz="2200" dirty="0" smtClean="0">
                <a:solidFill>
                  <a:srgbClr val="0000FF"/>
                </a:solidFill>
                <a:latin typeface="+mn-ea"/>
                <a:ea typeface="+mn-ea"/>
                <a:sym typeface="Wingdings" pitchFamily="2" charset="2"/>
              </a:rPr>
              <a:t>(</a:t>
            </a:r>
            <a:r>
              <a:rPr lang="en-US" altLang="zh-CN" sz="2200" dirty="0">
                <a:solidFill>
                  <a:srgbClr val="0000FF"/>
                </a:solidFill>
                <a:latin typeface="+mn-ea"/>
                <a:ea typeface="+mn-ea"/>
                <a:sym typeface="Wingdings" pitchFamily="2" charset="2"/>
              </a:rPr>
              <a:t>1)</a:t>
            </a:r>
            <a:r>
              <a:rPr lang="zh-CN" altLang="en-US" sz="2200" dirty="0">
                <a:solidFill>
                  <a:srgbClr val="0000FF"/>
                </a:solidFill>
                <a:latin typeface="+mn-ea"/>
                <a:ea typeface="+mn-ea"/>
                <a:sym typeface="Wingdings" pitchFamily="2" charset="2"/>
              </a:rPr>
              <a:t>金属杆能够</a:t>
            </a:r>
            <a:r>
              <a:rPr lang="zh-CN" altLang="en-US" sz="2200" dirty="0">
                <a:solidFill>
                  <a:srgbClr val="C00000"/>
                </a:solidFill>
                <a:latin typeface="+mn-ea"/>
                <a:ea typeface="+mn-ea"/>
                <a:sym typeface="Wingdings" pitchFamily="2" charset="2"/>
              </a:rPr>
              <a:t>运动的距离</a:t>
            </a:r>
            <a:r>
              <a:rPr lang="en-US" altLang="zh-CN" sz="2200" dirty="0">
                <a:solidFill>
                  <a:srgbClr val="C00000"/>
                </a:solidFill>
                <a:latin typeface="+mn-ea"/>
                <a:ea typeface="+mn-ea"/>
                <a:sym typeface="Wingdings" pitchFamily="2" charset="2"/>
              </a:rPr>
              <a:t>s</a:t>
            </a:r>
            <a:r>
              <a:rPr lang="en-US" altLang="zh-CN" sz="2200" dirty="0">
                <a:solidFill>
                  <a:srgbClr val="0000FF"/>
                </a:solidFill>
                <a:latin typeface="+mn-ea"/>
                <a:ea typeface="+mn-ea"/>
                <a:sym typeface="Wingdings" pitchFamily="2" charset="2"/>
              </a:rPr>
              <a:t>;</a:t>
            </a:r>
            <a:endParaRPr lang="zh-CN" altLang="zh-CN" sz="2200" dirty="0">
              <a:solidFill>
                <a:srgbClr val="0000FF"/>
              </a:solidFill>
              <a:latin typeface="+mn-ea"/>
              <a:ea typeface="+mn-ea"/>
            </a:endParaRPr>
          </a:p>
          <a:p>
            <a:r>
              <a:rPr lang="en-US" altLang="zh-CN" sz="2200" dirty="0" smtClean="0">
                <a:solidFill>
                  <a:srgbClr val="0000FF"/>
                </a:solidFill>
                <a:latin typeface="+mn-ea"/>
                <a:ea typeface="+mn-ea"/>
              </a:rPr>
              <a:t>(2)</a:t>
            </a:r>
            <a:r>
              <a:rPr lang="zh-CN" altLang="en-US" sz="2200" dirty="0" smtClean="0">
                <a:solidFill>
                  <a:srgbClr val="0000FF"/>
                </a:solidFill>
                <a:latin typeface="+mn-ea"/>
                <a:ea typeface="+mn-ea"/>
              </a:rPr>
              <a:t>该过程中电流通过电阻所做的功。</a:t>
            </a:r>
            <a:endParaRPr lang="en-US" altLang="zh-CN" sz="2200" dirty="0">
              <a:solidFill>
                <a:srgbClr val="0000FF"/>
              </a:solidFill>
              <a:latin typeface="+mn-ea"/>
              <a:ea typeface="+mn-ea"/>
            </a:endParaRPr>
          </a:p>
        </p:txBody>
      </p:sp>
      <p:sp>
        <p:nvSpPr>
          <p:cNvPr id="11" name="Rectangle 50"/>
          <p:cNvSpPr>
            <a:spLocks noChangeArrowheads="1"/>
          </p:cNvSpPr>
          <p:nvPr/>
        </p:nvSpPr>
        <p:spPr bwMode="auto">
          <a:xfrm>
            <a:off x="-1588" y="0"/>
            <a:ext cx="9144001"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mn-ea"/>
                <a:ea typeface="+mn-ea"/>
              </a:rPr>
              <a:t>2018</a:t>
            </a:r>
            <a:r>
              <a:rPr lang="zh-CN" altLang="en-US" dirty="0" smtClean="0">
                <a:solidFill>
                  <a:srgbClr val="FFFFFF"/>
                </a:solidFill>
                <a:latin typeface="+mn-ea"/>
                <a:ea typeface="+mn-ea"/>
              </a:rPr>
              <a:t>年下半年</a:t>
            </a:r>
          </a:p>
        </p:txBody>
      </p:sp>
      <p:sp>
        <p:nvSpPr>
          <p:cNvPr id="13" name="Text Box 55"/>
          <p:cNvSpPr txBox="1">
            <a:spLocks noChangeArrowheads="1"/>
          </p:cNvSpPr>
          <p:nvPr/>
        </p:nvSpPr>
        <p:spPr bwMode="auto">
          <a:xfrm>
            <a:off x="39398" y="50510"/>
            <a:ext cx="18827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zh-CN" altLang="en-US" dirty="0" smtClean="0">
                <a:solidFill>
                  <a:srgbClr val="FFFFFF"/>
                </a:solidFill>
                <a:latin typeface="+mn-ea"/>
                <a:ea typeface="+mn-ea"/>
              </a:rPr>
              <a:t>二、计算题</a:t>
            </a:r>
          </a:p>
        </p:txBody>
      </p:sp>
      <p:graphicFrame>
        <p:nvGraphicFramePr>
          <p:cNvPr id="3" name="对象 2"/>
          <p:cNvGraphicFramePr>
            <a:graphicFrameLocks noChangeAspect="1"/>
          </p:cNvGraphicFramePr>
          <p:nvPr>
            <p:extLst>
              <p:ext uri="{D42A27DB-BD31-4B8C-83A1-F6EECF244321}">
                <p14:modId xmlns:p14="http://schemas.microsoft.com/office/powerpoint/2010/main" val="1685611186"/>
              </p:ext>
            </p:extLst>
          </p:nvPr>
        </p:nvGraphicFramePr>
        <p:xfrm>
          <a:off x="5028220" y="4340881"/>
          <a:ext cx="3009900" cy="590550"/>
        </p:xfrm>
        <a:graphic>
          <a:graphicData uri="http://schemas.openxmlformats.org/presentationml/2006/ole">
            <mc:AlternateContent xmlns:mc="http://schemas.openxmlformats.org/markup-compatibility/2006">
              <mc:Choice xmlns:v="urn:schemas-microsoft-com:vml" Requires="v">
                <p:oleObj spid="_x0000_s52894" name="Equation" r:id="rId4" imgW="2019240" imgH="393480" progId="Equation.DSMT4">
                  <p:embed/>
                </p:oleObj>
              </mc:Choice>
              <mc:Fallback>
                <p:oleObj name="Equation" r:id="rId4" imgW="2019240" imgH="393480" progId="Equation.DSMT4">
                  <p:embed/>
                  <p:pic>
                    <p:nvPicPr>
                      <p:cNvPr id="0" name=""/>
                      <p:cNvPicPr>
                        <a:picLocks noChangeAspect="1" noChangeArrowheads="1"/>
                      </p:cNvPicPr>
                      <p:nvPr/>
                    </p:nvPicPr>
                    <p:blipFill>
                      <a:blip r:embed="rId5"/>
                      <a:srcRect/>
                      <a:stretch>
                        <a:fillRect/>
                      </a:stretch>
                    </p:blipFill>
                    <p:spPr bwMode="auto">
                      <a:xfrm>
                        <a:off x="5028220" y="4340881"/>
                        <a:ext cx="3009900" cy="590550"/>
                      </a:xfrm>
                      <a:prstGeom prst="rect">
                        <a:avLst/>
                      </a:prstGeom>
                      <a:noFill/>
                      <a:ln>
                        <a:noFill/>
                      </a:ln>
                    </p:spPr>
                  </p:pic>
                </p:oleObj>
              </mc:Fallback>
            </mc:AlternateContent>
          </a:graphicData>
        </a:graphic>
      </p:graphicFrame>
      <p:sp>
        <p:nvSpPr>
          <p:cNvPr id="14" name="文本框 9"/>
          <p:cNvSpPr txBox="1">
            <a:spLocks noChangeArrowheads="1"/>
          </p:cNvSpPr>
          <p:nvPr/>
        </p:nvSpPr>
        <p:spPr bwMode="auto">
          <a:xfrm>
            <a:off x="102180" y="2563893"/>
            <a:ext cx="7741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r>
              <a:rPr lang="zh-CN" altLang="en-US" sz="2000" dirty="0" smtClean="0">
                <a:latin typeface="楷体" pitchFamily="49" charset="-122"/>
                <a:ea typeface="楷体" pitchFamily="49" charset="-122"/>
              </a:rPr>
              <a:t>解：</a:t>
            </a:r>
            <a:endParaRPr lang="zh-CN" altLang="zh-CN" sz="2000" dirty="0">
              <a:latin typeface="楷体" pitchFamily="49" charset="-122"/>
              <a:ea typeface="楷体" pitchFamily="49" charset="-122"/>
            </a:endParaRPr>
          </a:p>
        </p:txBody>
      </p:sp>
      <p:graphicFrame>
        <p:nvGraphicFramePr>
          <p:cNvPr id="17" name="对象 -2147482619"/>
          <p:cNvGraphicFramePr>
            <a:graphicFrameLocks noChangeAspect="1"/>
          </p:cNvGraphicFramePr>
          <p:nvPr>
            <p:extLst>
              <p:ext uri="{D42A27DB-BD31-4B8C-83A1-F6EECF244321}">
                <p14:modId xmlns:p14="http://schemas.microsoft.com/office/powerpoint/2010/main" val="3583520133"/>
              </p:ext>
            </p:extLst>
          </p:nvPr>
        </p:nvGraphicFramePr>
        <p:xfrm>
          <a:off x="334400" y="3422621"/>
          <a:ext cx="787400" cy="290512"/>
        </p:xfrm>
        <a:graphic>
          <a:graphicData uri="http://schemas.openxmlformats.org/presentationml/2006/ole">
            <mc:AlternateContent xmlns:mc="http://schemas.openxmlformats.org/markup-compatibility/2006">
              <mc:Choice xmlns:v="urn:schemas-microsoft-com:vml" Requires="v">
                <p:oleObj spid="_x0000_s52895" name="Equation" r:id="rId6" imgW="482400" imgH="177480" progId="Equation.DSMT4">
                  <p:embed/>
                </p:oleObj>
              </mc:Choice>
              <mc:Fallback>
                <p:oleObj name="Equation" r:id="rId6" imgW="482400" imgH="177480" progId="Equation.DSMT4">
                  <p:embed/>
                  <p:pic>
                    <p:nvPicPr>
                      <p:cNvPr id="0" name=""/>
                      <p:cNvPicPr>
                        <a:picLocks noChangeAspect="1" noChangeArrowheads="1"/>
                      </p:cNvPicPr>
                      <p:nvPr/>
                    </p:nvPicPr>
                    <p:blipFill>
                      <a:blip r:embed="rId7"/>
                      <a:srcRect/>
                      <a:stretch>
                        <a:fillRect/>
                      </a:stretch>
                    </p:blipFill>
                    <p:spPr bwMode="auto">
                      <a:xfrm>
                        <a:off x="334400" y="3422621"/>
                        <a:ext cx="787400" cy="290512"/>
                      </a:xfrm>
                      <a:prstGeom prst="rect">
                        <a:avLst/>
                      </a:prstGeom>
                      <a:noFill/>
                      <a:ln>
                        <a:noFill/>
                      </a:ln>
                      <a:extLst/>
                    </p:spPr>
                  </p:pic>
                </p:oleObj>
              </mc:Fallback>
            </mc:AlternateContent>
          </a:graphicData>
        </a:graphic>
      </p:graphicFrame>
      <p:sp>
        <p:nvSpPr>
          <p:cNvPr id="19" name="文本框 9"/>
          <p:cNvSpPr txBox="1">
            <a:spLocks noChangeArrowheads="1"/>
          </p:cNvSpPr>
          <p:nvPr/>
        </p:nvSpPr>
        <p:spPr bwMode="auto">
          <a:xfrm>
            <a:off x="3923928" y="3877017"/>
            <a:ext cx="52184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r>
              <a:rPr lang="zh-CN" altLang="en-US" sz="2000" dirty="0" smtClean="0">
                <a:latin typeface="楷体" pitchFamily="49" charset="-122"/>
                <a:ea typeface="楷体" pitchFamily="49" charset="-122"/>
              </a:rPr>
              <a:t>（</a:t>
            </a:r>
            <a:r>
              <a:rPr lang="en-US" altLang="zh-CN" sz="2000" dirty="0" smtClean="0">
                <a:latin typeface="楷体" pitchFamily="49" charset="-122"/>
                <a:ea typeface="楷体" pitchFamily="49" charset="-122"/>
              </a:rPr>
              <a:t>2</a:t>
            </a:r>
            <a:r>
              <a:rPr lang="zh-CN" altLang="en-US" sz="2000" dirty="0" smtClean="0">
                <a:latin typeface="楷体" pitchFamily="49" charset="-122"/>
                <a:ea typeface="楷体" pitchFamily="49" charset="-122"/>
              </a:rPr>
              <a:t>）电流所做的功等于克服安培力所做功：</a:t>
            </a:r>
            <a:endParaRPr lang="zh-CN" altLang="zh-CN" sz="2000" dirty="0">
              <a:latin typeface="楷体" pitchFamily="49" charset="-122"/>
              <a:ea typeface="楷体" pitchFamily="49" charset="-122"/>
            </a:endParaRPr>
          </a:p>
        </p:txBody>
      </p:sp>
      <p:graphicFrame>
        <p:nvGraphicFramePr>
          <p:cNvPr id="21" name="对象 20"/>
          <p:cNvGraphicFramePr>
            <a:graphicFrameLocks noChangeAspect="1"/>
          </p:cNvGraphicFramePr>
          <p:nvPr>
            <p:extLst>
              <p:ext uri="{D42A27DB-BD31-4B8C-83A1-F6EECF244321}">
                <p14:modId xmlns:p14="http://schemas.microsoft.com/office/powerpoint/2010/main" val="4217728381"/>
              </p:ext>
            </p:extLst>
          </p:nvPr>
        </p:nvGraphicFramePr>
        <p:xfrm>
          <a:off x="1053538" y="3782983"/>
          <a:ext cx="1098550" cy="685800"/>
        </p:xfrm>
        <a:graphic>
          <a:graphicData uri="http://schemas.openxmlformats.org/presentationml/2006/ole">
            <mc:AlternateContent xmlns:mc="http://schemas.openxmlformats.org/markup-compatibility/2006">
              <mc:Choice xmlns:v="urn:schemas-microsoft-com:vml" Requires="v">
                <p:oleObj spid="_x0000_s52896" name="Equation" r:id="rId8" imgW="672840" imgH="419040" progId="Equation.DSMT4">
                  <p:embed/>
                </p:oleObj>
              </mc:Choice>
              <mc:Fallback>
                <p:oleObj name="Equation" r:id="rId8" imgW="672840" imgH="419040" progId="Equation.DSMT4">
                  <p:embed/>
                  <p:pic>
                    <p:nvPicPr>
                      <p:cNvPr id="0" name=""/>
                      <p:cNvPicPr>
                        <a:picLocks noChangeAspect="1" noChangeArrowheads="1"/>
                      </p:cNvPicPr>
                      <p:nvPr/>
                    </p:nvPicPr>
                    <p:blipFill>
                      <a:blip r:embed="rId9"/>
                      <a:srcRect/>
                      <a:stretch>
                        <a:fillRect/>
                      </a:stretch>
                    </p:blipFill>
                    <p:spPr bwMode="auto">
                      <a:xfrm>
                        <a:off x="1053538" y="3782983"/>
                        <a:ext cx="10985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397893330"/>
              </p:ext>
            </p:extLst>
          </p:nvPr>
        </p:nvGraphicFramePr>
        <p:xfrm>
          <a:off x="1307538" y="3422621"/>
          <a:ext cx="830262" cy="290512"/>
        </p:xfrm>
        <a:graphic>
          <a:graphicData uri="http://schemas.openxmlformats.org/presentationml/2006/ole">
            <mc:AlternateContent xmlns:mc="http://schemas.openxmlformats.org/markup-compatibility/2006">
              <mc:Choice xmlns:v="urn:schemas-microsoft-com:vml" Requires="v">
                <p:oleObj spid="_x0000_s52897" name="Equation" r:id="rId10" imgW="507960" imgH="177480" progId="Equation.DSMT4">
                  <p:embed/>
                </p:oleObj>
              </mc:Choice>
              <mc:Fallback>
                <p:oleObj name="Equation" r:id="rId10" imgW="507960" imgH="177480" progId="Equation.DSMT4">
                  <p:embed/>
                  <p:pic>
                    <p:nvPicPr>
                      <p:cNvPr id="0" name="对象 -2147482619"/>
                      <p:cNvPicPr>
                        <a:picLocks noChangeAspect="1" noChangeArrowheads="1"/>
                      </p:cNvPicPr>
                      <p:nvPr/>
                    </p:nvPicPr>
                    <p:blipFill>
                      <a:blip r:embed="rId11"/>
                      <a:srcRect/>
                      <a:stretch>
                        <a:fillRect/>
                      </a:stretch>
                    </p:blipFill>
                    <p:spPr bwMode="auto">
                      <a:xfrm>
                        <a:off x="1307538" y="3422621"/>
                        <a:ext cx="830262"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959402342"/>
              </p:ext>
            </p:extLst>
          </p:nvPr>
        </p:nvGraphicFramePr>
        <p:xfrm>
          <a:off x="2484105" y="3206150"/>
          <a:ext cx="644525" cy="644525"/>
        </p:xfrm>
        <a:graphic>
          <a:graphicData uri="http://schemas.openxmlformats.org/presentationml/2006/ole">
            <mc:AlternateContent xmlns:mc="http://schemas.openxmlformats.org/markup-compatibility/2006">
              <mc:Choice xmlns:v="urn:schemas-microsoft-com:vml" Requires="v">
                <p:oleObj spid="_x0000_s52898" name="Equation" r:id="rId12" imgW="393480" imgH="393480" progId="Equation.DSMT4">
                  <p:embed/>
                </p:oleObj>
              </mc:Choice>
              <mc:Fallback>
                <p:oleObj name="Equation" r:id="rId12" imgW="393480" imgH="393480" progId="Equation.DSMT4">
                  <p:embed/>
                  <p:pic>
                    <p:nvPicPr>
                      <p:cNvPr id="0" name="对象 3"/>
                      <p:cNvPicPr>
                        <a:picLocks noChangeAspect="1" noChangeArrowheads="1"/>
                      </p:cNvPicPr>
                      <p:nvPr/>
                    </p:nvPicPr>
                    <p:blipFill>
                      <a:blip r:embed="rId13"/>
                      <a:srcRect/>
                      <a:stretch>
                        <a:fillRect/>
                      </a:stretch>
                    </p:blipFill>
                    <p:spPr bwMode="auto">
                      <a:xfrm>
                        <a:off x="2484105" y="3206150"/>
                        <a:ext cx="644525"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文本框 9"/>
          <p:cNvSpPr txBox="1">
            <a:spLocks noChangeArrowheads="1"/>
          </p:cNvSpPr>
          <p:nvPr/>
        </p:nvSpPr>
        <p:spPr bwMode="auto">
          <a:xfrm>
            <a:off x="240324" y="3926230"/>
            <a:ext cx="813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r>
              <a:rPr lang="zh-CN" altLang="en-US" sz="2000" dirty="0" smtClean="0">
                <a:latin typeface="楷体" pitchFamily="49" charset="-122"/>
                <a:ea typeface="楷体" pitchFamily="49" charset="-122"/>
              </a:rPr>
              <a:t>则：</a:t>
            </a:r>
            <a:endParaRPr lang="zh-CN" altLang="zh-CN" sz="2000" dirty="0">
              <a:latin typeface="楷体" pitchFamily="49" charset="-122"/>
              <a:ea typeface="楷体" pitchFamily="49" charset="-122"/>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713068644"/>
              </p:ext>
            </p:extLst>
          </p:nvPr>
        </p:nvGraphicFramePr>
        <p:xfrm>
          <a:off x="594590" y="4790326"/>
          <a:ext cx="3897313" cy="685800"/>
        </p:xfrm>
        <a:graphic>
          <a:graphicData uri="http://schemas.openxmlformats.org/presentationml/2006/ole">
            <mc:AlternateContent xmlns:mc="http://schemas.openxmlformats.org/markup-compatibility/2006">
              <mc:Choice xmlns:v="urn:schemas-microsoft-com:vml" Requires="v">
                <p:oleObj spid="_x0000_s52899" name="Equation" r:id="rId14" imgW="2387520" imgH="419040" progId="Equation.DSMT4">
                  <p:embed/>
                </p:oleObj>
              </mc:Choice>
              <mc:Fallback>
                <p:oleObj name="Equation" r:id="rId14" imgW="2387520" imgH="419040" progId="Equation.DSMT4">
                  <p:embed/>
                  <p:pic>
                    <p:nvPicPr>
                      <p:cNvPr id="0" name="对象 20"/>
                      <p:cNvPicPr>
                        <a:picLocks noChangeAspect="1" noChangeArrowheads="1"/>
                      </p:cNvPicPr>
                      <p:nvPr/>
                    </p:nvPicPr>
                    <p:blipFill>
                      <a:blip r:embed="rId15"/>
                      <a:srcRect/>
                      <a:stretch>
                        <a:fillRect/>
                      </a:stretch>
                    </p:blipFill>
                    <p:spPr bwMode="auto">
                      <a:xfrm>
                        <a:off x="594590" y="4790326"/>
                        <a:ext cx="389731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622670132"/>
              </p:ext>
            </p:extLst>
          </p:nvPr>
        </p:nvGraphicFramePr>
        <p:xfrm>
          <a:off x="594590" y="5510406"/>
          <a:ext cx="1493838" cy="644525"/>
        </p:xfrm>
        <a:graphic>
          <a:graphicData uri="http://schemas.openxmlformats.org/presentationml/2006/ole">
            <mc:AlternateContent xmlns:mc="http://schemas.openxmlformats.org/markup-compatibility/2006">
              <mc:Choice xmlns:v="urn:schemas-microsoft-com:vml" Requires="v">
                <p:oleObj spid="_x0000_s52900" name="Equation" r:id="rId16" imgW="914400" imgH="393480" progId="Equation.DSMT4">
                  <p:embed/>
                </p:oleObj>
              </mc:Choice>
              <mc:Fallback>
                <p:oleObj name="Equation" r:id="rId16" imgW="914400" imgH="393480" progId="Equation.DSMT4">
                  <p:embed/>
                  <p:pic>
                    <p:nvPicPr>
                      <p:cNvPr id="0" name="对象 6"/>
                      <p:cNvPicPr>
                        <a:picLocks noChangeAspect="1" noChangeArrowheads="1"/>
                      </p:cNvPicPr>
                      <p:nvPr/>
                    </p:nvPicPr>
                    <p:blipFill>
                      <a:blip r:embed="rId17"/>
                      <a:srcRect/>
                      <a:stretch>
                        <a:fillRect/>
                      </a:stretch>
                    </p:blipFill>
                    <p:spPr bwMode="auto">
                      <a:xfrm>
                        <a:off x="594590" y="5510406"/>
                        <a:ext cx="1493838"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4093489275"/>
              </p:ext>
            </p:extLst>
          </p:nvPr>
        </p:nvGraphicFramePr>
        <p:xfrm>
          <a:off x="427038" y="6092825"/>
          <a:ext cx="1617662" cy="644525"/>
        </p:xfrm>
        <a:graphic>
          <a:graphicData uri="http://schemas.openxmlformats.org/presentationml/2006/ole">
            <mc:AlternateContent xmlns:mc="http://schemas.openxmlformats.org/markup-compatibility/2006">
              <mc:Choice xmlns:v="urn:schemas-microsoft-com:vml" Requires="v">
                <p:oleObj spid="_x0000_s52901" name="Equation" r:id="rId18" imgW="990360" imgH="393480" progId="Equation.DSMT4">
                  <p:embed/>
                </p:oleObj>
              </mc:Choice>
              <mc:Fallback>
                <p:oleObj name="Equation" r:id="rId18" imgW="990360" imgH="393480" progId="Equation.DSMT4">
                  <p:embed/>
                  <p:pic>
                    <p:nvPicPr>
                      <p:cNvPr id="0" name="对象 7"/>
                      <p:cNvPicPr>
                        <a:picLocks noChangeAspect="1" noChangeArrowheads="1"/>
                      </p:cNvPicPr>
                      <p:nvPr/>
                    </p:nvPicPr>
                    <p:blipFill>
                      <a:blip r:embed="rId19"/>
                      <a:srcRect/>
                      <a:stretch>
                        <a:fillRect/>
                      </a:stretch>
                    </p:blipFill>
                    <p:spPr bwMode="auto">
                      <a:xfrm>
                        <a:off x="427038" y="6092825"/>
                        <a:ext cx="1617662"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694332913"/>
              </p:ext>
            </p:extLst>
          </p:nvPr>
        </p:nvGraphicFramePr>
        <p:xfrm>
          <a:off x="2339752" y="6165304"/>
          <a:ext cx="1119188" cy="644525"/>
        </p:xfrm>
        <a:graphic>
          <a:graphicData uri="http://schemas.openxmlformats.org/presentationml/2006/ole">
            <mc:AlternateContent xmlns:mc="http://schemas.openxmlformats.org/markup-compatibility/2006">
              <mc:Choice xmlns:v="urn:schemas-microsoft-com:vml" Requires="v">
                <p:oleObj spid="_x0000_s52902" name="Equation" r:id="rId20" imgW="685800" imgH="393480" progId="Equation.DSMT4">
                  <p:embed/>
                </p:oleObj>
              </mc:Choice>
              <mc:Fallback>
                <p:oleObj name="Equation" r:id="rId20" imgW="685800" imgH="393480" progId="Equation.DSMT4">
                  <p:embed/>
                  <p:pic>
                    <p:nvPicPr>
                      <p:cNvPr id="0" name="对象 8"/>
                      <p:cNvPicPr>
                        <a:picLocks noChangeAspect="1" noChangeArrowheads="1"/>
                      </p:cNvPicPr>
                      <p:nvPr/>
                    </p:nvPicPr>
                    <p:blipFill>
                      <a:blip r:embed="rId21"/>
                      <a:srcRect/>
                      <a:stretch>
                        <a:fillRect/>
                      </a:stretch>
                    </p:blipFill>
                    <p:spPr bwMode="auto">
                      <a:xfrm>
                        <a:off x="2339752" y="6165304"/>
                        <a:ext cx="1119188"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1707693971"/>
              </p:ext>
            </p:extLst>
          </p:nvPr>
        </p:nvGraphicFramePr>
        <p:xfrm>
          <a:off x="5481638" y="5013325"/>
          <a:ext cx="2101850" cy="590550"/>
        </p:xfrm>
        <a:graphic>
          <a:graphicData uri="http://schemas.openxmlformats.org/presentationml/2006/ole">
            <mc:AlternateContent xmlns:mc="http://schemas.openxmlformats.org/markup-compatibility/2006">
              <mc:Choice xmlns:v="urn:schemas-microsoft-com:vml" Requires="v">
                <p:oleObj spid="_x0000_s52903" name="Equation" r:id="rId22" imgW="1409400" imgH="393480" progId="Equation.DSMT4">
                  <p:embed/>
                </p:oleObj>
              </mc:Choice>
              <mc:Fallback>
                <p:oleObj name="Equation" r:id="rId22" imgW="1409400" imgH="393480" progId="Equation.DSMT4">
                  <p:embed/>
                  <p:pic>
                    <p:nvPicPr>
                      <p:cNvPr id="0" name="对象 2"/>
                      <p:cNvPicPr>
                        <a:picLocks noChangeAspect="1" noChangeArrowheads="1"/>
                      </p:cNvPicPr>
                      <p:nvPr/>
                    </p:nvPicPr>
                    <p:blipFill>
                      <a:blip r:embed="rId23"/>
                      <a:srcRect/>
                      <a:stretch>
                        <a:fillRect/>
                      </a:stretch>
                    </p:blipFill>
                    <p:spPr bwMode="auto">
                      <a:xfrm>
                        <a:off x="5481638" y="5013325"/>
                        <a:ext cx="210185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2533" name="Picture 30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084168" y="1686135"/>
            <a:ext cx="2520280"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2"/>
    </p:custDataLst>
    <p:extLst>
      <p:ext uri="{BB962C8B-B14F-4D97-AF65-F5344CB8AC3E}">
        <p14:creationId xmlns:p14="http://schemas.microsoft.com/office/powerpoint/2010/main" val="2358093135"/>
      </p:ext>
    </p:extLst>
  </p:cSld>
  <p:clrMapOvr>
    <a:masterClrMapping/>
  </p:clrMapOvr>
  <p:transition/>
  <p:timing>
    <p:tnLst>
      <p:par>
        <p:cTn id="1" dur="indefinite" restart="never" nodeType="tmRoot"/>
      </p:par>
    </p:tnLst>
    <p:bldLst>
      <p:bldP spid="18" grpId="1"/>
      <p:bldP spid="15" grpId="1"/>
      <p:bldP spid="5" grpId="1"/>
      <p:bldP spid="14" grpId="1"/>
      <p:bldP spid="19" grpId="1"/>
      <p:bldP spid="20"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9"/>
          <p:cNvSpPr txBox="1">
            <a:spLocks noChangeArrowheads="1"/>
          </p:cNvSpPr>
          <p:nvPr/>
        </p:nvSpPr>
        <p:spPr bwMode="auto">
          <a:xfrm>
            <a:off x="135360" y="4005064"/>
            <a:ext cx="25644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r>
              <a:rPr lang="zh-CN" altLang="en-US" sz="2000" dirty="0" smtClean="0">
                <a:latin typeface="楷体" pitchFamily="49" charset="-122"/>
                <a:ea typeface="楷体" pitchFamily="49" charset="-122"/>
              </a:rPr>
              <a:t>根据动量定理可知：</a:t>
            </a:r>
            <a:endParaRPr lang="zh-CN" altLang="zh-CN" sz="2000" dirty="0">
              <a:latin typeface="楷体" pitchFamily="49" charset="-122"/>
              <a:ea typeface="楷体" pitchFamily="49" charset="-122"/>
            </a:endParaRPr>
          </a:p>
        </p:txBody>
      </p:sp>
      <p:sp>
        <p:nvSpPr>
          <p:cNvPr id="15" name="文本框 9"/>
          <p:cNvSpPr txBox="1">
            <a:spLocks noChangeArrowheads="1"/>
          </p:cNvSpPr>
          <p:nvPr/>
        </p:nvSpPr>
        <p:spPr bwMode="auto">
          <a:xfrm>
            <a:off x="672062" y="2435120"/>
            <a:ext cx="506808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r>
              <a:rPr lang="en-US" altLang="zh-CN" sz="2000" dirty="0" smtClean="0">
                <a:latin typeface="楷体" pitchFamily="49" charset="-122"/>
                <a:ea typeface="楷体" pitchFamily="49" charset="-122"/>
                <a:sym typeface="Wingdings" pitchFamily="2" charset="2"/>
              </a:rPr>
              <a:t>(1)</a:t>
            </a:r>
            <a:r>
              <a:rPr lang="zh-CN" altLang="en-US" sz="2000" dirty="0" smtClean="0">
                <a:latin typeface="楷体" pitchFamily="49" charset="-122"/>
                <a:ea typeface="楷体" pitchFamily="49" charset="-122"/>
                <a:sym typeface="Wingdings" pitchFamily="2" charset="2"/>
              </a:rPr>
              <a:t>由图像可知，在</a:t>
            </a:r>
            <a:r>
              <a:rPr lang="en-US" altLang="zh-CN" sz="2000" dirty="0" smtClean="0">
                <a:latin typeface="楷体" pitchFamily="49" charset="-122"/>
                <a:ea typeface="楷体" pitchFamily="49" charset="-122"/>
                <a:sym typeface="Wingdings" pitchFamily="2" charset="2"/>
              </a:rPr>
              <a:t>t=4s</a:t>
            </a:r>
            <a:r>
              <a:rPr lang="zh-CN" altLang="en-US" sz="2000" dirty="0" smtClean="0">
                <a:latin typeface="楷体" pitchFamily="49" charset="-122"/>
                <a:ea typeface="楷体" pitchFamily="49" charset="-122"/>
                <a:sym typeface="Wingdings" pitchFamily="2" charset="2"/>
              </a:rPr>
              <a:t>之前，物体在水平方向上受到恒定拉力和滑动摩擦力的作用</a:t>
            </a:r>
            <a:endParaRPr lang="zh-CN" altLang="zh-CN" sz="2000" dirty="0">
              <a:latin typeface="楷体" pitchFamily="49" charset="-122"/>
              <a:ea typeface="楷体" pitchFamily="49" charset="-122"/>
            </a:endParaRPr>
          </a:p>
        </p:txBody>
      </p:sp>
      <p:sp>
        <p:nvSpPr>
          <p:cNvPr id="5" name="文本框 4"/>
          <p:cNvSpPr txBox="1">
            <a:spLocks noChangeArrowheads="1"/>
          </p:cNvSpPr>
          <p:nvPr/>
        </p:nvSpPr>
        <p:spPr bwMode="auto">
          <a:xfrm>
            <a:off x="107504" y="591077"/>
            <a:ext cx="8856983"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r>
              <a:rPr lang="zh-CN" altLang="en-US" sz="2200" dirty="0" smtClean="0">
                <a:solidFill>
                  <a:srgbClr val="0000FF"/>
                </a:solidFill>
                <a:latin typeface="+mn-ea"/>
                <a:ea typeface="+mn-ea"/>
              </a:rPr>
              <a:t>9.质量</a:t>
            </a:r>
            <a:r>
              <a:rPr lang="en-US" altLang="zh-CN" sz="2200" dirty="0" smtClean="0">
                <a:solidFill>
                  <a:srgbClr val="0000FF"/>
                </a:solidFill>
                <a:latin typeface="+mn-ea"/>
                <a:ea typeface="+mn-ea"/>
              </a:rPr>
              <a:t>m</a:t>
            </a:r>
            <a:r>
              <a:rPr lang="zh-CN" altLang="en-US" sz="2200" dirty="0" smtClean="0">
                <a:solidFill>
                  <a:srgbClr val="0000FF"/>
                </a:solidFill>
                <a:latin typeface="+mn-ea"/>
                <a:ea typeface="+mn-ea"/>
              </a:rPr>
              <a:t>为</a:t>
            </a:r>
            <a:r>
              <a:rPr lang="en-US" altLang="zh-CN" sz="2200" dirty="0" smtClean="0">
                <a:solidFill>
                  <a:srgbClr val="0000FF"/>
                </a:solidFill>
                <a:latin typeface="+mn-ea"/>
                <a:ea typeface="+mn-ea"/>
              </a:rPr>
              <a:t>10kg</a:t>
            </a:r>
            <a:r>
              <a:rPr lang="zh-CN" altLang="en-US" sz="2200" dirty="0" smtClean="0">
                <a:solidFill>
                  <a:srgbClr val="0000FF"/>
                </a:solidFill>
                <a:latin typeface="+mn-ea"/>
                <a:ea typeface="+mn-ea"/>
              </a:rPr>
              <a:t>的木箱放在水平地面上，在水平拉力</a:t>
            </a:r>
            <a:r>
              <a:rPr lang="en-US" altLang="zh-CN" sz="2200" dirty="0" smtClean="0">
                <a:solidFill>
                  <a:srgbClr val="0000FF"/>
                </a:solidFill>
                <a:latin typeface="+mn-ea"/>
                <a:ea typeface="+mn-ea"/>
              </a:rPr>
              <a:t>F</a:t>
            </a:r>
            <a:r>
              <a:rPr lang="zh-CN" altLang="en-US" sz="2200" dirty="0" smtClean="0">
                <a:solidFill>
                  <a:srgbClr val="0000FF"/>
                </a:solidFill>
                <a:latin typeface="+mn-ea"/>
                <a:ea typeface="+mn-ea"/>
              </a:rPr>
              <a:t>的作用下由静止开始沿直线运动，其拉力随时间的变化关系如图所示。若已知木箱与地面间的动摩擦因数</a:t>
            </a:r>
            <a:r>
              <a:rPr lang="el-GR" altLang="zh-CN" sz="2200" dirty="0" smtClean="0">
                <a:solidFill>
                  <a:srgbClr val="0000FF"/>
                </a:solidFill>
                <a:latin typeface="+mn-ea"/>
                <a:ea typeface="+mn-ea"/>
              </a:rPr>
              <a:t>μ</a:t>
            </a:r>
            <a:r>
              <a:rPr lang="zh-CN" altLang="en-US" sz="2200" dirty="0" smtClean="0">
                <a:solidFill>
                  <a:srgbClr val="0000FF"/>
                </a:solidFill>
                <a:latin typeface="+mn-ea"/>
                <a:ea typeface="+mn-ea"/>
              </a:rPr>
              <a:t>为</a:t>
            </a:r>
            <a:r>
              <a:rPr lang="en-US" altLang="zh-CN" sz="2200" dirty="0" smtClean="0">
                <a:solidFill>
                  <a:srgbClr val="0000FF"/>
                </a:solidFill>
                <a:latin typeface="+mn-ea"/>
                <a:ea typeface="+mn-ea"/>
              </a:rPr>
              <a:t>0.2</a:t>
            </a:r>
            <a:r>
              <a:rPr lang="zh-CN" altLang="en-US" sz="2200" dirty="0" smtClean="0">
                <a:solidFill>
                  <a:srgbClr val="0000FF"/>
                </a:solidFill>
                <a:latin typeface="+mn-ea"/>
                <a:ea typeface="+mn-ea"/>
              </a:rPr>
              <a:t>，</a:t>
            </a:r>
            <a:r>
              <a:rPr lang="en-US" altLang="zh-CN" sz="2200" dirty="0" smtClean="0">
                <a:solidFill>
                  <a:srgbClr val="0000FF"/>
                </a:solidFill>
                <a:latin typeface="+mn-ea"/>
                <a:ea typeface="+mn-ea"/>
              </a:rPr>
              <a:t>g</a:t>
            </a:r>
            <a:r>
              <a:rPr lang="zh-CN" altLang="en-US" sz="2200" dirty="0" smtClean="0">
                <a:solidFill>
                  <a:srgbClr val="0000FF"/>
                </a:solidFill>
                <a:latin typeface="+mn-ea"/>
                <a:ea typeface="+mn-ea"/>
              </a:rPr>
              <a:t>取</a:t>
            </a:r>
            <a:r>
              <a:rPr lang="en-US" altLang="zh-CN" sz="2200" dirty="0" smtClean="0">
                <a:solidFill>
                  <a:srgbClr val="0000FF"/>
                </a:solidFill>
                <a:latin typeface="+mn-ea"/>
                <a:ea typeface="+mn-ea"/>
              </a:rPr>
              <a:t>10m/s</a:t>
            </a:r>
            <a:r>
              <a:rPr lang="en-US" altLang="zh-CN" sz="2200" baseline="30000" dirty="0" smtClean="0">
                <a:solidFill>
                  <a:srgbClr val="0000FF"/>
                </a:solidFill>
                <a:latin typeface="+mn-ea"/>
                <a:ea typeface="+mn-ea"/>
              </a:rPr>
              <a:t>2</a:t>
            </a:r>
            <a:r>
              <a:rPr lang="en-US" altLang="zh-CN" sz="2200" dirty="0" smtClean="0">
                <a:solidFill>
                  <a:srgbClr val="0000FF"/>
                </a:solidFill>
                <a:latin typeface="+mn-ea"/>
                <a:ea typeface="+mn-ea"/>
              </a:rPr>
              <a:t>,</a:t>
            </a:r>
            <a:r>
              <a:rPr lang="zh-CN" altLang="en-US" sz="2200" dirty="0" smtClean="0">
                <a:solidFill>
                  <a:srgbClr val="0000FF"/>
                </a:solidFill>
                <a:latin typeface="+mn-ea"/>
                <a:ea typeface="+mn-ea"/>
              </a:rPr>
              <a:t>用积分法求：</a:t>
            </a:r>
            <a:endParaRPr lang="en-US" altLang="zh-CN" sz="2200" dirty="0" smtClean="0">
              <a:solidFill>
                <a:srgbClr val="0000FF"/>
              </a:solidFill>
              <a:latin typeface="+mn-ea"/>
              <a:ea typeface="+mn-ea"/>
            </a:endParaRPr>
          </a:p>
          <a:p>
            <a:r>
              <a:rPr lang="en-US" altLang="zh-CN" sz="2200" dirty="0" smtClean="0">
                <a:solidFill>
                  <a:srgbClr val="0000FF"/>
                </a:solidFill>
                <a:latin typeface="+mn-ea"/>
                <a:ea typeface="+mn-ea"/>
                <a:sym typeface="Wingdings" pitchFamily="2" charset="2"/>
              </a:rPr>
              <a:t>(1)t=4s</a:t>
            </a:r>
            <a:r>
              <a:rPr lang="zh-CN" altLang="en-US" sz="2200" dirty="0" smtClean="0">
                <a:solidFill>
                  <a:srgbClr val="0000FF"/>
                </a:solidFill>
                <a:latin typeface="+mn-ea"/>
                <a:ea typeface="+mn-ea"/>
                <a:sym typeface="Wingdings" pitchFamily="2" charset="2"/>
              </a:rPr>
              <a:t>时，木箱的速度大小</a:t>
            </a:r>
            <a:r>
              <a:rPr lang="en-US" altLang="zh-CN" sz="2200" dirty="0" smtClean="0">
                <a:solidFill>
                  <a:srgbClr val="0000FF"/>
                </a:solidFill>
                <a:latin typeface="+mn-ea"/>
                <a:ea typeface="+mn-ea"/>
                <a:sym typeface="Wingdings" pitchFamily="2" charset="2"/>
              </a:rPr>
              <a:t>;</a:t>
            </a:r>
            <a:endParaRPr lang="zh-CN" altLang="zh-CN" sz="2200" dirty="0">
              <a:solidFill>
                <a:srgbClr val="0000FF"/>
              </a:solidFill>
              <a:latin typeface="+mn-ea"/>
              <a:ea typeface="+mn-ea"/>
            </a:endParaRPr>
          </a:p>
          <a:p>
            <a:r>
              <a:rPr lang="en-US" altLang="zh-CN" sz="2200" dirty="0" smtClean="0">
                <a:solidFill>
                  <a:srgbClr val="0000FF"/>
                </a:solidFill>
                <a:latin typeface="+mn-ea"/>
                <a:ea typeface="+mn-ea"/>
              </a:rPr>
              <a:t>(2)t=7s</a:t>
            </a:r>
            <a:r>
              <a:rPr lang="zh-CN" altLang="en-US" sz="2200" dirty="0" smtClean="0">
                <a:solidFill>
                  <a:srgbClr val="0000FF"/>
                </a:solidFill>
                <a:latin typeface="+mn-ea"/>
                <a:ea typeface="+mn-ea"/>
              </a:rPr>
              <a:t>时，木箱的速度大小。</a:t>
            </a:r>
            <a:endParaRPr lang="en-US" altLang="zh-CN" sz="2200" dirty="0">
              <a:solidFill>
                <a:srgbClr val="0000FF"/>
              </a:solidFill>
              <a:latin typeface="+mn-ea"/>
              <a:ea typeface="+mn-ea"/>
            </a:endParaRPr>
          </a:p>
        </p:txBody>
      </p:sp>
      <p:sp>
        <p:nvSpPr>
          <p:cNvPr id="11" name="Rectangle 50"/>
          <p:cNvSpPr>
            <a:spLocks noChangeArrowheads="1"/>
          </p:cNvSpPr>
          <p:nvPr/>
        </p:nvSpPr>
        <p:spPr bwMode="auto">
          <a:xfrm>
            <a:off x="-1588" y="0"/>
            <a:ext cx="9144001"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mn-ea"/>
                <a:ea typeface="+mn-ea"/>
              </a:rPr>
              <a:t>2019</a:t>
            </a:r>
            <a:r>
              <a:rPr lang="zh-CN" altLang="en-US" dirty="0" smtClean="0">
                <a:solidFill>
                  <a:srgbClr val="FFFFFF"/>
                </a:solidFill>
                <a:latin typeface="+mn-ea"/>
                <a:ea typeface="+mn-ea"/>
              </a:rPr>
              <a:t>年</a:t>
            </a:r>
            <a:r>
              <a:rPr lang="zh-CN" altLang="en-US" dirty="0">
                <a:solidFill>
                  <a:srgbClr val="FFFFFF"/>
                </a:solidFill>
                <a:latin typeface="+mn-ea"/>
                <a:ea typeface="+mn-ea"/>
              </a:rPr>
              <a:t>上</a:t>
            </a:r>
            <a:r>
              <a:rPr lang="zh-CN" altLang="en-US" dirty="0" smtClean="0">
                <a:solidFill>
                  <a:srgbClr val="FFFFFF"/>
                </a:solidFill>
                <a:latin typeface="+mn-ea"/>
                <a:ea typeface="+mn-ea"/>
              </a:rPr>
              <a:t>半年</a:t>
            </a:r>
          </a:p>
        </p:txBody>
      </p:sp>
      <p:sp>
        <p:nvSpPr>
          <p:cNvPr id="13" name="Text Box 55"/>
          <p:cNvSpPr txBox="1">
            <a:spLocks noChangeArrowheads="1"/>
          </p:cNvSpPr>
          <p:nvPr/>
        </p:nvSpPr>
        <p:spPr bwMode="auto">
          <a:xfrm>
            <a:off x="39398" y="50510"/>
            <a:ext cx="18827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zh-CN" altLang="en-US" dirty="0" smtClean="0">
                <a:solidFill>
                  <a:srgbClr val="FFFFFF"/>
                </a:solidFill>
                <a:latin typeface="+mn-ea"/>
                <a:ea typeface="+mn-ea"/>
              </a:rPr>
              <a:t>二、计算题</a:t>
            </a:r>
          </a:p>
        </p:txBody>
      </p:sp>
      <p:sp>
        <p:nvSpPr>
          <p:cNvPr id="14" name="文本框 9"/>
          <p:cNvSpPr txBox="1">
            <a:spLocks noChangeArrowheads="1"/>
          </p:cNvSpPr>
          <p:nvPr/>
        </p:nvSpPr>
        <p:spPr bwMode="auto">
          <a:xfrm>
            <a:off x="107504" y="2435120"/>
            <a:ext cx="7741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r>
              <a:rPr lang="zh-CN" altLang="en-US" sz="2000" dirty="0" smtClean="0">
                <a:latin typeface="楷体" pitchFamily="49" charset="-122"/>
                <a:ea typeface="楷体" pitchFamily="49" charset="-122"/>
              </a:rPr>
              <a:t>解：</a:t>
            </a:r>
            <a:endParaRPr lang="zh-CN" altLang="zh-CN" sz="2000" dirty="0">
              <a:latin typeface="楷体" pitchFamily="49" charset="-122"/>
              <a:ea typeface="楷体" pitchFamily="49" charset="-122"/>
            </a:endParaRPr>
          </a:p>
        </p:txBody>
      </p:sp>
      <p:sp>
        <p:nvSpPr>
          <p:cNvPr id="19" name="文本框 9"/>
          <p:cNvSpPr txBox="1">
            <a:spLocks noChangeArrowheads="1"/>
          </p:cNvSpPr>
          <p:nvPr/>
        </p:nvSpPr>
        <p:spPr bwMode="auto">
          <a:xfrm>
            <a:off x="135360" y="4941168"/>
            <a:ext cx="52184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r>
              <a:rPr lang="zh-CN" altLang="en-US" sz="2000" dirty="0" smtClean="0">
                <a:latin typeface="楷体" pitchFamily="49" charset="-122"/>
                <a:ea typeface="楷体" pitchFamily="49" charset="-122"/>
              </a:rPr>
              <a:t>（</a:t>
            </a:r>
            <a:r>
              <a:rPr lang="en-US" altLang="zh-CN" sz="2000" dirty="0" smtClean="0">
                <a:latin typeface="楷体" pitchFamily="49" charset="-122"/>
                <a:ea typeface="楷体" pitchFamily="49" charset="-122"/>
              </a:rPr>
              <a:t>2</a:t>
            </a:r>
            <a:r>
              <a:rPr lang="zh-CN" altLang="en-US" sz="2000" dirty="0" smtClean="0">
                <a:latin typeface="楷体" pitchFamily="49" charset="-122"/>
                <a:ea typeface="楷体" pitchFamily="49" charset="-122"/>
              </a:rPr>
              <a:t>）由图像可知，在</a:t>
            </a:r>
            <a:r>
              <a:rPr lang="en-US" altLang="zh-CN" sz="2000" dirty="0" smtClean="0">
                <a:latin typeface="楷体" pitchFamily="49" charset="-122"/>
                <a:ea typeface="楷体" pitchFamily="49" charset="-122"/>
              </a:rPr>
              <a:t>4</a:t>
            </a:r>
            <a:r>
              <a:rPr lang="zh-CN" altLang="en-US" sz="2000" dirty="0" smtClean="0">
                <a:latin typeface="楷体" pitchFamily="49" charset="-122"/>
                <a:ea typeface="楷体" pitchFamily="49" charset="-122"/>
              </a:rPr>
              <a:t>到</a:t>
            </a:r>
            <a:r>
              <a:rPr lang="en-US" altLang="zh-CN" sz="2000" dirty="0" smtClean="0">
                <a:latin typeface="楷体" pitchFamily="49" charset="-122"/>
                <a:ea typeface="楷体" pitchFamily="49" charset="-122"/>
              </a:rPr>
              <a:t>7s</a:t>
            </a:r>
            <a:r>
              <a:rPr lang="zh-CN" altLang="en-US" sz="2000" dirty="0" smtClean="0">
                <a:latin typeface="楷体" pitchFamily="49" charset="-122"/>
                <a:ea typeface="楷体" pitchFamily="49" charset="-122"/>
              </a:rPr>
              <a:t>内，                     </a:t>
            </a:r>
            <a:endParaRPr lang="zh-CN" altLang="zh-CN" sz="2000" dirty="0">
              <a:latin typeface="楷体" pitchFamily="49" charset="-122"/>
              <a:ea typeface="楷体" pitchFamily="49" charset="-122"/>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565946300"/>
              </p:ext>
            </p:extLst>
          </p:nvPr>
        </p:nvGraphicFramePr>
        <p:xfrm>
          <a:off x="365125" y="3457575"/>
          <a:ext cx="5549900" cy="541338"/>
        </p:xfrm>
        <a:graphic>
          <a:graphicData uri="http://schemas.openxmlformats.org/presentationml/2006/ole">
            <mc:AlternateContent xmlns:mc="http://schemas.openxmlformats.org/markup-compatibility/2006">
              <mc:Choice xmlns:v="urn:schemas-microsoft-com:vml" Requires="v">
                <p:oleObj spid="_x0000_s53566" name="Equation" r:id="rId4" imgW="3390840" imgH="330120" progId="Equation.DSMT4">
                  <p:embed/>
                </p:oleObj>
              </mc:Choice>
              <mc:Fallback>
                <p:oleObj name="Equation" r:id="rId4" imgW="3390840" imgH="330120" progId="Equation.DSMT4">
                  <p:embed/>
                  <p:pic>
                    <p:nvPicPr>
                      <p:cNvPr id="0" name=""/>
                      <p:cNvPicPr>
                        <a:picLocks noChangeAspect="1" noChangeArrowheads="1"/>
                      </p:cNvPicPr>
                      <p:nvPr/>
                    </p:nvPicPr>
                    <p:blipFill>
                      <a:blip r:embed="rId5"/>
                      <a:srcRect/>
                      <a:stretch>
                        <a:fillRect/>
                      </a:stretch>
                    </p:blipFill>
                    <p:spPr bwMode="auto">
                      <a:xfrm>
                        <a:off x="365125" y="3457575"/>
                        <a:ext cx="55499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文本框 9"/>
          <p:cNvSpPr txBox="1">
            <a:spLocks noChangeArrowheads="1"/>
          </p:cNvSpPr>
          <p:nvPr/>
        </p:nvSpPr>
        <p:spPr bwMode="auto">
          <a:xfrm>
            <a:off x="107504" y="3057005"/>
            <a:ext cx="199139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r>
              <a:rPr lang="zh-CN" altLang="en-US" sz="2000" dirty="0" smtClean="0">
                <a:latin typeface="楷体" pitchFamily="49" charset="-122"/>
                <a:ea typeface="楷体" pitchFamily="49" charset="-122"/>
              </a:rPr>
              <a:t>合力的冲量为：</a:t>
            </a:r>
            <a:endParaRPr lang="zh-CN" altLang="zh-CN" sz="2000" dirty="0">
              <a:latin typeface="楷体" pitchFamily="49" charset="-122"/>
              <a:ea typeface="楷体" pitchFamily="49" charset="-122"/>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1916731783"/>
              </p:ext>
            </p:extLst>
          </p:nvPr>
        </p:nvGraphicFramePr>
        <p:xfrm>
          <a:off x="149225" y="4508500"/>
          <a:ext cx="3687763" cy="374650"/>
        </p:xfrm>
        <a:graphic>
          <a:graphicData uri="http://schemas.openxmlformats.org/presentationml/2006/ole">
            <mc:AlternateContent xmlns:mc="http://schemas.openxmlformats.org/markup-compatibility/2006">
              <mc:Choice xmlns:v="urn:schemas-microsoft-com:vml" Requires="v">
                <p:oleObj spid="_x0000_s53567" name="Equation" r:id="rId6" imgW="2260440" imgH="228600" progId="Equation.DSMT4">
                  <p:embed/>
                </p:oleObj>
              </mc:Choice>
              <mc:Fallback>
                <p:oleObj name="Equation" r:id="rId6" imgW="2260440" imgH="228600" progId="Equation.DSMT4">
                  <p:embed/>
                  <p:pic>
                    <p:nvPicPr>
                      <p:cNvPr id="0" name=""/>
                      <p:cNvPicPr>
                        <a:picLocks noChangeAspect="1" noChangeArrowheads="1"/>
                      </p:cNvPicPr>
                      <p:nvPr/>
                    </p:nvPicPr>
                    <p:blipFill>
                      <a:blip r:embed="rId7"/>
                      <a:srcRect/>
                      <a:stretch>
                        <a:fillRect/>
                      </a:stretch>
                    </p:blipFill>
                    <p:spPr bwMode="auto">
                      <a:xfrm>
                        <a:off x="149225" y="4508500"/>
                        <a:ext cx="368776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2057478761"/>
              </p:ext>
            </p:extLst>
          </p:nvPr>
        </p:nvGraphicFramePr>
        <p:xfrm>
          <a:off x="3779912" y="5028654"/>
          <a:ext cx="1173162" cy="266701"/>
        </p:xfrm>
        <a:graphic>
          <a:graphicData uri="http://schemas.openxmlformats.org/presentationml/2006/ole">
            <mc:AlternateContent xmlns:mc="http://schemas.openxmlformats.org/markup-compatibility/2006">
              <mc:Choice xmlns:v="urn:schemas-microsoft-com:vml" Requires="v">
                <p:oleObj spid="_x0000_s53568" name="Equation" r:id="rId8" imgW="787320" imgH="177480" progId="Equation.DSMT4">
                  <p:embed/>
                </p:oleObj>
              </mc:Choice>
              <mc:Fallback>
                <p:oleObj name="Equation" r:id="rId8" imgW="787320" imgH="177480" progId="Equation.DSMT4">
                  <p:embed/>
                  <p:pic>
                    <p:nvPicPr>
                      <p:cNvPr id="0" name=""/>
                      <p:cNvPicPr>
                        <a:picLocks noChangeAspect="1" noChangeArrowheads="1"/>
                      </p:cNvPicPr>
                      <p:nvPr/>
                    </p:nvPicPr>
                    <p:blipFill>
                      <a:blip r:embed="rId9"/>
                      <a:srcRect/>
                      <a:stretch>
                        <a:fillRect/>
                      </a:stretch>
                    </p:blipFill>
                    <p:spPr bwMode="auto">
                      <a:xfrm>
                        <a:off x="3779912" y="5028654"/>
                        <a:ext cx="1173162" cy="266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文本框 9"/>
          <p:cNvSpPr txBox="1">
            <a:spLocks noChangeArrowheads="1"/>
          </p:cNvSpPr>
          <p:nvPr/>
        </p:nvSpPr>
        <p:spPr bwMode="auto">
          <a:xfrm>
            <a:off x="115260" y="5383248"/>
            <a:ext cx="199139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r>
              <a:rPr lang="zh-CN" altLang="en-US" sz="2000" dirty="0" smtClean="0">
                <a:latin typeface="楷体" pitchFamily="49" charset="-122"/>
                <a:ea typeface="楷体" pitchFamily="49" charset="-122"/>
              </a:rPr>
              <a:t>合力的冲量为：</a:t>
            </a:r>
            <a:endParaRPr lang="zh-CN" altLang="zh-CN" sz="2000" dirty="0">
              <a:latin typeface="楷体" pitchFamily="49" charset="-122"/>
              <a:ea typeface="楷体" pitchFamily="49"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339375798"/>
              </p:ext>
            </p:extLst>
          </p:nvPr>
        </p:nvGraphicFramePr>
        <p:xfrm>
          <a:off x="1979712" y="5383248"/>
          <a:ext cx="4614863" cy="541338"/>
        </p:xfrm>
        <a:graphic>
          <a:graphicData uri="http://schemas.openxmlformats.org/presentationml/2006/ole">
            <mc:AlternateContent xmlns:mc="http://schemas.openxmlformats.org/markup-compatibility/2006">
              <mc:Choice xmlns:v="urn:schemas-microsoft-com:vml" Requires="v">
                <p:oleObj spid="_x0000_s53569" name="Equation" r:id="rId10" imgW="2819160" imgH="330120" progId="Equation.DSMT4">
                  <p:embed/>
                </p:oleObj>
              </mc:Choice>
              <mc:Fallback>
                <p:oleObj name="Equation" r:id="rId10" imgW="2819160" imgH="330120" progId="Equation.DSMT4">
                  <p:embed/>
                  <p:pic>
                    <p:nvPicPr>
                      <p:cNvPr id="0" name="对象 5"/>
                      <p:cNvPicPr>
                        <a:picLocks noChangeAspect="1" noChangeArrowheads="1"/>
                      </p:cNvPicPr>
                      <p:nvPr/>
                    </p:nvPicPr>
                    <p:blipFill>
                      <a:blip r:embed="rId11"/>
                      <a:srcRect/>
                      <a:stretch>
                        <a:fillRect/>
                      </a:stretch>
                    </p:blipFill>
                    <p:spPr bwMode="auto">
                      <a:xfrm>
                        <a:off x="1979712" y="5383248"/>
                        <a:ext cx="4614863"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 name="文本框 9"/>
          <p:cNvSpPr txBox="1">
            <a:spLocks noChangeArrowheads="1"/>
          </p:cNvSpPr>
          <p:nvPr/>
        </p:nvSpPr>
        <p:spPr bwMode="auto">
          <a:xfrm>
            <a:off x="241147" y="5877892"/>
            <a:ext cx="25644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r>
              <a:rPr lang="zh-CN" altLang="en-US" sz="2000" dirty="0" smtClean="0">
                <a:latin typeface="楷体" pitchFamily="49" charset="-122"/>
                <a:ea typeface="楷体" pitchFamily="49" charset="-122"/>
              </a:rPr>
              <a:t>根据动量定理可知：</a:t>
            </a:r>
            <a:endParaRPr lang="zh-CN" altLang="zh-CN" sz="2000" dirty="0">
              <a:latin typeface="楷体" pitchFamily="49" charset="-122"/>
              <a:ea typeface="楷体" pitchFamily="49" charset="-122"/>
            </a:endParaRPr>
          </a:p>
        </p:txBody>
      </p:sp>
      <p:graphicFrame>
        <p:nvGraphicFramePr>
          <p:cNvPr id="25" name="对象 24"/>
          <p:cNvGraphicFramePr>
            <a:graphicFrameLocks noChangeAspect="1"/>
          </p:cNvGraphicFramePr>
          <p:nvPr>
            <p:extLst>
              <p:ext uri="{D42A27DB-BD31-4B8C-83A1-F6EECF244321}">
                <p14:modId xmlns:p14="http://schemas.microsoft.com/office/powerpoint/2010/main" val="2538175296"/>
              </p:ext>
            </p:extLst>
          </p:nvPr>
        </p:nvGraphicFramePr>
        <p:xfrm>
          <a:off x="129148" y="6381328"/>
          <a:ext cx="4248151" cy="374650"/>
        </p:xfrm>
        <a:graphic>
          <a:graphicData uri="http://schemas.openxmlformats.org/presentationml/2006/ole">
            <mc:AlternateContent xmlns:mc="http://schemas.openxmlformats.org/markup-compatibility/2006">
              <mc:Choice xmlns:v="urn:schemas-microsoft-com:vml" Requires="v">
                <p:oleObj spid="_x0000_s53570" name="Equation" r:id="rId12" imgW="2603160" imgH="228600" progId="Equation.DSMT4">
                  <p:embed/>
                </p:oleObj>
              </mc:Choice>
              <mc:Fallback>
                <p:oleObj name="Equation" r:id="rId12" imgW="2603160" imgH="228600" progId="Equation.DSMT4">
                  <p:embed/>
                  <p:pic>
                    <p:nvPicPr>
                      <p:cNvPr id="0" name=""/>
                      <p:cNvPicPr>
                        <a:picLocks noChangeAspect="1" noChangeArrowheads="1"/>
                      </p:cNvPicPr>
                      <p:nvPr/>
                    </p:nvPicPr>
                    <p:blipFill>
                      <a:blip r:embed="rId13"/>
                      <a:srcRect/>
                      <a:stretch>
                        <a:fillRect/>
                      </a:stretch>
                    </p:blipFill>
                    <p:spPr bwMode="auto">
                      <a:xfrm>
                        <a:off x="129148" y="6381328"/>
                        <a:ext cx="4248151"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3295" name="Picture 4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01505" y="1690689"/>
            <a:ext cx="2931259" cy="202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2"/>
    </p:custDataLst>
    <p:extLst>
      <p:ext uri="{BB962C8B-B14F-4D97-AF65-F5344CB8AC3E}">
        <p14:creationId xmlns:p14="http://schemas.microsoft.com/office/powerpoint/2010/main" val="609595761"/>
      </p:ext>
    </p:extLst>
  </p:cSld>
  <p:clrMapOvr>
    <a:masterClrMapping/>
  </p:clrMapOvr>
  <p:transition/>
  <p:timing>
    <p:tnLst>
      <p:par>
        <p:cTn id="1" dur="indefinite" restart="never" nodeType="tmRoot"/>
      </p:par>
    </p:tnLst>
    <p:bldLst>
      <p:bldP spid="18" grpId="1"/>
      <p:bldP spid="15" grpId="1"/>
      <p:bldP spid="5" grpId="1"/>
      <p:bldP spid="14" grpId="1"/>
      <p:bldP spid="19" grpId="1"/>
      <p:bldP spid="20" grpId="1"/>
      <p:bldP spid="23" grpId="1"/>
      <p:bldP spid="24" grpId="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2" name="Text Box 55"/>
          <p:cNvSpPr txBox="1">
            <a:spLocks noChangeArrowheads="1"/>
          </p:cNvSpPr>
          <p:nvPr/>
        </p:nvSpPr>
        <p:spPr bwMode="auto">
          <a:xfrm>
            <a:off x="1619672" y="1988840"/>
            <a:ext cx="6192688"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a:lnSpc>
                <a:spcPct val="80000"/>
              </a:lnSpc>
              <a:spcBef>
                <a:spcPct val="20000"/>
              </a:spcBef>
              <a:buClr>
                <a:schemeClr val="hlink"/>
              </a:buClr>
              <a:buSzPct val="90000"/>
              <a:defRPr/>
            </a:pPr>
            <a:r>
              <a:rPr kumimoji="1" lang="zh-CN" altLang="en-US" sz="3600" dirty="0">
                <a:solidFill>
                  <a:srgbClr val="0000FF"/>
                </a:solidFill>
                <a:latin typeface="华文行楷" pitchFamily="2" charset="-122"/>
                <a:ea typeface="华文行楷" pitchFamily="2" charset="-122"/>
                <a:cs typeface="+mn-ea"/>
              </a:rPr>
              <a:t>物理学科知识与教学能力试题</a:t>
            </a:r>
          </a:p>
        </p:txBody>
      </p:sp>
      <p:sp>
        <p:nvSpPr>
          <p:cNvPr id="3" name="矩形 2"/>
          <p:cNvSpPr>
            <a:spLocks noChangeArrowheads="1"/>
          </p:cNvSpPr>
          <p:nvPr/>
        </p:nvSpPr>
        <p:spPr bwMode="auto">
          <a:xfrm>
            <a:off x="3419872" y="2924944"/>
            <a:ext cx="264687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4800" dirty="0" smtClean="0">
                <a:solidFill>
                  <a:srgbClr val="C00000"/>
                </a:solidFill>
                <a:latin typeface="华文行楷" pitchFamily="2" charset="-122"/>
                <a:ea typeface="华文行楷" pitchFamily="2" charset="-122"/>
                <a:cs typeface="Times New Roman" pitchFamily="18" charset="0"/>
              </a:rPr>
              <a:t>错题解析</a:t>
            </a:r>
            <a:endParaRPr lang="zh-CN" altLang="en-US" sz="4800" dirty="0">
              <a:solidFill>
                <a:srgbClr val="C00000"/>
              </a:solidFill>
              <a:latin typeface="华文行楷" pitchFamily="2" charset="-122"/>
              <a:ea typeface="华文行楷" pitchFamily="2" charset="-122"/>
              <a:cs typeface="Times New Roman" pitchFamily="18"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内容占位符 2"/>
          <p:cNvSpPr>
            <a:spLocks noGrp="1"/>
          </p:cNvSpPr>
          <p:nvPr>
            <p:ph idx="4294967295"/>
          </p:nvPr>
        </p:nvSpPr>
        <p:spPr bwMode="auto">
          <a:xfrm>
            <a:off x="323528" y="620688"/>
            <a:ext cx="1655862" cy="43259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FontTx/>
              <a:buNone/>
            </a:pPr>
            <a:r>
              <a:rPr kumimoji="1" lang="zh-CN" altLang="en-US" sz="2400" b="1" dirty="0" smtClean="0">
                <a:solidFill>
                  <a:srgbClr val="0000FF"/>
                </a:solidFill>
                <a:latin typeface="宋体" pitchFamily="2" charset="-122"/>
                <a:ea typeface="楷体" pitchFamily="49" charset="-122"/>
              </a:rPr>
              <a:t>教学思路</a:t>
            </a:r>
            <a:endParaRPr kumimoji="1" lang="zh-CN" altLang="en-US" sz="2400" b="1" dirty="0" smtClean="0">
              <a:latin typeface="宋体" pitchFamily="2" charset="-122"/>
              <a:ea typeface="楷体" pitchFamily="49" charset="-122"/>
            </a:endParaRPr>
          </a:p>
        </p:txBody>
      </p:sp>
      <p:sp>
        <p:nvSpPr>
          <p:cNvPr id="20483" name="矩形 3"/>
          <p:cNvSpPr>
            <a:spLocks noChangeArrowheads="1"/>
          </p:cNvSpPr>
          <p:nvPr/>
        </p:nvSpPr>
        <p:spPr bwMode="auto">
          <a:xfrm>
            <a:off x="412947" y="1052736"/>
            <a:ext cx="4879133"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kumimoji="1" lang="zh-CN" altLang="en-US" sz="2200" dirty="0">
                <a:solidFill>
                  <a:srgbClr val="FF0000"/>
                </a:solidFill>
                <a:latin typeface="宋体" pitchFamily="2" charset="-122"/>
                <a:ea typeface="楷体" pitchFamily="49" charset="-122"/>
              </a:rPr>
              <a:t>首先：</a:t>
            </a:r>
            <a:r>
              <a:rPr kumimoji="1" lang="zh-CN" altLang="en-US" sz="2200" dirty="0" smtClean="0">
                <a:solidFill>
                  <a:srgbClr val="FF0000"/>
                </a:solidFill>
                <a:latin typeface="宋体" pitchFamily="2" charset="-122"/>
                <a:ea typeface="楷体" pitchFamily="49" charset="-122"/>
              </a:rPr>
              <a:t>复习知识点的概念和公式；</a:t>
            </a:r>
            <a:endParaRPr kumimoji="1" lang="en-US" altLang="zh-CN" sz="2200" dirty="0">
              <a:solidFill>
                <a:srgbClr val="FF0000"/>
              </a:solidFill>
              <a:latin typeface="宋体" pitchFamily="2" charset="-122"/>
              <a:ea typeface="楷体" pitchFamily="49" charset="-122"/>
            </a:endParaRPr>
          </a:p>
          <a:p>
            <a:r>
              <a:rPr kumimoji="1" lang="zh-CN" altLang="en-US" sz="2200" dirty="0">
                <a:solidFill>
                  <a:srgbClr val="FF0000"/>
                </a:solidFill>
                <a:latin typeface="宋体" pitchFamily="2" charset="-122"/>
                <a:ea typeface="楷体" pitchFamily="49" charset="-122"/>
              </a:rPr>
              <a:t>其次：引导学生分析错误的</a:t>
            </a:r>
            <a:r>
              <a:rPr kumimoji="1" lang="zh-CN" altLang="en-US" sz="2200" dirty="0" smtClean="0">
                <a:solidFill>
                  <a:srgbClr val="FF0000"/>
                </a:solidFill>
                <a:latin typeface="宋体" pitchFamily="2" charset="-122"/>
                <a:ea typeface="楷体" pitchFamily="49" charset="-122"/>
              </a:rPr>
              <a:t>原因；</a:t>
            </a:r>
            <a:endParaRPr kumimoji="1" lang="en-US" altLang="zh-CN" sz="2200" dirty="0">
              <a:solidFill>
                <a:srgbClr val="FF0000"/>
              </a:solidFill>
              <a:latin typeface="宋体" pitchFamily="2" charset="-122"/>
              <a:ea typeface="楷体" pitchFamily="49" charset="-122"/>
            </a:endParaRPr>
          </a:p>
          <a:p>
            <a:r>
              <a:rPr kumimoji="1" lang="zh-CN" altLang="en-US" sz="2200" dirty="0" smtClean="0">
                <a:solidFill>
                  <a:srgbClr val="FF0000"/>
                </a:solidFill>
                <a:latin typeface="宋体" pitchFamily="2" charset="-122"/>
                <a:ea typeface="楷体" pitchFamily="49" charset="-122"/>
              </a:rPr>
              <a:t>再次：引导学生给</a:t>
            </a:r>
            <a:r>
              <a:rPr kumimoji="1" lang="zh-CN" altLang="en-US" sz="2200" dirty="0">
                <a:solidFill>
                  <a:srgbClr val="FF0000"/>
                </a:solidFill>
                <a:latin typeface="宋体" pitchFamily="2" charset="-122"/>
                <a:ea typeface="楷体" pitchFamily="49" charset="-122"/>
              </a:rPr>
              <a:t>出正确的解答过程</a:t>
            </a:r>
            <a:r>
              <a:rPr kumimoji="1" lang="zh-CN" altLang="en-US" sz="2200" dirty="0" smtClean="0">
                <a:solidFill>
                  <a:srgbClr val="FF0000"/>
                </a:solidFill>
                <a:latin typeface="宋体" pitchFamily="2" charset="-122"/>
                <a:ea typeface="楷体" pitchFamily="49" charset="-122"/>
              </a:rPr>
              <a:t>；</a:t>
            </a:r>
            <a:endParaRPr kumimoji="1" lang="en-US" altLang="zh-CN" sz="2200" dirty="0" smtClean="0">
              <a:solidFill>
                <a:srgbClr val="FF0000"/>
              </a:solidFill>
              <a:latin typeface="宋体" pitchFamily="2" charset="-122"/>
              <a:ea typeface="楷体" pitchFamily="49" charset="-122"/>
            </a:endParaRPr>
          </a:p>
          <a:p>
            <a:r>
              <a:rPr kumimoji="1" lang="zh-CN" altLang="en-US" sz="2200" dirty="0" smtClean="0">
                <a:solidFill>
                  <a:srgbClr val="FF0000"/>
                </a:solidFill>
                <a:latin typeface="宋体" pitchFamily="2" charset="-122"/>
                <a:ea typeface="楷体" pitchFamily="49" charset="-122"/>
              </a:rPr>
              <a:t>最后：巩固提高。</a:t>
            </a:r>
            <a:endParaRPr kumimoji="1" lang="zh-CN" altLang="en-US" sz="2200" dirty="0">
              <a:solidFill>
                <a:srgbClr val="FF0000"/>
              </a:solidFill>
              <a:latin typeface="宋体" pitchFamily="2" charset="-122"/>
              <a:ea typeface="楷体" pitchFamily="49" charset="-122"/>
            </a:endParaRPr>
          </a:p>
        </p:txBody>
      </p:sp>
      <p:sp>
        <p:nvSpPr>
          <p:cNvPr id="20484"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85" name="Text Box 55"/>
          <p:cNvSpPr txBox="1">
            <a:spLocks noChangeArrowheads="1"/>
          </p:cNvSpPr>
          <p:nvPr/>
        </p:nvSpPr>
        <p:spPr bwMode="auto">
          <a:xfrm>
            <a:off x="4763" y="15875"/>
            <a:ext cx="29114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三、案例分析题</a:t>
            </a:r>
          </a:p>
        </p:txBody>
      </p:sp>
      <p:sp>
        <p:nvSpPr>
          <p:cNvPr id="7" name="Text Box 55"/>
          <p:cNvSpPr txBox="1">
            <a:spLocks noChangeArrowheads="1"/>
          </p:cNvSpPr>
          <p:nvPr/>
        </p:nvSpPr>
        <p:spPr bwMode="auto">
          <a:xfrm>
            <a:off x="7681277" y="27565"/>
            <a:ext cx="141429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zh-CN" altLang="en-US" dirty="0" smtClean="0">
                <a:solidFill>
                  <a:srgbClr val="FFFFFF"/>
                </a:solidFill>
                <a:latin typeface="宋体"/>
                <a:ea typeface="宋体"/>
              </a:rPr>
              <a:t>错题解析</a:t>
            </a:r>
          </a:p>
        </p:txBody>
      </p:sp>
      <p:sp>
        <p:nvSpPr>
          <p:cNvPr id="8" name="内容占位符 2"/>
          <p:cNvSpPr txBox="1">
            <a:spLocks/>
          </p:cNvSpPr>
          <p:nvPr/>
        </p:nvSpPr>
        <p:spPr bwMode="auto">
          <a:xfrm>
            <a:off x="378101" y="2780928"/>
            <a:ext cx="3041718" cy="43259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Blip>
                <a:blip r:embed="rId2"/>
              </a:buBlip>
            </a:pPr>
            <a:r>
              <a:rPr kumimoji="1" lang="zh-CN" altLang="en-US" sz="2400" dirty="0">
                <a:solidFill>
                  <a:srgbClr val="0000FF"/>
                </a:solidFill>
                <a:latin typeface="宋体" pitchFamily="2" charset="-122"/>
                <a:ea typeface="楷体" pitchFamily="49" charset="-122"/>
              </a:rPr>
              <a:t>教学</a:t>
            </a:r>
            <a:r>
              <a:rPr kumimoji="1" lang="zh-CN" altLang="en-US" sz="2400" dirty="0" smtClean="0">
                <a:solidFill>
                  <a:srgbClr val="0000FF"/>
                </a:solidFill>
                <a:latin typeface="宋体" pitchFamily="2" charset="-122"/>
                <a:ea typeface="楷体" pitchFamily="49" charset="-122"/>
              </a:rPr>
              <a:t>片断（重点）</a:t>
            </a:r>
            <a:endParaRPr kumimoji="1" lang="zh-CN" altLang="en-US" sz="2400" dirty="0">
              <a:solidFill>
                <a:srgbClr val="0000FF"/>
              </a:solidFill>
              <a:latin typeface="宋体" pitchFamily="2" charset="-122"/>
              <a:ea typeface="楷体" pitchFamily="49" charset="-122"/>
            </a:endParaRPr>
          </a:p>
        </p:txBody>
      </p:sp>
      <p:sp>
        <p:nvSpPr>
          <p:cNvPr id="9" name="矩形 3"/>
          <p:cNvSpPr>
            <a:spLocks noChangeArrowheads="1"/>
          </p:cNvSpPr>
          <p:nvPr/>
        </p:nvSpPr>
        <p:spPr bwMode="auto">
          <a:xfrm>
            <a:off x="408337" y="3212976"/>
            <a:ext cx="5243784"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kumimoji="1" lang="en-US" altLang="zh-CN" sz="2200" dirty="0" smtClean="0">
                <a:solidFill>
                  <a:srgbClr val="FF0000"/>
                </a:solidFill>
                <a:latin typeface="宋体" pitchFamily="2" charset="-122"/>
                <a:ea typeface="楷体" pitchFamily="49" charset="-122"/>
              </a:rPr>
              <a:t>1</a:t>
            </a:r>
            <a:r>
              <a:rPr kumimoji="1" lang="zh-CN" altLang="en-US" sz="2200" dirty="0" smtClean="0">
                <a:solidFill>
                  <a:srgbClr val="FF0000"/>
                </a:solidFill>
                <a:latin typeface="宋体" pitchFamily="2" charset="-122"/>
                <a:ea typeface="楷体" pitchFamily="49" charset="-122"/>
              </a:rPr>
              <a:t>、分析运动情况；</a:t>
            </a:r>
            <a:endParaRPr kumimoji="1" lang="en-US" altLang="zh-CN" sz="2200" dirty="0" smtClean="0">
              <a:solidFill>
                <a:srgbClr val="FF0000"/>
              </a:solidFill>
              <a:latin typeface="宋体" pitchFamily="2" charset="-122"/>
              <a:ea typeface="楷体" pitchFamily="49" charset="-122"/>
            </a:endParaRPr>
          </a:p>
          <a:p>
            <a:r>
              <a:rPr kumimoji="1" lang="en-US" altLang="zh-CN" sz="2200" dirty="0" smtClean="0">
                <a:solidFill>
                  <a:srgbClr val="FF0000"/>
                </a:solidFill>
                <a:latin typeface="宋体" pitchFamily="2" charset="-122"/>
                <a:ea typeface="楷体" pitchFamily="49" charset="-122"/>
              </a:rPr>
              <a:t>2</a:t>
            </a:r>
            <a:r>
              <a:rPr kumimoji="1" lang="zh-CN" altLang="en-US" sz="2200" dirty="0" smtClean="0">
                <a:solidFill>
                  <a:srgbClr val="FF0000"/>
                </a:solidFill>
                <a:latin typeface="宋体" pitchFamily="2" charset="-122"/>
                <a:ea typeface="楷体" pitchFamily="49" charset="-122"/>
              </a:rPr>
              <a:t>、受力分析；</a:t>
            </a:r>
            <a:endParaRPr kumimoji="1" lang="en-US" altLang="zh-CN" sz="2200" dirty="0">
              <a:solidFill>
                <a:srgbClr val="FF0000"/>
              </a:solidFill>
              <a:latin typeface="宋体" pitchFamily="2" charset="-122"/>
              <a:ea typeface="楷体" pitchFamily="49" charset="-122"/>
            </a:endParaRPr>
          </a:p>
          <a:p>
            <a:r>
              <a:rPr kumimoji="1" lang="en-US" altLang="zh-CN" sz="2200" dirty="0" smtClean="0">
                <a:solidFill>
                  <a:srgbClr val="FF0000"/>
                </a:solidFill>
                <a:latin typeface="宋体" pitchFamily="2" charset="-122"/>
                <a:ea typeface="楷体" pitchFamily="49" charset="-122"/>
              </a:rPr>
              <a:t>3</a:t>
            </a:r>
            <a:r>
              <a:rPr kumimoji="1" lang="zh-CN" altLang="en-US" sz="2200" dirty="0" smtClean="0">
                <a:solidFill>
                  <a:srgbClr val="FF0000"/>
                </a:solidFill>
                <a:latin typeface="宋体" pitchFamily="2" charset="-122"/>
                <a:ea typeface="楷体" pitchFamily="49" charset="-122"/>
              </a:rPr>
              <a:t>、分析错误原因；     引导学生</a:t>
            </a:r>
            <a:endParaRPr kumimoji="1" lang="en-US" altLang="zh-CN" sz="2200" dirty="0" smtClean="0">
              <a:solidFill>
                <a:srgbClr val="FF0000"/>
              </a:solidFill>
              <a:latin typeface="宋体" pitchFamily="2" charset="-122"/>
              <a:ea typeface="楷体" pitchFamily="49" charset="-122"/>
            </a:endParaRPr>
          </a:p>
          <a:p>
            <a:r>
              <a:rPr kumimoji="1" lang="en-US" altLang="zh-CN" sz="2200" dirty="0" smtClean="0">
                <a:solidFill>
                  <a:srgbClr val="FF0000"/>
                </a:solidFill>
                <a:latin typeface="宋体" pitchFamily="2" charset="-122"/>
                <a:ea typeface="楷体" pitchFamily="49" charset="-122"/>
              </a:rPr>
              <a:t>4</a:t>
            </a:r>
            <a:r>
              <a:rPr kumimoji="1" lang="zh-CN" altLang="en-US" sz="2200" dirty="0" smtClean="0">
                <a:solidFill>
                  <a:srgbClr val="FF0000"/>
                </a:solidFill>
                <a:latin typeface="宋体" pitchFamily="2" charset="-122"/>
                <a:ea typeface="楷体" pitchFamily="49" charset="-122"/>
              </a:rPr>
              <a:t>、复习知识点；</a:t>
            </a:r>
            <a:endParaRPr kumimoji="1" lang="en-US" altLang="zh-CN" sz="2200" dirty="0">
              <a:solidFill>
                <a:srgbClr val="FF0000"/>
              </a:solidFill>
              <a:latin typeface="宋体" pitchFamily="2" charset="-122"/>
              <a:ea typeface="楷体" pitchFamily="49" charset="-122"/>
            </a:endParaRPr>
          </a:p>
          <a:p>
            <a:r>
              <a:rPr kumimoji="1" lang="en-US" altLang="zh-CN" sz="2200" dirty="0" smtClean="0">
                <a:solidFill>
                  <a:srgbClr val="FF0000"/>
                </a:solidFill>
                <a:latin typeface="宋体" pitchFamily="2" charset="-122"/>
                <a:ea typeface="楷体" pitchFamily="49" charset="-122"/>
              </a:rPr>
              <a:t>5</a:t>
            </a:r>
            <a:r>
              <a:rPr kumimoji="1" lang="zh-CN" altLang="en-US" sz="2200" dirty="0" smtClean="0">
                <a:solidFill>
                  <a:srgbClr val="FF0000"/>
                </a:solidFill>
                <a:latin typeface="宋体" pitchFamily="2" charset="-122"/>
                <a:ea typeface="楷体" pitchFamily="49" charset="-122"/>
              </a:rPr>
              <a:t>、正确</a:t>
            </a:r>
            <a:r>
              <a:rPr kumimoji="1" lang="zh-CN" altLang="en-US" sz="2200" dirty="0">
                <a:solidFill>
                  <a:srgbClr val="FF0000"/>
                </a:solidFill>
                <a:latin typeface="宋体" pitchFamily="2" charset="-122"/>
                <a:ea typeface="楷体" pitchFamily="49" charset="-122"/>
              </a:rPr>
              <a:t>的解答过程；</a:t>
            </a:r>
            <a:endParaRPr kumimoji="1" lang="en-US" altLang="zh-CN" sz="2200" dirty="0">
              <a:solidFill>
                <a:srgbClr val="FF0000"/>
              </a:solidFill>
              <a:latin typeface="宋体" pitchFamily="2" charset="-122"/>
              <a:ea typeface="楷体" pitchFamily="49" charset="-122"/>
            </a:endParaRPr>
          </a:p>
          <a:p>
            <a:r>
              <a:rPr kumimoji="1" lang="en-US" altLang="zh-CN" sz="2200" dirty="0" smtClean="0">
                <a:solidFill>
                  <a:srgbClr val="333333"/>
                </a:solidFill>
                <a:latin typeface="宋体" pitchFamily="2" charset="-122"/>
                <a:ea typeface="楷体" pitchFamily="49" charset="-122"/>
              </a:rPr>
              <a:t>6</a:t>
            </a:r>
            <a:r>
              <a:rPr kumimoji="1" lang="zh-CN" altLang="en-US" sz="2200" dirty="0" smtClean="0">
                <a:solidFill>
                  <a:srgbClr val="333333"/>
                </a:solidFill>
                <a:latin typeface="宋体" pitchFamily="2" charset="-122"/>
                <a:ea typeface="楷体" pitchFamily="49" charset="-122"/>
              </a:rPr>
              <a:t>、教师总结此类问题解题关键。</a:t>
            </a:r>
            <a:endParaRPr kumimoji="1" lang="zh-CN" altLang="en-US" sz="2200" dirty="0">
              <a:solidFill>
                <a:srgbClr val="333333"/>
              </a:solidFill>
              <a:latin typeface="宋体" pitchFamily="2" charset="-122"/>
              <a:ea typeface="楷体" pitchFamily="49" charset="-122"/>
            </a:endParaRPr>
          </a:p>
        </p:txBody>
      </p:sp>
      <p:sp>
        <p:nvSpPr>
          <p:cNvPr id="2" name="右大括号 1"/>
          <p:cNvSpPr/>
          <p:nvPr/>
        </p:nvSpPr>
        <p:spPr bwMode="auto">
          <a:xfrm>
            <a:off x="3347864" y="3355268"/>
            <a:ext cx="143911" cy="1512168"/>
          </a:xfrm>
          <a:prstGeom prst="rightBrace">
            <a:avLst/>
          </a:prstGeom>
          <a:solidFill>
            <a:schemeClr val="bg1"/>
          </a:solidFill>
          <a:ln w="19050" cap="flat" cmpd="sng" algn="ctr">
            <a:solidFill>
              <a:srgbClr val="333333"/>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endParaRPr lang="zh-CN" altLang="en-US" smtClean="0"/>
          </a:p>
        </p:txBody>
      </p:sp>
    </p:spTree>
    <p:extLst>
      <p:ext uri="{BB962C8B-B14F-4D97-AF65-F5344CB8AC3E}">
        <p14:creationId xmlns:p14="http://schemas.microsoft.com/office/powerpoint/2010/main" val="41231185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ChangeArrowheads="1"/>
          </p:cNvSpPr>
          <p:nvPr/>
        </p:nvSpPr>
        <p:spPr bwMode="auto">
          <a:xfrm>
            <a:off x="20638" y="538163"/>
            <a:ext cx="1382712" cy="43021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kumimoji="1" lang="en-US" altLang="zh-CN" sz="2200" dirty="0" smtClean="0">
                <a:solidFill>
                  <a:srgbClr val="0000FF"/>
                </a:solidFill>
              </a:rPr>
              <a:t>10.</a:t>
            </a:r>
            <a:r>
              <a:rPr kumimoji="1" lang="zh-CN" altLang="en-US" sz="2200" dirty="0" smtClean="0">
                <a:solidFill>
                  <a:srgbClr val="0000FF"/>
                </a:solidFill>
              </a:rPr>
              <a:t>案例</a:t>
            </a:r>
            <a:endParaRPr kumimoji="1" lang="zh-CN" altLang="en-US" sz="2200" dirty="0">
              <a:solidFill>
                <a:srgbClr val="0000FF"/>
              </a:solidFill>
            </a:endParaRPr>
          </a:p>
        </p:txBody>
      </p:sp>
      <p:sp>
        <p:nvSpPr>
          <p:cNvPr id="172035" name="Rectangle 3"/>
          <p:cNvSpPr>
            <a:spLocks noChangeArrowheads="1"/>
          </p:cNvSpPr>
          <p:nvPr/>
        </p:nvSpPr>
        <p:spPr bwMode="auto">
          <a:xfrm>
            <a:off x="24168" y="968375"/>
            <a:ext cx="8943975"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1800" dirty="0">
                <a:latin typeface="+mn-ea"/>
                <a:ea typeface="+mn-ea"/>
              </a:rPr>
              <a:t>题目</a:t>
            </a:r>
            <a:r>
              <a:rPr lang="en-US" altLang="zh-CN" sz="1800" dirty="0">
                <a:latin typeface="+mn-ea"/>
                <a:ea typeface="+mn-ea"/>
              </a:rPr>
              <a:t>:</a:t>
            </a:r>
            <a:r>
              <a:rPr lang="zh-CN" altLang="zh-CN" sz="1800" dirty="0">
                <a:latin typeface="+mn-ea"/>
                <a:ea typeface="+mn-ea"/>
              </a:rPr>
              <a:t>如图</a:t>
            </a:r>
            <a:r>
              <a:rPr lang="en-US" altLang="zh-CN" sz="1800" dirty="0">
                <a:latin typeface="+mn-ea"/>
                <a:ea typeface="+mn-ea"/>
              </a:rPr>
              <a:t>6</a:t>
            </a:r>
            <a:r>
              <a:rPr lang="zh-CN" altLang="zh-CN" sz="1800" dirty="0">
                <a:latin typeface="+mn-ea"/>
                <a:ea typeface="+mn-ea"/>
              </a:rPr>
              <a:t>所示，水平面</a:t>
            </a:r>
            <a:r>
              <a:rPr lang="en-US" altLang="zh-CN" sz="1800" dirty="0">
                <a:latin typeface="+mn-ea"/>
                <a:ea typeface="+mn-ea"/>
              </a:rPr>
              <a:t>(</a:t>
            </a:r>
            <a:r>
              <a:rPr lang="zh-CN" altLang="zh-CN" sz="1800" dirty="0">
                <a:latin typeface="+mn-ea"/>
                <a:ea typeface="+mn-ea"/>
              </a:rPr>
              <a:t>纸面</a:t>
            </a:r>
            <a:r>
              <a:rPr lang="en-US" altLang="zh-CN" sz="1800" dirty="0">
                <a:latin typeface="+mn-ea"/>
                <a:ea typeface="+mn-ea"/>
              </a:rPr>
              <a:t>)</a:t>
            </a:r>
            <a:r>
              <a:rPr lang="zh-CN" altLang="zh-CN" sz="1800" dirty="0">
                <a:latin typeface="+mn-ea"/>
                <a:ea typeface="+mn-ea"/>
              </a:rPr>
              <a:t>内间距为</a:t>
            </a:r>
            <a:r>
              <a:rPr lang="en-US" altLang="zh-CN" sz="1800" dirty="0">
                <a:latin typeface="+mn-ea"/>
                <a:ea typeface="+mn-ea"/>
              </a:rPr>
              <a:t>l</a:t>
            </a:r>
            <a:r>
              <a:rPr lang="zh-CN" altLang="zh-CN" sz="1800" dirty="0">
                <a:latin typeface="+mn-ea"/>
                <a:ea typeface="+mn-ea"/>
              </a:rPr>
              <a:t>的平行金属导轨间接一电阻</a:t>
            </a:r>
            <a:r>
              <a:rPr lang="en-US" altLang="zh-CN" sz="1800" dirty="0">
                <a:latin typeface="+mn-ea"/>
                <a:ea typeface="+mn-ea"/>
              </a:rPr>
              <a:t>,</a:t>
            </a:r>
            <a:r>
              <a:rPr lang="zh-CN" altLang="zh-CN" sz="1800" dirty="0">
                <a:latin typeface="+mn-ea"/>
                <a:ea typeface="+mn-ea"/>
              </a:rPr>
              <a:t>质量为</a:t>
            </a:r>
            <a:r>
              <a:rPr lang="en-US" altLang="zh-CN" sz="1800" dirty="0">
                <a:latin typeface="+mn-ea"/>
                <a:ea typeface="+mn-ea"/>
              </a:rPr>
              <a:t>m</a:t>
            </a:r>
            <a:r>
              <a:rPr lang="zh-CN" altLang="zh-CN" sz="1800" dirty="0">
                <a:latin typeface="+mn-ea"/>
                <a:ea typeface="+mn-ea"/>
              </a:rPr>
              <a:t>、长度为</a:t>
            </a:r>
            <a:r>
              <a:rPr lang="en-US" altLang="zh-CN" sz="1800" dirty="0">
                <a:latin typeface="+mn-ea"/>
                <a:ea typeface="+mn-ea"/>
              </a:rPr>
              <a:t>l</a:t>
            </a:r>
            <a:r>
              <a:rPr lang="zh-CN" altLang="zh-CN" sz="1800" dirty="0">
                <a:latin typeface="+mn-ea"/>
                <a:ea typeface="+mn-ea"/>
              </a:rPr>
              <a:t>的金属杆置于导轨上。</a:t>
            </a:r>
            <a:r>
              <a:rPr lang="en-US" altLang="zh-CN" sz="1800" dirty="0">
                <a:latin typeface="+mn-ea"/>
                <a:ea typeface="+mn-ea"/>
              </a:rPr>
              <a:t>t=0</a:t>
            </a:r>
            <a:r>
              <a:rPr lang="zh-CN" altLang="zh-CN" sz="1800" dirty="0">
                <a:latin typeface="+mn-ea"/>
                <a:ea typeface="+mn-ea"/>
              </a:rPr>
              <a:t>时</a:t>
            </a:r>
            <a:r>
              <a:rPr lang="en-US" altLang="zh-CN" sz="1800" dirty="0">
                <a:latin typeface="+mn-ea"/>
                <a:ea typeface="+mn-ea"/>
              </a:rPr>
              <a:t>,</a:t>
            </a:r>
            <a:r>
              <a:rPr lang="zh-CN" altLang="zh-CN" sz="1800" dirty="0">
                <a:latin typeface="+mn-ea"/>
                <a:ea typeface="+mn-ea"/>
              </a:rPr>
              <a:t>金属杆在水平向右、大小为</a:t>
            </a:r>
            <a:r>
              <a:rPr lang="en-US" altLang="zh-CN" sz="1800" dirty="0">
                <a:latin typeface="+mn-ea"/>
                <a:ea typeface="+mn-ea"/>
              </a:rPr>
              <a:t>F</a:t>
            </a:r>
            <a:r>
              <a:rPr lang="zh-CN" altLang="zh-CN" sz="1800" dirty="0">
                <a:latin typeface="+mn-ea"/>
                <a:ea typeface="+mn-ea"/>
              </a:rPr>
              <a:t>的恒定拉力作用下由静止开始运动。</a:t>
            </a:r>
            <a:r>
              <a:rPr lang="en-US" altLang="zh-CN" sz="1800" dirty="0">
                <a:latin typeface="+mn-ea"/>
                <a:ea typeface="+mn-ea"/>
              </a:rPr>
              <a:t>t</a:t>
            </a:r>
            <a:r>
              <a:rPr lang="en-US" altLang="zh-CN" sz="1800" baseline="-25000" dirty="0">
                <a:latin typeface="+mn-ea"/>
                <a:ea typeface="+mn-ea"/>
              </a:rPr>
              <a:t>o</a:t>
            </a:r>
            <a:r>
              <a:rPr lang="zh-CN" altLang="zh-CN" sz="1800" dirty="0">
                <a:latin typeface="+mn-ea"/>
                <a:ea typeface="+mn-ea"/>
              </a:rPr>
              <a:t>时刻，金属杆进入磁感应强度大小为</a:t>
            </a:r>
            <a:r>
              <a:rPr lang="en-US" altLang="zh-CN" sz="1800" dirty="0">
                <a:latin typeface="+mn-ea"/>
                <a:ea typeface="+mn-ea"/>
              </a:rPr>
              <a:t>B</a:t>
            </a:r>
            <a:r>
              <a:rPr lang="zh-CN" altLang="zh-CN" sz="1800" dirty="0">
                <a:latin typeface="+mn-ea"/>
                <a:ea typeface="+mn-ea"/>
              </a:rPr>
              <a:t>、方向垂直于纸面向里的匀强</a:t>
            </a:r>
            <a:r>
              <a:rPr lang="zh-CN" altLang="zh-CN" sz="1800" dirty="0" smtClean="0">
                <a:latin typeface="+mn-ea"/>
                <a:ea typeface="+mn-ea"/>
              </a:rPr>
              <a:t>磁场区域</a:t>
            </a:r>
            <a:r>
              <a:rPr lang="zh-CN" altLang="zh-CN" sz="1800" dirty="0">
                <a:latin typeface="+mn-ea"/>
                <a:ea typeface="+mn-ea"/>
              </a:rPr>
              <a:t>，且在磁场中恰好能保持匀速运动。杆与导轨的电阻均忽略不计</a:t>
            </a:r>
            <a:r>
              <a:rPr lang="en-US" altLang="zh-CN" sz="1800" dirty="0">
                <a:latin typeface="+mn-ea"/>
                <a:ea typeface="+mn-ea"/>
              </a:rPr>
              <a:t>,</a:t>
            </a:r>
            <a:r>
              <a:rPr lang="zh-CN" altLang="zh-CN" sz="1800" dirty="0">
                <a:latin typeface="+mn-ea"/>
                <a:ea typeface="+mn-ea"/>
              </a:rPr>
              <a:t>两者始终保持垂有且接触良好</a:t>
            </a:r>
            <a:r>
              <a:rPr lang="en-US" altLang="zh-CN" sz="1800" dirty="0">
                <a:latin typeface="+mn-ea"/>
                <a:ea typeface="+mn-ea"/>
              </a:rPr>
              <a:t>,</a:t>
            </a:r>
            <a:r>
              <a:rPr lang="zh-CN" altLang="zh-CN" sz="1800" dirty="0">
                <a:latin typeface="+mn-ea"/>
                <a:ea typeface="+mn-ea"/>
              </a:rPr>
              <a:t>两者之间的动摩擦因数为</a:t>
            </a:r>
            <a:r>
              <a:rPr lang="en-US" altLang="zh-CN" sz="1800" dirty="0">
                <a:latin typeface="+mn-ea"/>
                <a:ea typeface="+mn-ea"/>
              </a:rPr>
              <a:t>μ</a:t>
            </a:r>
            <a:r>
              <a:rPr lang="zh-CN" altLang="zh-CN" sz="1800" dirty="0">
                <a:latin typeface="+mn-ea"/>
                <a:ea typeface="+mn-ea"/>
              </a:rPr>
              <a:t>。重力加速度大小为</a:t>
            </a:r>
            <a:r>
              <a:rPr lang="en-US" altLang="zh-CN" sz="1800" dirty="0">
                <a:latin typeface="+mn-ea"/>
                <a:ea typeface="+mn-ea"/>
              </a:rPr>
              <a:t>g</a:t>
            </a:r>
            <a:r>
              <a:rPr lang="zh-CN" altLang="zh-CN" sz="1800" dirty="0" smtClean="0">
                <a:latin typeface="+mn-ea"/>
                <a:ea typeface="+mn-ea"/>
              </a:rPr>
              <a:t>。</a:t>
            </a:r>
            <a:endParaRPr lang="en-US" altLang="zh-CN" sz="1800" dirty="0" smtClean="0">
              <a:latin typeface="+mn-ea"/>
              <a:ea typeface="+mn-ea"/>
            </a:endParaRPr>
          </a:p>
          <a:p>
            <a:r>
              <a:rPr lang="zh-CN" altLang="zh-CN" sz="1800" dirty="0" smtClean="0">
                <a:latin typeface="+mn-ea"/>
                <a:ea typeface="+mn-ea"/>
              </a:rPr>
              <a:t>求</a:t>
            </a:r>
            <a:r>
              <a:rPr lang="en-US" altLang="zh-CN" sz="1800" dirty="0" smtClean="0">
                <a:latin typeface="+mn-ea"/>
                <a:ea typeface="+mn-ea"/>
              </a:rPr>
              <a:t>:</a:t>
            </a:r>
            <a:r>
              <a:rPr lang="zh-CN" altLang="zh-CN" sz="1800" dirty="0" smtClean="0">
                <a:latin typeface="+mn-ea"/>
                <a:ea typeface="+mn-ea"/>
              </a:rPr>
              <a:t> </a:t>
            </a:r>
            <a:r>
              <a:rPr lang="en-US" altLang="zh-CN" sz="1800" dirty="0" smtClean="0">
                <a:latin typeface="+mn-ea"/>
                <a:ea typeface="+mn-ea"/>
              </a:rPr>
              <a:t>(1)</a:t>
            </a:r>
            <a:r>
              <a:rPr lang="zh-CN" altLang="zh-CN" sz="1800" dirty="0" smtClean="0">
                <a:latin typeface="+mn-ea"/>
                <a:ea typeface="+mn-ea"/>
              </a:rPr>
              <a:t>金属</a:t>
            </a:r>
            <a:r>
              <a:rPr lang="zh-CN" altLang="zh-CN" sz="1800" dirty="0">
                <a:latin typeface="+mn-ea"/>
                <a:ea typeface="+mn-ea"/>
              </a:rPr>
              <a:t>杆在磁场中运动时产生的电动势的大小</a:t>
            </a:r>
            <a:r>
              <a:rPr lang="en-US" altLang="zh-CN" sz="1800" dirty="0" smtClean="0">
                <a:latin typeface="+mn-ea"/>
                <a:ea typeface="+mn-ea"/>
              </a:rPr>
              <a:t>;</a:t>
            </a:r>
          </a:p>
          <a:p>
            <a:r>
              <a:rPr lang="en-US" altLang="zh-CN" sz="1800" dirty="0" smtClean="0">
                <a:latin typeface="+mn-ea"/>
                <a:ea typeface="+mn-ea"/>
              </a:rPr>
              <a:t>    (2)</a:t>
            </a:r>
            <a:r>
              <a:rPr lang="zh-CN" altLang="zh-CN" sz="1800" dirty="0">
                <a:latin typeface="+mn-ea"/>
                <a:ea typeface="+mn-ea"/>
              </a:rPr>
              <a:t>电阻的阻值。</a:t>
            </a:r>
            <a:endParaRPr lang="en-US" altLang="zh-CN" sz="1800" dirty="0" smtClean="0">
              <a:latin typeface="+mn-ea"/>
              <a:ea typeface="+mn-ea"/>
            </a:endParaRPr>
          </a:p>
          <a:p>
            <a:r>
              <a:rPr lang="zh-CN" altLang="en-US" sz="1800" dirty="0" smtClean="0">
                <a:latin typeface="楷体" pitchFamily="49" charset="-122"/>
                <a:ea typeface="楷体" pitchFamily="49" charset="-122"/>
              </a:rPr>
              <a:t>解</a:t>
            </a:r>
            <a:r>
              <a:rPr lang="en-US" altLang="zh-CN" sz="1800" dirty="0" smtClean="0">
                <a:latin typeface="楷体" pitchFamily="49" charset="-122"/>
                <a:ea typeface="楷体" pitchFamily="49" charset="-122"/>
              </a:rPr>
              <a:t>:(</a:t>
            </a:r>
            <a:r>
              <a:rPr lang="en-US" altLang="zh-CN" sz="1800" dirty="0">
                <a:latin typeface="楷体" pitchFamily="49" charset="-122"/>
                <a:ea typeface="楷体" pitchFamily="49" charset="-122"/>
              </a:rPr>
              <a:t>1)</a:t>
            </a:r>
            <a:r>
              <a:rPr lang="zh-CN" altLang="zh-CN" sz="1800" dirty="0">
                <a:latin typeface="楷体" pitchFamily="49" charset="-122"/>
                <a:ea typeface="楷体" pitchFamily="49" charset="-122"/>
              </a:rPr>
              <a:t>设加速度为</a:t>
            </a:r>
            <a:r>
              <a:rPr lang="en-US" altLang="zh-CN" sz="1800" dirty="0">
                <a:latin typeface="楷体" pitchFamily="49" charset="-122"/>
                <a:ea typeface="楷体" pitchFamily="49" charset="-122"/>
              </a:rPr>
              <a:t>a,</a:t>
            </a:r>
            <a:r>
              <a:rPr lang="zh-CN" altLang="zh-CN" sz="1800" dirty="0">
                <a:latin typeface="楷体" pitchFamily="49" charset="-122"/>
                <a:ea typeface="楷体" pitchFamily="49" charset="-122"/>
              </a:rPr>
              <a:t>得</a:t>
            </a:r>
            <a:r>
              <a:rPr lang="en-US" altLang="zh-CN" sz="1800" dirty="0">
                <a:latin typeface="楷体" pitchFamily="49" charset="-122"/>
                <a:ea typeface="楷体" pitchFamily="49" charset="-122"/>
              </a:rPr>
              <a:t>:ma=F- </a:t>
            </a:r>
            <a:r>
              <a:rPr lang="en-US" altLang="zh-CN" sz="1800" dirty="0">
                <a:solidFill>
                  <a:srgbClr val="C00000"/>
                </a:solidFill>
                <a:latin typeface="楷体" pitchFamily="49" charset="-122"/>
                <a:ea typeface="楷体" pitchFamily="49" charset="-122"/>
              </a:rPr>
              <a:t>2μmg</a:t>
            </a:r>
            <a:r>
              <a:rPr lang="en-US" altLang="zh-CN" sz="1800" dirty="0">
                <a:latin typeface="楷体" pitchFamily="49" charset="-122"/>
                <a:ea typeface="楷体" pitchFamily="49" charset="-122"/>
              </a:rPr>
              <a:t>①</a:t>
            </a:r>
            <a:endParaRPr lang="zh-CN" altLang="zh-CN" sz="1800" dirty="0">
              <a:latin typeface="楷体" pitchFamily="49" charset="-122"/>
              <a:ea typeface="楷体" pitchFamily="49" charset="-122"/>
            </a:endParaRPr>
          </a:p>
          <a:p>
            <a:r>
              <a:rPr lang="en-US" altLang="zh-CN" sz="1800" dirty="0" smtClean="0">
                <a:latin typeface="楷体" pitchFamily="49" charset="-122"/>
                <a:ea typeface="楷体" pitchFamily="49" charset="-122"/>
              </a:rPr>
              <a:t>     </a:t>
            </a:r>
            <a:r>
              <a:rPr lang="zh-CN" altLang="zh-CN" sz="1800" dirty="0" smtClean="0">
                <a:latin typeface="楷体" pitchFamily="49" charset="-122"/>
                <a:ea typeface="楷体" pitchFamily="49" charset="-122"/>
              </a:rPr>
              <a:t>到</a:t>
            </a:r>
            <a:r>
              <a:rPr lang="zh-CN" altLang="zh-CN" sz="1800" dirty="0">
                <a:latin typeface="楷体" pitchFamily="49" charset="-122"/>
                <a:ea typeface="楷体" pitchFamily="49" charset="-122"/>
              </a:rPr>
              <a:t>左边界速度</a:t>
            </a:r>
            <a:r>
              <a:rPr lang="en-US" altLang="zh-CN" sz="1800" dirty="0">
                <a:solidFill>
                  <a:srgbClr val="C00000"/>
                </a:solidFill>
                <a:latin typeface="楷体" pitchFamily="49" charset="-122"/>
                <a:ea typeface="楷体" pitchFamily="49" charset="-122"/>
              </a:rPr>
              <a:t>v=at</a:t>
            </a:r>
            <a:r>
              <a:rPr lang="en-US" altLang="zh-CN" sz="1800" dirty="0">
                <a:latin typeface="楷体" pitchFamily="49" charset="-122"/>
                <a:ea typeface="楷体" pitchFamily="49" charset="-122"/>
              </a:rPr>
              <a:t>②</a:t>
            </a:r>
            <a:endParaRPr lang="zh-CN" altLang="zh-CN" sz="1800" dirty="0">
              <a:latin typeface="楷体" pitchFamily="49" charset="-122"/>
              <a:ea typeface="楷体" pitchFamily="49" charset="-122"/>
            </a:endParaRPr>
          </a:p>
          <a:p>
            <a:r>
              <a:rPr lang="zh-CN" altLang="zh-CN" sz="1800" dirty="0">
                <a:latin typeface="楷体" pitchFamily="49" charset="-122"/>
                <a:ea typeface="楷体" pitchFamily="49" charset="-122"/>
              </a:rPr>
              <a:t>由电磁感应定律，电动势</a:t>
            </a:r>
            <a:r>
              <a:rPr lang="en-US" altLang="zh-CN" sz="1800" dirty="0">
                <a:latin typeface="楷体" pitchFamily="49" charset="-122"/>
                <a:ea typeface="楷体" pitchFamily="49" charset="-122"/>
              </a:rPr>
              <a:t>E=</a:t>
            </a:r>
            <a:r>
              <a:rPr lang="en-US" altLang="zh-CN" sz="1800" dirty="0" err="1">
                <a:latin typeface="楷体" pitchFamily="49" charset="-122"/>
                <a:ea typeface="楷体" pitchFamily="49" charset="-122"/>
              </a:rPr>
              <a:t>Blv</a:t>
            </a:r>
            <a:r>
              <a:rPr lang="en-US" altLang="zh-CN" sz="1800" dirty="0">
                <a:latin typeface="楷体" pitchFamily="49" charset="-122"/>
                <a:ea typeface="楷体" pitchFamily="49" charset="-122"/>
              </a:rPr>
              <a:t>③</a:t>
            </a:r>
            <a:r>
              <a:rPr lang="zh-CN" altLang="zh-CN" sz="1800" dirty="0">
                <a:latin typeface="楷体" pitchFamily="49" charset="-122"/>
                <a:ea typeface="楷体" pitchFamily="49" charset="-122"/>
              </a:rPr>
              <a:t>联立</a:t>
            </a:r>
            <a:r>
              <a:rPr lang="en-US" altLang="zh-CN" sz="1800" dirty="0">
                <a:latin typeface="楷体" pitchFamily="49" charset="-122"/>
                <a:ea typeface="楷体" pitchFamily="49" charset="-122"/>
              </a:rPr>
              <a:t>①②③</a:t>
            </a:r>
            <a:r>
              <a:rPr lang="zh-CN" altLang="zh-CN" sz="1800" dirty="0">
                <a:latin typeface="楷体" pitchFamily="49" charset="-122"/>
                <a:ea typeface="楷体" pitchFamily="49" charset="-122"/>
              </a:rPr>
              <a:t>得</a:t>
            </a:r>
            <a:r>
              <a:rPr lang="en-US" altLang="zh-CN" sz="1800" dirty="0">
                <a:latin typeface="楷体" pitchFamily="49" charset="-122"/>
                <a:ea typeface="楷体" pitchFamily="49" charset="-122"/>
              </a:rPr>
              <a:t>:E=</a:t>
            </a:r>
            <a:r>
              <a:rPr lang="en-US" altLang="zh-CN" sz="1800" dirty="0" err="1">
                <a:latin typeface="楷体" pitchFamily="49" charset="-122"/>
                <a:ea typeface="楷体" pitchFamily="49" charset="-122"/>
              </a:rPr>
              <a:t>Blt</a:t>
            </a:r>
            <a:r>
              <a:rPr lang="en-US" altLang="zh-CN" sz="1800" baseline="-25000" dirty="0" err="1">
                <a:latin typeface="楷体" pitchFamily="49" charset="-122"/>
                <a:ea typeface="楷体" pitchFamily="49" charset="-122"/>
              </a:rPr>
              <a:t>o</a:t>
            </a:r>
            <a:r>
              <a:rPr lang="en-US" altLang="zh-CN" sz="1800" dirty="0">
                <a:latin typeface="楷体" pitchFamily="49" charset="-122"/>
                <a:ea typeface="楷体" pitchFamily="49" charset="-122"/>
              </a:rPr>
              <a:t>(F/m-2μg)④</a:t>
            </a:r>
            <a:endParaRPr lang="zh-CN" altLang="zh-CN" sz="1800" dirty="0">
              <a:latin typeface="楷体" pitchFamily="49" charset="-122"/>
              <a:ea typeface="楷体" pitchFamily="49" charset="-122"/>
            </a:endParaRPr>
          </a:p>
          <a:p>
            <a:r>
              <a:rPr lang="en-US" altLang="zh-CN" sz="1800" dirty="0">
                <a:latin typeface="楷体" pitchFamily="49" charset="-122"/>
                <a:ea typeface="楷体" pitchFamily="49" charset="-122"/>
              </a:rPr>
              <a:t> </a:t>
            </a:r>
            <a:r>
              <a:rPr lang="en-US" altLang="zh-CN" sz="1800" dirty="0" smtClean="0">
                <a:latin typeface="楷体" pitchFamily="49" charset="-122"/>
                <a:ea typeface="楷体" pitchFamily="49" charset="-122"/>
              </a:rPr>
              <a:t>(</a:t>
            </a:r>
            <a:r>
              <a:rPr lang="en-US" altLang="zh-CN" sz="1800" dirty="0">
                <a:latin typeface="楷体" pitchFamily="49" charset="-122"/>
                <a:ea typeface="楷体" pitchFamily="49" charset="-122"/>
              </a:rPr>
              <a:t>2)</a:t>
            </a:r>
            <a:r>
              <a:rPr lang="zh-CN" altLang="zh-CN" sz="1800" dirty="0">
                <a:latin typeface="楷体" pitchFamily="49" charset="-122"/>
                <a:ea typeface="楷体" pitchFamily="49" charset="-122"/>
              </a:rPr>
              <a:t>设电流为</a:t>
            </a:r>
            <a:r>
              <a:rPr lang="en-US" altLang="zh-CN" sz="1800" dirty="0">
                <a:latin typeface="楷体" pitchFamily="49" charset="-122"/>
                <a:ea typeface="楷体" pitchFamily="49" charset="-122"/>
              </a:rPr>
              <a:t>I,</a:t>
            </a:r>
            <a:r>
              <a:rPr lang="zh-CN" altLang="zh-CN" sz="1800" dirty="0">
                <a:latin typeface="楷体" pitchFamily="49" charset="-122"/>
                <a:ea typeface="楷体" pitchFamily="49" charset="-122"/>
              </a:rPr>
              <a:t>则</a:t>
            </a:r>
            <a:r>
              <a:rPr lang="en-US" altLang="zh-CN" sz="1800" dirty="0">
                <a:latin typeface="楷体" pitchFamily="49" charset="-122"/>
                <a:ea typeface="楷体" pitchFamily="49" charset="-122"/>
              </a:rPr>
              <a:t>I</a:t>
            </a:r>
            <a:r>
              <a:rPr lang="zh-CN" altLang="zh-CN" sz="1800" dirty="0">
                <a:latin typeface="楷体" pitchFamily="49" charset="-122"/>
                <a:ea typeface="楷体" pitchFamily="49" charset="-122"/>
              </a:rPr>
              <a:t>＝</a:t>
            </a:r>
            <a:r>
              <a:rPr lang="en-US" altLang="zh-CN" sz="1800" dirty="0">
                <a:latin typeface="楷体" pitchFamily="49" charset="-122"/>
                <a:ea typeface="楷体" pitchFamily="49" charset="-122"/>
              </a:rPr>
              <a:t>E/R⑤</a:t>
            </a:r>
            <a:endParaRPr lang="zh-CN" altLang="zh-CN" sz="1800" dirty="0">
              <a:latin typeface="楷体" pitchFamily="49" charset="-122"/>
              <a:ea typeface="楷体" pitchFamily="49" charset="-122"/>
            </a:endParaRPr>
          </a:p>
          <a:p>
            <a:r>
              <a:rPr lang="zh-CN" altLang="zh-CN" sz="1800" dirty="0">
                <a:latin typeface="楷体" pitchFamily="49" charset="-122"/>
                <a:ea typeface="楷体" pitchFamily="49" charset="-122"/>
              </a:rPr>
              <a:t>安培力</a:t>
            </a:r>
            <a:r>
              <a:rPr lang="en-US" altLang="zh-CN" sz="1800" dirty="0">
                <a:latin typeface="楷体" pitchFamily="49" charset="-122"/>
                <a:ea typeface="楷体" pitchFamily="49" charset="-122"/>
              </a:rPr>
              <a:t>f=</a:t>
            </a:r>
            <a:r>
              <a:rPr lang="en-US" altLang="zh-CN" sz="1800" dirty="0" err="1">
                <a:latin typeface="楷体" pitchFamily="49" charset="-122"/>
                <a:ea typeface="楷体" pitchFamily="49" charset="-122"/>
              </a:rPr>
              <a:t>BIl</a:t>
            </a:r>
            <a:r>
              <a:rPr lang="en-US" altLang="zh-CN" sz="1800" dirty="0">
                <a:latin typeface="楷体" pitchFamily="49" charset="-122"/>
                <a:ea typeface="楷体" pitchFamily="49" charset="-122"/>
              </a:rPr>
              <a:t>⑥</a:t>
            </a:r>
            <a:r>
              <a:rPr lang="zh-CN" altLang="zh-CN" sz="1800" dirty="0">
                <a:latin typeface="楷体" pitchFamily="49" charset="-122"/>
                <a:ea typeface="楷体" pitchFamily="49" charset="-122"/>
              </a:rPr>
              <a:t>则</a:t>
            </a:r>
            <a:r>
              <a:rPr lang="en-US" altLang="zh-CN" sz="1800" dirty="0">
                <a:latin typeface="楷体" pitchFamily="49" charset="-122"/>
                <a:ea typeface="楷体" pitchFamily="49" charset="-122"/>
              </a:rPr>
              <a:t>F-f</a:t>
            </a:r>
            <a:r>
              <a:rPr lang="en-US" altLang="zh-CN" sz="1800" dirty="0">
                <a:solidFill>
                  <a:srgbClr val="C00000"/>
                </a:solidFill>
                <a:latin typeface="楷体" pitchFamily="49" charset="-122"/>
                <a:ea typeface="楷体" pitchFamily="49" charset="-122"/>
              </a:rPr>
              <a:t>-2μmg</a:t>
            </a:r>
            <a:r>
              <a:rPr lang="en-US" altLang="zh-CN" sz="1800" dirty="0">
                <a:latin typeface="楷体" pitchFamily="49" charset="-122"/>
                <a:ea typeface="楷体" pitchFamily="49" charset="-122"/>
              </a:rPr>
              <a:t>=0⑦</a:t>
            </a:r>
            <a:endParaRPr lang="zh-CN" altLang="zh-CN" sz="1800" dirty="0">
              <a:latin typeface="楷体" pitchFamily="49" charset="-122"/>
              <a:ea typeface="楷体" pitchFamily="49" charset="-122"/>
            </a:endParaRPr>
          </a:p>
          <a:p>
            <a:r>
              <a:rPr lang="zh-CN" altLang="zh-CN" sz="1800" dirty="0">
                <a:latin typeface="楷体" pitchFamily="49" charset="-122"/>
                <a:ea typeface="楷体" pitchFamily="49" charset="-122"/>
              </a:rPr>
              <a:t>联立④⑤⑥⑦得</a:t>
            </a:r>
            <a:r>
              <a:rPr lang="en-US" altLang="zh-CN" sz="1800" dirty="0">
                <a:latin typeface="楷体" pitchFamily="49" charset="-122"/>
                <a:ea typeface="楷体" pitchFamily="49" charset="-122"/>
              </a:rPr>
              <a:t>:R= B²l²t</a:t>
            </a:r>
            <a:r>
              <a:rPr lang="en-US" altLang="zh-CN" sz="1800" baseline="-25000" dirty="0">
                <a:latin typeface="楷体" pitchFamily="49" charset="-122"/>
                <a:ea typeface="楷体" pitchFamily="49" charset="-122"/>
              </a:rPr>
              <a:t>o</a:t>
            </a:r>
            <a:r>
              <a:rPr lang="en-US" altLang="zh-CN" sz="1800" dirty="0">
                <a:latin typeface="楷体" pitchFamily="49" charset="-122"/>
                <a:ea typeface="楷体" pitchFamily="49" charset="-122"/>
              </a:rPr>
              <a:t>/m</a:t>
            </a:r>
            <a:endParaRPr lang="zh-CN" altLang="zh-CN" sz="1800" dirty="0">
              <a:latin typeface="楷体" pitchFamily="49" charset="-122"/>
              <a:ea typeface="楷体" pitchFamily="49" charset="-122"/>
            </a:endParaRPr>
          </a:p>
          <a:p>
            <a:r>
              <a:rPr lang="zh-CN" altLang="zh-CN" sz="1800" dirty="0">
                <a:latin typeface="楷体" pitchFamily="49" charset="-122"/>
                <a:ea typeface="楷体" pitchFamily="49" charset="-122"/>
              </a:rPr>
              <a:t>答：电动势的大小为</a:t>
            </a:r>
            <a:r>
              <a:rPr lang="en-US" altLang="zh-CN" sz="1800" dirty="0" err="1">
                <a:latin typeface="楷体" pitchFamily="49" charset="-122"/>
                <a:ea typeface="楷体" pitchFamily="49" charset="-122"/>
              </a:rPr>
              <a:t>Blt</a:t>
            </a:r>
            <a:r>
              <a:rPr lang="en-US" altLang="zh-CN" sz="1800" baseline="-25000" dirty="0" err="1">
                <a:latin typeface="楷体" pitchFamily="49" charset="-122"/>
                <a:ea typeface="楷体" pitchFamily="49" charset="-122"/>
              </a:rPr>
              <a:t>o</a:t>
            </a:r>
            <a:r>
              <a:rPr lang="en-US" altLang="zh-CN" sz="1800" dirty="0">
                <a:latin typeface="楷体" pitchFamily="49" charset="-122"/>
                <a:ea typeface="楷体" pitchFamily="49" charset="-122"/>
              </a:rPr>
              <a:t>(F/m-2μg)</a:t>
            </a:r>
            <a:r>
              <a:rPr lang="zh-CN" altLang="zh-CN" sz="1800" dirty="0">
                <a:latin typeface="楷体" pitchFamily="49" charset="-122"/>
                <a:ea typeface="楷体" pitchFamily="49" charset="-122"/>
              </a:rPr>
              <a:t>，电阻为</a:t>
            </a:r>
            <a:r>
              <a:rPr lang="en-US" altLang="zh-CN" sz="1800" dirty="0">
                <a:latin typeface="楷体" pitchFamily="49" charset="-122"/>
                <a:ea typeface="楷体" pitchFamily="49" charset="-122"/>
              </a:rPr>
              <a:t>B²l²t</a:t>
            </a:r>
            <a:r>
              <a:rPr lang="en-US" altLang="zh-CN" sz="1800" baseline="-25000" dirty="0">
                <a:latin typeface="楷体" pitchFamily="49" charset="-122"/>
                <a:ea typeface="楷体" pitchFamily="49" charset="-122"/>
              </a:rPr>
              <a:t>o</a:t>
            </a:r>
            <a:r>
              <a:rPr lang="en-US" altLang="zh-CN" sz="1800" dirty="0">
                <a:latin typeface="楷体" pitchFamily="49" charset="-122"/>
                <a:ea typeface="楷体" pitchFamily="49" charset="-122"/>
              </a:rPr>
              <a:t>/m</a:t>
            </a:r>
            <a:endParaRPr lang="zh-CN" altLang="zh-CN" sz="1800" dirty="0">
              <a:latin typeface="楷体" pitchFamily="49" charset="-122"/>
              <a:ea typeface="楷体" pitchFamily="49" charset="-122"/>
            </a:endParaRPr>
          </a:p>
        </p:txBody>
      </p:sp>
      <p:sp>
        <p:nvSpPr>
          <p:cNvPr id="48132"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33" name="Text Box 55"/>
          <p:cNvSpPr txBox="1">
            <a:spLocks noChangeArrowheads="1"/>
          </p:cNvSpPr>
          <p:nvPr/>
        </p:nvSpPr>
        <p:spPr bwMode="auto">
          <a:xfrm>
            <a:off x="4763" y="36513"/>
            <a:ext cx="291147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三、案例分析题</a:t>
            </a:r>
          </a:p>
        </p:txBody>
      </p:sp>
      <p:sp>
        <p:nvSpPr>
          <p:cNvPr id="48135" name="矩形 1"/>
          <p:cNvSpPr>
            <a:spLocks noChangeArrowheads="1"/>
          </p:cNvSpPr>
          <p:nvPr/>
        </p:nvSpPr>
        <p:spPr bwMode="auto">
          <a:xfrm>
            <a:off x="59170" y="5013176"/>
            <a:ext cx="8455222"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kumimoji="1" lang="zh-CN" altLang="en-US" sz="2000" dirty="0">
                <a:solidFill>
                  <a:srgbClr val="0000FF"/>
                </a:solidFill>
                <a:latin typeface="楷体" pitchFamily="49" charset="-122"/>
                <a:ea typeface="楷体" pitchFamily="49" charset="-122"/>
              </a:rPr>
              <a:t>问题</a:t>
            </a:r>
            <a:r>
              <a:rPr kumimoji="1" lang="en-US" altLang="zh-CN" sz="2000" dirty="0">
                <a:solidFill>
                  <a:srgbClr val="0000FF"/>
                </a:solidFill>
                <a:latin typeface="楷体" pitchFamily="49" charset="-122"/>
                <a:ea typeface="楷体" pitchFamily="49" charset="-122"/>
              </a:rPr>
              <a:t>:</a:t>
            </a:r>
            <a:br>
              <a:rPr kumimoji="1" lang="en-US" altLang="zh-CN" sz="2000" dirty="0">
                <a:solidFill>
                  <a:srgbClr val="0000FF"/>
                </a:solidFill>
                <a:latin typeface="楷体" pitchFamily="49" charset="-122"/>
                <a:ea typeface="楷体" pitchFamily="49" charset="-122"/>
              </a:rPr>
            </a:br>
            <a:r>
              <a:rPr kumimoji="1" lang="en-US" altLang="zh-CN" sz="2000" dirty="0" smtClean="0">
                <a:solidFill>
                  <a:srgbClr val="0000FF"/>
                </a:solidFill>
                <a:latin typeface="楷体" pitchFamily="49" charset="-122"/>
                <a:ea typeface="楷体" pitchFamily="49" charset="-122"/>
              </a:rPr>
              <a:t>(</a:t>
            </a:r>
            <a:r>
              <a:rPr kumimoji="1" lang="en-US" altLang="zh-CN" sz="2000" dirty="0">
                <a:solidFill>
                  <a:srgbClr val="0000FF"/>
                </a:solidFill>
                <a:latin typeface="楷体" pitchFamily="49" charset="-122"/>
                <a:ea typeface="楷体" pitchFamily="49" charset="-122"/>
              </a:rPr>
              <a:t>1)</a:t>
            </a:r>
            <a:r>
              <a:rPr kumimoji="1" lang="zh-CN" altLang="en-US" sz="2000" dirty="0">
                <a:solidFill>
                  <a:srgbClr val="0000FF"/>
                </a:solidFill>
                <a:latin typeface="楷体" pitchFamily="49" charset="-122"/>
                <a:ea typeface="楷体" pitchFamily="49" charset="-122"/>
              </a:rPr>
              <a:t>指出此道题检测了学生的哪些知识点。</a:t>
            </a:r>
            <a:r>
              <a:rPr kumimoji="1" lang="en-US" altLang="zh-CN" sz="2000" dirty="0">
                <a:solidFill>
                  <a:srgbClr val="0000FF"/>
                </a:solidFill>
                <a:latin typeface="楷体" pitchFamily="49" charset="-122"/>
                <a:ea typeface="楷体" pitchFamily="49" charset="-122"/>
              </a:rPr>
              <a:t>(4</a:t>
            </a:r>
            <a:r>
              <a:rPr kumimoji="1" lang="zh-CN" altLang="en-US" sz="2000" dirty="0">
                <a:solidFill>
                  <a:srgbClr val="0000FF"/>
                </a:solidFill>
                <a:latin typeface="楷体" pitchFamily="49" charset="-122"/>
                <a:ea typeface="楷体" pitchFamily="49" charset="-122"/>
              </a:rPr>
              <a:t>分</a:t>
            </a:r>
            <a:r>
              <a:rPr kumimoji="1" lang="en-US" altLang="zh-CN" sz="2000" dirty="0">
                <a:solidFill>
                  <a:srgbClr val="0000FF"/>
                </a:solidFill>
                <a:latin typeface="楷体" pitchFamily="49" charset="-122"/>
                <a:ea typeface="楷体" pitchFamily="49" charset="-122"/>
              </a:rPr>
              <a:t>)</a:t>
            </a:r>
          </a:p>
          <a:p>
            <a:r>
              <a:rPr kumimoji="1" lang="en-US" altLang="zh-CN" sz="2000" dirty="0" smtClean="0">
                <a:solidFill>
                  <a:srgbClr val="0000FF"/>
                </a:solidFill>
                <a:latin typeface="楷体" pitchFamily="49" charset="-122"/>
                <a:ea typeface="楷体" pitchFamily="49" charset="-122"/>
              </a:rPr>
              <a:t>(</a:t>
            </a:r>
            <a:r>
              <a:rPr kumimoji="1" lang="en-US" altLang="zh-CN" sz="2000" dirty="0">
                <a:solidFill>
                  <a:srgbClr val="0000FF"/>
                </a:solidFill>
                <a:latin typeface="楷体" pitchFamily="49" charset="-122"/>
                <a:ea typeface="楷体" pitchFamily="49" charset="-122"/>
              </a:rPr>
              <a:t>2</a:t>
            </a:r>
            <a:r>
              <a:rPr kumimoji="1" lang="en-US" altLang="zh-CN" sz="2000" dirty="0" smtClean="0">
                <a:solidFill>
                  <a:srgbClr val="0000FF"/>
                </a:solidFill>
                <a:latin typeface="楷体" pitchFamily="49" charset="-122"/>
                <a:ea typeface="楷体" pitchFamily="49" charset="-122"/>
              </a:rPr>
              <a:t>)</a:t>
            </a:r>
            <a:r>
              <a:rPr kumimoji="1" lang="zh-CN" altLang="en-US" sz="2000" dirty="0" smtClean="0">
                <a:solidFill>
                  <a:srgbClr val="0000FF"/>
                </a:solidFill>
                <a:latin typeface="楷体" pitchFamily="49" charset="-122"/>
                <a:ea typeface="楷体" pitchFamily="49" charset="-122"/>
              </a:rPr>
              <a:t>给</a:t>
            </a:r>
            <a:r>
              <a:rPr kumimoji="1" lang="zh-CN" altLang="en-US" sz="2000" dirty="0">
                <a:solidFill>
                  <a:srgbClr val="0000FF"/>
                </a:solidFill>
                <a:latin typeface="楷体" pitchFamily="49" charset="-122"/>
                <a:ea typeface="楷体" pitchFamily="49" charset="-122"/>
              </a:rPr>
              <a:t>出正确解法。</a:t>
            </a:r>
            <a:r>
              <a:rPr kumimoji="1" lang="en-US" altLang="zh-CN" sz="2000" dirty="0">
                <a:solidFill>
                  <a:srgbClr val="0000FF"/>
                </a:solidFill>
                <a:latin typeface="楷体" pitchFamily="49" charset="-122"/>
                <a:ea typeface="楷体" pitchFamily="49" charset="-122"/>
              </a:rPr>
              <a:t>(6</a:t>
            </a:r>
            <a:r>
              <a:rPr kumimoji="1" lang="zh-CN" altLang="en-US" sz="2000" dirty="0">
                <a:solidFill>
                  <a:srgbClr val="0000FF"/>
                </a:solidFill>
                <a:latin typeface="楷体" pitchFamily="49" charset="-122"/>
                <a:ea typeface="楷体" pitchFamily="49" charset="-122"/>
              </a:rPr>
              <a:t>分</a:t>
            </a:r>
            <a:r>
              <a:rPr kumimoji="1" lang="en-US" altLang="zh-CN" sz="2000" dirty="0">
                <a:solidFill>
                  <a:srgbClr val="0000FF"/>
                </a:solidFill>
                <a:latin typeface="楷体" pitchFamily="49" charset="-122"/>
                <a:ea typeface="楷体" pitchFamily="49" charset="-122"/>
              </a:rPr>
              <a:t>)</a:t>
            </a:r>
          </a:p>
          <a:p>
            <a:r>
              <a:rPr kumimoji="1" lang="en-US" altLang="zh-CN" sz="2000" dirty="0" smtClean="0">
                <a:solidFill>
                  <a:srgbClr val="0000FF"/>
                </a:solidFill>
                <a:latin typeface="楷体" pitchFamily="49" charset="-122"/>
                <a:ea typeface="楷体" pitchFamily="49" charset="-122"/>
              </a:rPr>
              <a:t>(</a:t>
            </a:r>
            <a:r>
              <a:rPr kumimoji="1" lang="en-US" altLang="zh-CN" sz="2000" dirty="0">
                <a:solidFill>
                  <a:srgbClr val="0000FF"/>
                </a:solidFill>
                <a:latin typeface="楷体" pitchFamily="49" charset="-122"/>
                <a:ea typeface="楷体" pitchFamily="49" charset="-122"/>
              </a:rPr>
              <a:t>3</a:t>
            </a:r>
            <a:r>
              <a:rPr kumimoji="1" lang="en-US" altLang="zh-CN" sz="2000" dirty="0" smtClean="0">
                <a:solidFill>
                  <a:srgbClr val="0000FF"/>
                </a:solidFill>
                <a:latin typeface="楷体" pitchFamily="49" charset="-122"/>
                <a:ea typeface="楷体" pitchFamily="49" charset="-122"/>
              </a:rPr>
              <a:t>)</a:t>
            </a:r>
            <a:r>
              <a:rPr kumimoji="1" lang="zh-CN" altLang="zh-CN" sz="2000" dirty="0" smtClean="0">
                <a:solidFill>
                  <a:srgbClr val="0000FF"/>
                </a:solidFill>
                <a:latin typeface="楷体" pitchFamily="49" charset="-122"/>
                <a:ea typeface="楷体" pitchFamily="49" charset="-122"/>
              </a:rPr>
              <a:t>针对</a:t>
            </a:r>
            <a:r>
              <a:rPr kumimoji="1" lang="zh-CN" altLang="zh-CN" sz="2000" dirty="0">
                <a:solidFill>
                  <a:srgbClr val="0000FF"/>
                </a:solidFill>
                <a:latin typeface="楷体" pitchFamily="49" charset="-122"/>
                <a:ea typeface="楷体" pitchFamily="49" charset="-122"/>
              </a:rPr>
              <a:t>学生解题过程中存在的问题，设计一个教学片段</a:t>
            </a:r>
            <a:r>
              <a:rPr kumimoji="1" lang="en-US" altLang="zh-CN" sz="2000" dirty="0">
                <a:solidFill>
                  <a:srgbClr val="0000FF"/>
                </a:solidFill>
                <a:latin typeface="楷体" pitchFamily="49" charset="-122"/>
                <a:ea typeface="楷体" pitchFamily="49" charset="-122"/>
              </a:rPr>
              <a:t>,</a:t>
            </a:r>
            <a:r>
              <a:rPr kumimoji="1" lang="zh-CN" altLang="zh-CN" sz="2000" dirty="0">
                <a:solidFill>
                  <a:srgbClr val="0000FF"/>
                </a:solidFill>
                <a:latin typeface="楷体" pitchFamily="49" charset="-122"/>
                <a:ea typeface="楷体" pitchFamily="49" charset="-122"/>
              </a:rPr>
              <a:t>帮助学生解决</a:t>
            </a:r>
            <a:r>
              <a:rPr kumimoji="1" lang="zh-CN" altLang="zh-CN" sz="2000" dirty="0">
                <a:solidFill>
                  <a:srgbClr val="C00000"/>
                </a:solidFill>
                <a:latin typeface="楷体" pitchFamily="49" charset="-122"/>
                <a:ea typeface="楷体" pitchFamily="49" charset="-122"/>
              </a:rPr>
              <a:t>此类</a:t>
            </a:r>
            <a:r>
              <a:rPr kumimoji="1" lang="zh-CN" altLang="zh-CN" sz="2000" dirty="0">
                <a:solidFill>
                  <a:srgbClr val="0000FF"/>
                </a:solidFill>
                <a:latin typeface="楷体" pitchFamily="49" charset="-122"/>
                <a:ea typeface="楷体" pitchFamily="49" charset="-122"/>
              </a:rPr>
              <a:t>问题。 </a:t>
            </a:r>
            <a:r>
              <a:rPr kumimoji="1" lang="en-US" altLang="zh-CN" sz="2000" dirty="0" smtClean="0">
                <a:solidFill>
                  <a:srgbClr val="0000FF"/>
                </a:solidFill>
                <a:latin typeface="楷体" pitchFamily="49" charset="-122"/>
                <a:ea typeface="楷体" pitchFamily="49" charset="-122"/>
              </a:rPr>
              <a:t>(</a:t>
            </a:r>
            <a:r>
              <a:rPr kumimoji="1" lang="en-US" altLang="zh-CN" sz="2000" dirty="0">
                <a:solidFill>
                  <a:srgbClr val="0000FF"/>
                </a:solidFill>
                <a:latin typeface="楷体" pitchFamily="49" charset="-122"/>
                <a:ea typeface="楷体" pitchFamily="49" charset="-122"/>
              </a:rPr>
              <a:t>10</a:t>
            </a:r>
            <a:r>
              <a:rPr kumimoji="1" lang="zh-CN" altLang="en-US" sz="2000" dirty="0">
                <a:solidFill>
                  <a:srgbClr val="0000FF"/>
                </a:solidFill>
                <a:latin typeface="楷体" pitchFamily="49" charset="-122"/>
                <a:ea typeface="楷体" pitchFamily="49" charset="-122"/>
              </a:rPr>
              <a:t>分</a:t>
            </a:r>
            <a:r>
              <a:rPr kumimoji="1" lang="en-US" altLang="zh-CN" sz="2000" dirty="0" smtClean="0">
                <a:solidFill>
                  <a:srgbClr val="0000FF"/>
                </a:solidFill>
                <a:latin typeface="楷体" pitchFamily="49" charset="-122"/>
                <a:ea typeface="楷体" pitchFamily="49" charset="-122"/>
              </a:rPr>
              <a:t>)</a:t>
            </a:r>
            <a:endParaRPr kumimoji="1" lang="zh-CN" altLang="en-US" sz="2000" dirty="0">
              <a:solidFill>
                <a:srgbClr val="0000FF"/>
              </a:solidFill>
              <a:latin typeface="楷体" pitchFamily="49" charset="-122"/>
              <a:ea typeface="楷体" pitchFamily="49" charset="-122"/>
            </a:endParaRPr>
          </a:p>
        </p:txBody>
      </p:sp>
      <p:sp>
        <p:nvSpPr>
          <p:cNvPr id="3" name="矩形 2"/>
          <p:cNvSpPr/>
          <p:nvPr/>
        </p:nvSpPr>
        <p:spPr>
          <a:xfrm>
            <a:off x="1258888" y="538163"/>
            <a:ext cx="5400675" cy="430887"/>
          </a:xfrm>
          <a:prstGeom prst="rect">
            <a:avLst/>
          </a:prstGeom>
        </p:spPr>
        <p:txBody>
          <a:bodyPr wrap="square">
            <a:spAutoFit/>
          </a:bodyPr>
          <a:lstStyle/>
          <a:p>
            <a:r>
              <a:rPr kumimoji="1" lang="zh-CN" altLang="zh-CN" sz="2200" dirty="0">
                <a:solidFill>
                  <a:srgbClr val="0000FF"/>
                </a:solidFill>
              </a:rPr>
              <a:t>下面为道物理试题和某学生的解答过程。</a:t>
            </a:r>
          </a:p>
        </p:txBody>
      </p:sp>
      <p:sp>
        <p:nvSpPr>
          <p:cNvPr id="10"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mn-ea"/>
                <a:ea typeface="+mn-ea"/>
              </a:rPr>
              <a:t>2017</a:t>
            </a:r>
            <a:r>
              <a:rPr lang="zh-CN" altLang="en-US" dirty="0" smtClean="0">
                <a:solidFill>
                  <a:srgbClr val="FFFFFF"/>
                </a:solidFill>
                <a:latin typeface="+mn-ea"/>
                <a:ea typeface="+mn-ea"/>
              </a:rPr>
              <a:t>年上半年</a:t>
            </a:r>
          </a:p>
        </p:txBody>
      </p:sp>
      <p:pic>
        <p:nvPicPr>
          <p:cNvPr id="11" name="图片 10"/>
          <p:cNvPicPr/>
          <p:nvPr/>
        </p:nvPicPr>
        <p:blipFill>
          <a:blip r:embed="rId2" cstate="print">
            <a:extLst>
              <a:ext uri="{28A0092B-C50C-407E-A947-70E740481C1C}">
                <a14:useLocalDpi xmlns:a14="http://schemas.microsoft.com/office/drawing/2010/main" val="0"/>
              </a:ext>
            </a:extLst>
          </a:blip>
          <a:stretch>
            <a:fillRect/>
          </a:stretch>
        </p:blipFill>
        <p:spPr>
          <a:xfrm>
            <a:off x="5868144" y="3882111"/>
            <a:ext cx="2646248" cy="1491105"/>
          </a:xfrm>
          <a:prstGeom prst="rect">
            <a:avLst/>
          </a:prstGeom>
        </p:spPr>
      </p:pic>
    </p:spTree>
    <p:extLst>
      <p:ext uri="{BB962C8B-B14F-4D97-AF65-F5344CB8AC3E}">
        <p14:creationId xmlns:p14="http://schemas.microsoft.com/office/powerpoint/2010/main" val="29238786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03" name="Text Box 55"/>
          <p:cNvSpPr txBox="1">
            <a:spLocks noChangeArrowheads="1"/>
          </p:cNvSpPr>
          <p:nvPr/>
        </p:nvSpPr>
        <p:spPr bwMode="auto">
          <a:xfrm>
            <a:off x="4763" y="36513"/>
            <a:ext cx="291147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三、案例分析题</a:t>
            </a:r>
          </a:p>
        </p:txBody>
      </p:sp>
      <p:sp>
        <p:nvSpPr>
          <p:cNvPr id="5" name="矩形 4"/>
          <p:cNvSpPr>
            <a:spLocks noChangeArrowheads="1"/>
          </p:cNvSpPr>
          <p:nvPr/>
        </p:nvSpPr>
        <p:spPr bwMode="auto">
          <a:xfrm>
            <a:off x="179388" y="620688"/>
            <a:ext cx="8713787"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en-US" altLang="zh-CN" sz="2000" dirty="0" smtClean="0">
                <a:solidFill>
                  <a:srgbClr val="0000FF"/>
                </a:solidFill>
                <a:latin typeface="楷体" pitchFamily="49" charset="-122"/>
                <a:ea typeface="楷体" pitchFamily="49" charset="-122"/>
              </a:rPr>
              <a:t>10.</a:t>
            </a:r>
            <a:r>
              <a:rPr kumimoji="1" lang="zh-CN" altLang="zh-CN" sz="2000" dirty="0" smtClean="0">
                <a:solidFill>
                  <a:srgbClr val="0000FF"/>
                </a:solidFill>
                <a:latin typeface="楷体" pitchFamily="49" charset="-122"/>
                <a:ea typeface="楷体" pitchFamily="49" charset="-122"/>
              </a:rPr>
              <a:t>参考</a:t>
            </a:r>
            <a:r>
              <a:rPr kumimoji="1" lang="zh-CN" altLang="zh-CN" sz="2000" dirty="0">
                <a:solidFill>
                  <a:srgbClr val="0000FF"/>
                </a:solidFill>
                <a:latin typeface="楷体" pitchFamily="49" charset="-122"/>
                <a:ea typeface="楷体" pitchFamily="49" charset="-122"/>
              </a:rPr>
              <a:t>答案</a:t>
            </a:r>
            <a:r>
              <a:rPr kumimoji="1" lang="zh-CN" altLang="en-US" sz="2000" dirty="0">
                <a:solidFill>
                  <a:srgbClr val="0000FF"/>
                </a:solidFill>
                <a:latin typeface="楷体" pitchFamily="49" charset="-122"/>
                <a:ea typeface="楷体" pitchFamily="49" charset="-122"/>
              </a:rPr>
              <a:t>：</a:t>
            </a:r>
            <a:endParaRPr kumimoji="1" lang="en-US" altLang="zh-CN" sz="2000" dirty="0">
              <a:solidFill>
                <a:srgbClr val="0000FF"/>
              </a:solidFill>
              <a:latin typeface="楷体" pitchFamily="49" charset="-122"/>
              <a:ea typeface="楷体" pitchFamily="49" charset="-122"/>
            </a:endParaRPr>
          </a:p>
          <a:p>
            <a:r>
              <a:rPr kumimoji="1" lang="en-US" altLang="zh-CN" sz="2000" dirty="0">
                <a:solidFill>
                  <a:srgbClr val="0000FF"/>
                </a:solidFill>
                <a:latin typeface="楷体" pitchFamily="49" charset="-122"/>
                <a:ea typeface="楷体" pitchFamily="49" charset="-122"/>
              </a:rPr>
              <a:t>(1</a:t>
            </a:r>
            <a:r>
              <a:rPr kumimoji="1" lang="en-US" altLang="zh-CN" sz="2000" dirty="0" smtClean="0">
                <a:solidFill>
                  <a:srgbClr val="0000FF"/>
                </a:solidFill>
                <a:latin typeface="楷体" pitchFamily="49" charset="-122"/>
                <a:ea typeface="楷体" pitchFamily="49" charset="-122"/>
              </a:rPr>
              <a:t>)</a:t>
            </a:r>
            <a:r>
              <a:rPr kumimoji="1" lang="zh-CN" altLang="en-US" sz="2000" dirty="0" smtClean="0">
                <a:solidFill>
                  <a:srgbClr val="0000FF"/>
                </a:solidFill>
                <a:latin typeface="楷体" pitchFamily="49" charset="-122"/>
                <a:ea typeface="楷体" pitchFamily="49" charset="-122"/>
              </a:rPr>
              <a:t>考查</a:t>
            </a:r>
            <a:r>
              <a:rPr kumimoji="1" lang="zh-CN" altLang="en-US" sz="2000" dirty="0">
                <a:solidFill>
                  <a:srgbClr val="0000FF"/>
                </a:solidFill>
                <a:latin typeface="楷体" pitchFamily="49" charset="-122"/>
                <a:ea typeface="楷体" pitchFamily="49" charset="-122"/>
              </a:rPr>
              <a:t>的知识点</a:t>
            </a:r>
            <a:r>
              <a:rPr kumimoji="1" lang="zh-CN" altLang="en-US" sz="2000" dirty="0" smtClean="0">
                <a:solidFill>
                  <a:srgbClr val="0000FF"/>
                </a:solidFill>
                <a:latin typeface="楷体" pitchFamily="49" charset="-122"/>
                <a:ea typeface="楷体" pitchFamily="49" charset="-122"/>
              </a:rPr>
              <a:t>：</a:t>
            </a:r>
            <a:r>
              <a:rPr lang="zh-CN" altLang="zh-CN" sz="2000" dirty="0">
                <a:latin typeface="楷体" pitchFamily="49" charset="-122"/>
                <a:ea typeface="楷体" pitchFamily="49" charset="-122"/>
              </a:rPr>
              <a:t>受力分析与匀速直线运动、</a:t>
            </a:r>
            <a:r>
              <a:rPr lang="zh-CN" altLang="zh-CN" sz="2000" dirty="0" smtClean="0">
                <a:latin typeface="楷体" pitchFamily="49" charset="-122"/>
                <a:ea typeface="楷体" pitchFamily="49" charset="-122"/>
              </a:rPr>
              <a:t>电磁感应</a:t>
            </a:r>
            <a:r>
              <a:rPr lang="zh-CN" altLang="en-US" sz="2000" dirty="0">
                <a:latin typeface="楷体" pitchFamily="49" charset="-122"/>
                <a:ea typeface="楷体" pitchFamily="49" charset="-122"/>
              </a:rPr>
              <a:t>、</a:t>
            </a:r>
            <a:r>
              <a:rPr lang="zh-CN" altLang="zh-CN" sz="2000" dirty="0" smtClean="0">
                <a:latin typeface="楷体" pitchFamily="49" charset="-122"/>
                <a:ea typeface="楷体" pitchFamily="49" charset="-122"/>
              </a:rPr>
              <a:t>欧姆定律</a:t>
            </a:r>
            <a:r>
              <a:rPr lang="zh-CN" altLang="zh-CN" sz="2000" dirty="0">
                <a:latin typeface="楷体" pitchFamily="49" charset="-122"/>
                <a:ea typeface="楷体" pitchFamily="49" charset="-122"/>
              </a:rPr>
              <a:t>、通电导体在磁场中受力、受力平衡等知识点。 </a:t>
            </a:r>
            <a:endParaRPr lang="en-US" altLang="zh-CN" sz="2000" dirty="0" smtClean="0">
              <a:latin typeface="楷体" pitchFamily="49" charset="-122"/>
              <a:ea typeface="楷体" pitchFamily="49" charset="-122"/>
            </a:endParaRPr>
          </a:p>
          <a:p>
            <a:r>
              <a:rPr kumimoji="1" lang="en-US" altLang="zh-CN" sz="2000" dirty="0" smtClean="0">
                <a:solidFill>
                  <a:srgbClr val="0000FF"/>
                </a:solidFill>
                <a:latin typeface="楷体" pitchFamily="49" charset="-122"/>
                <a:ea typeface="楷体" pitchFamily="49" charset="-122"/>
              </a:rPr>
              <a:t>(</a:t>
            </a:r>
            <a:r>
              <a:rPr kumimoji="1" lang="en-US" altLang="zh-CN" sz="2000" dirty="0">
                <a:solidFill>
                  <a:srgbClr val="0000FF"/>
                </a:solidFill>
                <a:latin typeface="楷体" pitchFamily="49" charset="-122"/>
                <a:ea typeface="楷体" pitchFamily="49" charset="-122"/>
              </a:rPr>
              <a:t>2</a:t>
            </a:r>
            <a:r>
              <a:rPr kumimoji="1" lang="en-US" altLang="zh-CN" sz="2000" dirty="0" smtClean="0">
                <a:solidFill>
                  <a:srgbClr val="0000FF"/>
                </a:solidFill>
                <a:latin typeface="楷体" pitchFamily="49" charset="-122"/>
                <a:ea typeface="楷体" pitchFamily="49" charset="-122"/>
              </a:rPr>
              <a:t>)</a:t>
            </a:r>
            <a:r>
              <a:rPr kumimoji="1" lang="zh-CN" altLang="en-US" sz="2000" dirty="0" smtClean="0">
                <a:solidFill>
                  <a:srgbClr val="0000FF"/>
                </a:solidFill>
                <a:latin typeface="楷体" pitchFamily="49" charset="-122"/>
                <a:ea typeface="楷体" pitchFamily="49" charset="-122"/>
              </a:rPr>
              <a:t>正确</a:t>
            </a:r>
            <a:r>
              <a:rPr kumimoji="1" lang="zh-CN" altLang="en-US" sz="2000" dirty="0">
                <a:solidFill>
                  <a:srgbClr val="0000FF"/>
                </a:solidFill>
                <a:latin typeface="楷体" pitchFamily="49" charset="-122"/>
                <a:ea typeface="楷体" pitchFamily="49" charset="-122"/>
              </a:rPr>
              <a:t>解法</a:t>
            </a:r>
            <a:r>
              <a:rPr kumimoji="1" lang="en-US" altLang="zh-CN" sz="2000" dirty="0" smtClean="0">
                <a:solidFill>
                  <a:srgbClr val="0000FF"/>
                </a:solidFill>
                <a:latin typeface="楷体" pitchFamily="49" charset="-122"/>
                <a:ea typeface="楷体" pitchFamily="49" charset="-122"/>
              </a:rPr>
              <a:t>:</a:t>
            </a:r>
          </a:p>
          <a:p>
            <a:r>
              <a:rPr lang="zh-CN" altLang="zh-CN" sz="2000" dirty="0">
                <a:latin typeface="楷体" pitchFamily="49" charset="-122"/>
                <a:ea typeface="楷体" pitchFamily="49" charset="-122"/>
              </a:rPr>
              <a:t>①金属杆进入磁场前做匀加速直线运动</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设加速度为</a:t>
            </a:r>
            <a:r>
              <a:rPr lang="en-US" altLang="zh-CN" sz="2000" dirty="0">
                <a:latin typeface="楷体" pitchFamily="49" charset="-122"/>
                <a:ea typeface="楷体" pitchFamily="49" charset="-122"/>
              </a:rPr>
              <a:t>a</a:t>
            </a:r>
            <a:r>
              <a:rPr lang="en-US" altLang="zh-CN" sz="2000" dirty="0" smtClean="0">
                <a:latin typeface="楷体" pitchFamily="49" charset="-122"/>
                <a:ea typeface="楷体" pitchFamily="49" charset="-122"/>
              </a:rPr>
              <a:t>,</a:t>
            </a:r>
          </a:p>
          <a:p>
            <a:r>
              <a:rPr lang="zh-CN" altLang="zh-CN" sz="2000" dirty="0" smtClean="0">
                <a:latin typeface="楷体" pitchFamily="49" charset="-122"/>
                <a:ea typeface="楷体" pitchFamily="49" charset="-122"/>
              </a:rPr>
              <a:t>由</a:t>
            </a:r>
            <a:r>
              <a:rPr lang="zh-CN" altLang="zh-CN" sz="2000" dirty="0">
                <a:latin typeface="楷体" pitchFamily="49" charset="-122"/>
                <a:ea typeface="楷体" pitchFamily="49" charset="-122"/>
              </a:rPr>
              <a:t>牛顿第二定律</a:t>
            </a:r>
            <a:r>
              <a:rPr lang="en-US" altLang="zh-CN" sz="2000" dirty="0">
                <a:latin typeface="楷体" pitchFamily="49" charset="-122"/>
                <a:ea typeface="楷体" pitchFamily="49" charset="-122"/>
              </a:rPr>
              <a:t>F-</a:t>
            </a:r>
            <a:r>
              <a:rPr lang="zh-CN" altLang="zh-CN" sz="2000" dirty="0">
                <a:latin typeface="楷体" pitchFamily="49" charset="-122"/>
                <a:ea typeface="楷体" pitchFamily="49" charset="-122"/>
              </a:rPr>
              <a:t>μ</a:t>
            </a:r>
            <a:r>
              <a:rPr lang="en-US" altLang="zh-CN" sz="2000" dirty="0">
                <a:latin typeface="楷体" pitchFamily="49" charset="-122"/>
                <a:ea typeface="楷体" pitchFamily="49" charset="-122"/>
              </a:rPr>
              <a:t>mg=ma</a:t>
            </a:r>
            <a:endParaRPr lang="zh-CN" altLang="zh-CN" sz="2000" dirty="0">
              <a:latin typeface="楷体" pitchFamily="49" charset="-122"/>
              <a:ea typeface="楷体" pitchFamily="49" charset="-122"/>
            </a:endParaRPr>
          </a:p>
          <a:p>
            <a:r>
              <a:rPr lang="zh-CN" altLang="zh-CN" sz="2000" dirty="0">
                <a:latin typeface="楷体" pitchFamily="49" charset="-122"/>
                <a:ea typeface="楷体" pitchFamily="49" charset="-122"/>
              </a:rPr>
              <a:t>到达左边界速度</a:t>
            </a:r>
            <a:r>
              <a:rPr lang="en-US" altLang="zh-CN" sz="2000" dirty="0">
                <a:latin typeface="楷体" pitchFamily="49" charset="-122"/>
                <a:ea typeface="楷体" pitchFamily="49" charset="-122"/>
              </a:rPr>
              <a:t>v=at</a:t>
            </a:r>
            <a:r>
              <a:rPr lang="en-US" altLang="zh-CN" sz="2000" baseline="-25000" dirty="0">
                <a:latin typeface="楷体" pitchFamily="49" charset="-122"/>
                <a:ea typeface="楷体" pitchFamily="49" charset="-122"/>
              </a:rPr>
              <a:t>0</a:t>
            </a:r>
            <a:endParaRPr lang="zh-CN" altLang="zh-CN" sz="2000" baseline="-25000" dirty="0">
              <a:latin typeface="楷体" pitchFamily="49" charset="-122"/>
              <a:ea typeface="楷体" pitchFamily="49" charset="-122"/>
            </a:endParaRPr>
          </a:p>
          <a:p>
            <a:r>
              <a:rPr lang="zh-CN" altLang="zh-CN" sz="2000" dirty="0">
                <a:latin typeface="楷体" pitchFamily="49" charset="-122"/>
                <a:ea typeface="楷体" pitchFamily="49" charset="-122"/>
              </a:rPr>
              <a:t>电动势</a:t>
            </a:r>
            <a:r>
              <a:rPr lang="en-US" altLang="zh-CN" sz="2000" dirty="0">
                <a:latin typeface="楷体" pitchFamily="49" charset="-122"/>
                <a:ea typeface="楷体" pitchFamily="49" charset="-122"/>
              </a:rPr>
              <a:t>E=</a:t>
            </a:r>
            <a:r>
              <a:rPr lang="en-US" altLang="zh-CN" sz="2000" dirty="0" err="1">
                <a:latin typeface="楷体" pitchFamily="49" charset="-122"/>
                <a:ea typeface="楷体" pitchFamily="49" charset="-122"/>
              </a:rPr>
              <a:t>Blv</a:t>
            </a:r>
            <a:endParaRPr lang="zh-CN" altLang="zh-CN" sz="2000" dirty="0">
              <a:latin typeface="楷体" pitchFamily="49" charset="-122"/>
              <a:ea typeface="楷体" pitchFamily="49" charset="-122"/>
            </a:endParaRPr>
          </a:p>
          <a:p>
            <a:r>
              <a:rPr lang="zh-CN" altLang="zh-CN" sz="2000" dirty="0">
                <a:latin typeface="楷体" pitchFamily="49" charset="-122"/>
                <a:ea typeface="楷体" pitchFamily="49" charset="-122"/>
              </a:rPr>
              <a:t>联立可得</a:t>
            </a:r>
            <a:r>
              <a:rPr lang="en-US" altLang="zh-CN" sz="2000" dirty="0">
                <a:latin typeface="楷体" pitchFamily="49" charset="-122"/>
                <a:ea typeface="楷体" pitchFamily="49" charset="-122"/>
              </a:rPr>
              <a:t>E=Blt</a:t>
            </a:r>
            <a:r>
              <a:rPr lang="en-US" altLang="zh-CN" sz="2000" baseline="-25000" dirty="0">
                <a:latin typeface="楷体" pitchFamily="49" charset="-122"/>
                <a:ea typeface="楷体" pitchFamily="49" charset="-122"/>
              </a:rPr>
              <a:t>0</a:t>
            </a:r>
            <a:r>
              <a:rPr lang="en-US" altLang="zh-CN" sz="2000" dirty="0">
                <a:latin typeface="楷体" pitchFamily="49" charset="-122"/>
                <a:ea typeface="楷体" pitchFamily="49" charset="-122"/>
              </a:rPr>
              <a:t>(F/m-</a:t>
            </a:r>
            <a:r>
              <a:rPr lang="zh-CN" altLang="zh-CN" sz="2000" dirty="0">
                <a:latin typeface="楷体" pitchFamily="49" charset="-122"/>
                <a:ea typeface="楷体" pitchFamily="49" charset="-122"/>
              </a:rPr>
              <a:t>μ</a:t>
            </a:r>
            <a:r>
              <a:rPr lang="en-US" altLang="zh-CN" sz="2000" dirty="0">
                <a:latin typeface="楷体" pitchFamily="49" charset="-122"/>
                <a:ea typeface="楷体" pitchFamily="49" charset="-122"/>
              </a:rPr>
              <a:t>g)</a:t>
            </a:r>
            <a:endParaRPr lang="zh-CN" altLang="zh-CN" sz="2000" dirty="0">
              <a:latin typeface="楷体" pitchFamily="49" charset="-122"/>
              <a:ea typeface="楷体" pitchFamily="49" charset="-122"/>
            </a:endParaRPr>
          </a:p>
          <a:p>
            <a:r>
              <a:rPr lang="zh-CN" altLang="zh-CN" sz="2000" dirty="0">
                <a:latin typeface="楷体" pitchFamily="49" charset="-122"/>
                <a:ea typeface="楷体" pitchFamily="49" charset="-122"/>
              </a:rPr>
              <a:t>②金属杆在匀速运动时受力平衡</a:t>
            </a:r>
            <a:r>
              <a:rPr lang="en-US" altLang="zh-CN" sz="2000" dirty="0" smtClean="0">
                <a:latin typeface="楷体" pitchFamily="49" charset="-122"/>
                <a:ea typeface="楷体" pitchFamily="49" charset="-122"/>
              </a:rPr>
              <a:t>,F-F</a:t>
            </a:r>
            <a:r>
              <a:rPr lang="zh-CN" altLang="zh-CN" sz="2000" baseline="-25000" dirty="0">
                <a:latin typeface="楷体" pitchFamily="49" charset="-122"/>
                <a:ea typeface="楷体" pitchFamily="49" charset="-122"/>
              </a:rPr>
              <a:t>安</a:t>
            </a:r>
            <a:r>
              <a:rPr lang="en-US" altLang="zh-CN" sz="2000" dirty="0">
                <a:latin typeface="楷体" pitchFamily="49" charset="-122"/>
                <a:ea typeface="楷体" pitchFamily="49" charset="-122"/>
              </a:rPr>
              <a:t>-f=0</a:t>
            </a:r>
            <a:endParaRPr lang="zh-CN" altLang="zh-CN" sz="2000" dirty="0">
              <a:latin typeface="楷体" pitchFamily="49" charset="-122"/>
              <a:ea typeface="楷体" pitchFamily="49" charset="-122"/>
            </a:endParaRPr>
          </a:p>
          <a:p>
            <a:r>
              <a:rPr lang="en-US" altLang="zh-CN" sz="2000" dirty="0" smtClean="0">
                <a:latin typeface="楷体" pitchFamily="49" charset="-122"/>
                <a:ea typeface="楷体" pitchFamily="49" charset="-122"/>
              </a:rPr>
              <a:t>f=</a:t>
            </a:r>
            <a:r>
              <a:rPr lang="zh-CN" altLang="zh-CN" sz="2000" dirty="0" smtClean="0">
                <a:latin typeface="楷体" pitchFamily="49" charset="-122"/>
                <a:ea typeface="楷体" pitchFamily="49" charset="-122"/>
              </a:rPr>
              <a:t>μ</a:t>
            </a:r>
            <a:r>
              <a:rPr lang="en-US" altLang="zh-CN" sz="2000" dirty="0" smtClean="0">
                <a:latin typeface="楷体" pitchFamily="49" charset="-122"/>
                <a:ea typeface="楷体" pitchFamily="49" charset="-122"/>
              </a:rPr>
              <a:t>mg</a:t>
            </a:r>
            <a:endParaRPr lang="zh-CN" altLang="zh-CN" sz="2000" dirty="0">
              <a:latin typeface="楷体" pitchFamily="49" charset="-122"/>
              <a:ea typeface="楷体" pitchFamily="49" charset="-122"/>
            </a:endParaRPr>
          </a:p>
          <a:p>
            <a:r>
              <a:rPr lang="en-US" altLang="zh-CN" sz="2000" dirty="0">
                <a:latin typeface="楷体" pitchFamily="49" charset="-122"/>
                <a:ea typeface="楷体" pitchFamily="49" charset="-122"/>
              </a:rPr>
              <a:t>F</a:t>
            </a:r>
            <a:r>
              <a:rPr lang="zh-CN" altLang="zh-CN" sz="2000" baseline="-25000" dirty="0">
                <a:latin typeface="楷体" pitchFamily="49" charset="-122"/>
                <a:ea typeface="楷体" pitchFamily="49" charset="-122"/>
              </a:rPr>
              <a:t>安</a:t>
            </a:r>
            <a:r>
              <a:rPr lang="en-US" altLang="zh-CN" sz="2000" dirty="0">
                <a:latin typeface="楷体" pitchFamily="49" charset="-122"/>
                <a:ea typeface="楷体" pitchFamily="49" charset="-122"/>
              </a:rPr>
              <a:t>=BIL</a:t>
            </a:r>
            <a:endParaRPr lang="zh-CN" altLang="zh-CN" sz="2000" dirty="0">
              <a:latin typeface="楷体" pitchFamily="49" charset="-122"/>
              <a:ea typeface="楷体" pitchFamily="49" charset="-122"/>
            </a:endParaRPr>
          </a:p>
          <a:p>
            <a:r>
              <a:rPr lang="en-US" altLang="zh-CN" sz="2000" dirty="0">
                <a:latin typeface="楷体" pitchFamily="49" charset="-122"/>
                <a:ea typeface="楷体" pitchFamily="49" charset="-122"/>
              </a:rPr>
              <a:t>I=E/R</a:t>
            </a:r>
            <a:endParaRPr lang="zh-CN" altLang="zh-CN" sz="2000" dirty="0">
              <a:latin typeface="楷体" pitchFamily="49" charset="-122"/>
              <a:ea typeface="楷体" pitchFamily="49" charset="-122"/>
            </a:endParaRPr>
          </a:p>
          <a:p>
            <a:r>
              <a:rPr lang="zh-CN" altLang="zh-CN" sz="2000" dirty="0">
                <a:latin typeface="楷体" pitchFamily="49" charset="-122"/>
                <a:ea typeface="楷体" pitchFamily="49" charset="-122"/>
              </a:rPr>
              <a:t>联立解得</a:t>
            </a:r>
            <a:r>
              <a:rPr lang="en-US" altLang="zh-CN" sz="2000" dirty="0">
                <a:latin typeface="楷体" pitchFamily="49" charset="-122"/>
                <a:ea typeface="楷体" pitchFamily="49" charset="-122"/>
              </a:rPr>
              <a:t>R=B</a:t>
            </a:r>
            <a:r>
              <a:rPr lang="zh-CN" altLang="zh-CN" sz="2000" dirty="0">
                <a:latin typeface="楷体" pitchFamily="49" charset="-122"/>
                <a:ea typeface="楷体" pitchFamily="49" charset="-122"/>
              </a:rPr>
              <a:t>²</a:t>
            </a:r>
            <a:r>
              <a:rPr lang="en-US" altLang="zh-CN" sz="2000" dirty="0">
                <a:latin typeface="楷体" pitchFamily="49" charset="-122"/>
                <a:ea typeface="楷体" pitchFamily="49" charset="-122"/>
              </a:rPr>
              <a:t>L</a:t>
            </a:r>
            <a:r>
              <a:rPr lang="zh-CN" altLang="zh-CN" sz="2000" dirty="0">
                <a:latin typeface="楷体" pitchFamily="49" charset="-122"/>
                <a:ea typeface="楷体" pitchFamily="49" charset="-122"/>
              </a:rPr>
              <a:t>²</a:t>
            </a:r>
            <a:r>
              <a:rPr lang="en-US" altLang="zh-CN" sz="2000" dirty="0">
                <a:latin typeface="楷体" pitchFamily="49" charset="-122"/>
                <a:ea typeface="楷体" pitchFamily="49" charset="-122"/>
              </a:rPr>
              <a:t>t</a:t>
            </a:r>
            <a:r>
              <a:rPr lang="en-US" altLang="zh-CN" sz="2000" baseline="-25000" dirty="0">
                <a:latin typeface="楷体" pitchFamily="49" charset="-122"/>
                <a:ea typeface="楷体" pitchFamily="49" charset="-122"/>
              </a:rPr>
              <a:t>0</a:t>
            </a:r>
            <a:r>
              <a:rPr lang="en-US" altLang="zh-CN" sz="2000" dirty="0">
                <a:latin typeface="楷体" pitchFamily="49" charset="-122"/>
                <a:ea typeface="楷体" pitchFamily="49" charset="-122"/>
              </a:rPr>
              <a:t>/m</a:t>
            </a:r>
            <a:endParaRPr lang="zh-CN" altLang="zh-CN" sz="2000" dirty="0">
              <a:latin typeface="楷体" pitchFamily="49" charset="-122"/>
              <a:ea typeface="楷体" pitchFamily="49" charset="-122"/>
            </a:endParaRPr>
          </a:p>
        </p:txBody>
      </p:sp>
      <p:sp>
        <p:nvSpPr>
          <p:cNvPr id="6"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mn-ea"/>
                <a:ea typeface="+mn-ea"/>
              </a:rPr>
              <a:t>2017</a:t>
            </a:r>
            <a:r>
              <a:rPr lang="zh-CN" altLang="en-US" dirty="0" smtClean="0">
                <a:solidFill>
                  <a:srgbClr val="FFFFFF"/>
                </a:solidFill>
                <a:latin typeface="+mn-ea"/>
                <a:ea typeface="+mn-ea"/>
              </a:rPr>
              <a:t>年上半年</a:t>
            </a:r>
          </a:p>
        </p:txBody>
      </p:sp>
    </p:spTree>
    <p:extLst>
      <p:ext uri="{BB962C8B-B14F-4D97-AF65-F5344CB8AC3E}">
        <p14:creationId xmlns:p14="http://schemas.microsoft.com/office/powerpoint/2010/main" val="19604527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内容占位符 2"/>
          <p:cNvSpPr>
            <a:spLocks noGrp="1"/>
          </p:cNvSpPr>
          <p:nvPr>
            <p:ph idx="4294967295"/>
          </p:nvPr>
        </p:nvSpPr>
        <p:spPr bwMode="auto">
          <a:xfrm>
            <a:off x="32471" y="620688"/>
            <a:ext cx="2283458" cy="43259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FontTx/>
              <a:buNone/>
            </a:pPr>
            <a:r>
              <a:rPr kumimoji="1" lang="zh-CN" altLang="en-US" sz="2400" b="1" dirty="0" smtClean="0">
                <a:solidFill>
                  <a:srgbClr val="0000FF"/>
                </a:solidFill>
                <a:latin typeface="宋体" pitchFamily="2" charset="-122"/>
                <a:ea typeface="楷体" pitchFamily="49" charset="-122"/>
              </a:rPr>
              <a:t>力学</a:t>
            </a:r>
            <a:r>
              <a:rPr kumimoji="1" lang="zh-CN" altLang="en-US" sz="2000" b="1" dirty="0" smtClean="0">
                <a:solidFill>
                  <a:srgbClr val="0000FF"/>
                </a:solidFill>
                <a:latin typeface="宋体" pitchFamily="2" charset="-122"/>
                <a:ea typeface="楷体" pitchFamily="49" charset="-122"/>
              </a:rPr>
              <a:t>（重点</a:t>
            </a:r>
            <a:r>
              <a:rPr kumimoji="1" lang="zh-CN" altLang="en-US" sz="2000" b="1" dirty="0">
                <a:solidFill>
                  <a:srgbClr val="0000FF"/>
                </a:solidFill>
                <a:latin typeface="宋体" pitchFamily="2" charset="-122"/>
                <a:ea typeface="楷体" pitchFamily="49" charset="-122"/>
              </a:rPr>
              <a:t>复习</a:t>
            </a:r>
            <a:r>
              <a:rPr kumimoji="1" lang="zh-CN" altLang="en-US" sz="2000" b="1" dirty="0" smtClean="0">
                <a:solidFill>
                  <a:srgbClr val="0000FF"/>
                </a:solidFill>
                <a:latin typeface="宋体" pitchFamily="2" charset="-122"/>
                <a:ea typeface="楷体" pitchFamily="49" charset="-122"/>
              </a:rPr>
              <a:t>）</a:t>
            </a:r>
            <a:endParaRPr kumimoji="1" lang="en-US" altLang="zh-CN" sz="2000" b="1" dirty="0" smtClean="0">
              <a:solidFill>
                <a:srgbClr val="0000FF"/>
              </a:solidFill>
              <a:latin typeface="宋体" pitchFamily="2" charset="-122"/>
              <a:ea typeface="楷体" pitchFamily="49" charset="-122"/>
            </a:endParaRPr>
          </a:p>
        </p:txBody>
      </p:sp>
      <p:sp>
        <p:nvSpPr>
          <p:cNvPr id="20483" name="矩形 3"/>
          <p:cNvSpPr>
            <a:spLocks noChangeArrowheads="1"/>
          </p:cNvSpPr>
          <p:nvPr/>
        </p:nvSpPr>
        <p:spPr bwMode="auto">
          <a:xfrm>
            <a:off x="88326" y="1451768"/>
            <a:ext cx="8856984" cy="326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kumimoji="1" lang="en-US" altLang="zh-CN" sz="2200" dirty="0" smtClean="0">
                <a:solidFill>
                  <a:srgbClr val="FF0000"/>
                </a:solidFill>
                <a:latin typeface="宋体" pitchFamily="2" charset="-122"/>
                <a:ea typeface="楷体" pitchFamily="49" charset="-122"/>
              </a:rPr>
              <a:t>1</a:t>
            </a:r>
            <a:r>
              <a:rPr kumimoji="1" lang="zh-CN" altLang="en-US" sz="2200" dirty="0" smtClean="0">
                <a:solidFill>
                  <a:srgbClr val="FF0000"/>
                </a:solidFill>
                <a:latin typeface="宋体" pitchFamily="2" charset="-122"/>
                <a:ea typeface="楷体" pitchFamily="49" charset="-122"/>
              </a:rPr>
              <a:t>、牛顿第二定律</a:t>
            </a:r>
            <a:r>
              <a:rPr kumimoji="1" lang="zh-CN" altLang="en-US" sz="2200" dirty="0" smtClean="0">
                <a:solidFill>
                  <a:srgbClr val="333333"/>
                </a:solidFill>
                <a:latin typeface="宋体" pitchFamily="2" charset="-122"/>
                <a:ea typeface="楷体" pitchFamily="49" charset="-122"/>
              </a:rPr>
              <a:t>（</a:t>
            </a:r>
            <a:r>
              <a:rPr kumimoji="1" lang="en-US" altLang="zh-CN" sz="2000" kern="0" dirty="0" smtClean="0">
                <a:solidFill>
                  <a:srgbClr val="0000FF"/>
                </a:solidFill>
                <a:latin typeface="宋体" pitchFamily="2" charset="-122"/>
                <a:ea typeface="楷体" pitchFamily="49" charset="-122"/>
              </a:rPr>
              <a:t>2017</a:t>
            </a:r>
            <a:r>
              <a:rPr kumimoji="1" lang="zh-CN" altLang="en-US" sz="2000" kern="0" dirty="0">
                <a:solidFill>
                  <a:srgbClr val="0000FF"/>
                </a:solidFill>
                <a:latin typeface="宋体" pitchFamily="2" charset="-122"/>
                <a:ea typeface="楷体" pitchFamily="49" charset="-122"/>
              </a:rPr>
              <a:t>年上半年；</a:t>
            </a:r>
            <a:r>
              <a:rPr kumimoji="1" lang="en-US" altLang="zh-CN" sz="2000" kern="0" dirty="0">
                <a:solidFill>
                  <a:srgbClr val="0000FF"/>
                </a:solidFill>
                <a:latin typeface="宋体" pitchFamily="2" charset="-122"/>
                <a:ea typeface="楷体" pitchFamily="49" charset="-122"/>
              </a:rPr>
              <a:t>2017</a:t>
            </a:r>
            <a:r>
              <a:rPr kumimoji="1" lang="zh-CN" altLang="en-US" sz="2000" kern="0" dirty="0">
                <a:solidFill>
                  <a:srgbClr val="0000FF"/>
                </a:solidFill>
                <a:latin typeface="宋体" pitchFamily="2" charset="-122"/>
                <a:ea typeface="楷体" pitchFamily="49" charset="-122"/>
              </a:rPr>
              <a:t>年下半年</a:t>
            </a:r>
            <a:r>
              <a:rPr kumimoji="1" lang="zh-CN" altLang="en-US" sz="2000" kern="0" dirty="0" smtClean="0">
                <a:solidFill>
                  <a:srgbClr val="0000FF"/>
                </a:solidFill>
                <a:latin typeface="宋体" pitchFamily="2" charset="-122"/>
                <a:ea typeface="楷体" pitchFamily="49" charset="-122"/>
              </a:rPr>
              <a:t>；</a:t>
            </a:r>
            <a:r>
              <a:rPr kumimoji="1" lang="en-US" altLang="zh-CN" sz="2000" kern="0" dirty="0">
                <a:solidFill>
                  <a:srgbClr val="0000FF"/>
                </a:solidFill>
                <a:latin typeface="宋体" pitchFamily="2" charset="-122"/>
                <a:ea typeface="楷体" pitchFamily="49" charset="-122"/>
              </a:rPr>
              <a:t> 2018</a:t>
            </a:r>
            <a:r>
              <a:rPr kumimoji="1" lang="zh-CN" altLang="en-US" sz="2000" kern="0" dirty="0">
                <a:solidFill>
                  <a:srgbClr val="0000FF"/>
                </a:solidFill>
                <a:latin typeface="宋体" pitchFamily="2" charset="-122"/>
                <a:ea typeface="楷体" pitchFamily="49" charset="-122"/>
              </a:rPr>
              <a:t>年下半</a:t>
            </a:r>
            <a:r>
              <a:rPr kumimoji="1" lang="zh-CN" altLang="en-US" sz="2000" kern="0" dirty="0" smtClean="0">
                <a:solidFill>
                  <a:srgbClr val="0000FF"/>
                </a:solidFill>
                <a:latin typeface="宋体" pitchFamily="2" charset="-122"/>
                <a:ea typeface="楷体" pitchFamily="49" charset="-122"/>
              </a:rPr>
              <a:t>年</a:t>
            </a:r>
            <a:r>
              <a:rPr kumimoji="1" lang="en-US" altLang="zh-CN" sz="2000" kern="0" dirty="0" smtClean="0">
                <a:solidFill>
                  <a:srgbClr val="0000FF"/>
                </a:solidFill>
                <a:latin typeface="宋体" pitchFamily="2" charset="-122"/>
                <a:ea typeface="楷体" pitchFamily="49" charset="-122"/>
              </a:rPr>
              <a:t>[</a:t>
            </a:r>
            <a:r>
              <a:rPr kumimoji="1" lang="zh-CN" altLang="en-US" sz="2000" kern="0" dirty="0" smtClean="0">
                <a:solidFill>
                  <a:srgbClr val="0000FF"/>
                </a:solidFill>
                <a:latin typeface="宋体" pitchFamily="2" charset="-122"/>
                <a:ea typeface="楷体" pitchFamily="49" charset="-122"/>
              </a:rPr>
              <a:t>部分</a:t>
            </a:r>
            <a:r>
              <a:rPr kumimoji="1" lang="en-US" altLang="zh-CN" sz="2000" kern="0" dirty="0" smtClean="0">
                <a:solidFill>
                  <a:srgbClr val="0000FF"/>
                </a:solidFill>
                <a:latin typeface="宋体" pitchFamily="2" charset="-122"/>
                <a:ea typeface="楷体" pitchFamily="49" charset="-122"/>
              </a:rPr>
              <a:t>]</a:t>
            </a:r>
            <a:r>
              <a:rPr kumimoji="1" lang="zh-CN" altLang="en-US" sz="2200" dirty="0" smtClean="0">
                <a:solidFill>
                  <a:srgbClr val="333333"/>
                </a:solidFill>
                <a:latin typeface="宋体" pitchFamily="2" charset="-122"/>
                <a:ea typeface="楷体" pitchFamily="49" charset="-122"/>
              </a:rPr>
              <a:t>）</a:t>
            </a:r>
            <a:endParaRPr kumimoji="1" lang="en-US" altLang="zh-CN" sz="2200" dirty="0" smtClean="0">
              <a:solidFill>
                <a:srgbClr val="333333"/>
              </a:solidFill>
              <a:latin typeface="宋体" pitchFamily="2" charset="-122"/>
              <a:ea typeface="楷体" pitchFamily="49" charset="-122"/>
            </a:endParaRPr>
          </a:p>
          <a:p>
            <a:r>
              <a:rPr kumimoji="1" lang="zh-CN" altLang="en-US" sz="2000" dirty="0" smtClean="0">
                <a:solidFill>
                  <a:srgbClr val="333333"/>
                </a:solidFill>
                <a:latin typeface="宋体" pitchFamily="2" charset="-122"/>
                <a:ea typeface="楷体" pitchFamily="49" charset="-122"/>
              </a:rPr>
              <a:t>力是变力    如：阻力，安培力；   。应用于求过程量变化规律：</a:t>
            </a:r>
            <a:endParaRPr kumimoji="1" lang="en-US" altLang="zh-CN" sz="2000" dirty="0">
              <a:solidFill>
                <a:srgbClr val="333333"/>
              </a:solidFill>
              <a:latin typeface="宋体" pitchFamily="2" charset="-122"/>
              <a:ea typeface="楷体" pitchFamily="49" charset="-122"/>
            </a:endParaRPr>
          </a:p>
          <a:p>
            <a:r>
              <a:rPr kumimoji="1" lang="en-US" altLang="zh-CN" sz="2000" dirty="0" smtClean="0">
                <a:solidFill>
                  <a:srgbClr val="333333"/>
                </a:solidFill>
                <a:latin typeface="宋体" pitchFamily="2" charset="-122"/>
                <a:ea typeface="楷体" pitchFamily="49" charset="-122"/>
              </a:rPr>
              <a:t>(1)</a:t>
            </a:r>
            <a:r>
              <a:rPr kumimoji="1" lang="zh-CN" altLang="en-US" sz="2000" dirty="0" smtClean="0">
                <a:solidFill>
                  <a:srgbClr val="333333"/>
                </a:solidFill>
                <a:latin typeface="宋体" pitchFamily="2" charset="-122"/>
                <a:ea typeface="楷体" pitchFamily="49" charset="-122"/>
              </a:rPr>
              <a:t>求：   如：</a:t>
            </a:r>
            <a:r>
              <a:rPr kumimoji="1" lang="en-US" altLang="zh-CN" sz="2000" kern="0" dirty="0" smtClean="0">
                <a:solidFill>
                  <a:srgbClr val="0000FF"/>
                </a:solidFill>
                <a:latin typeface="宋体" pitchFamily="2" charset="-122"/>
                <a:ea typeface="楷体" pitchFamily="49" charset="-122"/>
              </a:rPr>
              <a:t>2017</a:t>
            </a:r>
            <a:r>
              <a:rPr kumimoji="1" lang="zh-CN" altLang="en-US" sz="2000" kern="0" dirty="0">
                <a:solidFill>
                  <a:srgbClr val="0000FF"/>
                </a:solidFill>
                <a:latin typeface="宋体" pitchFamily="2" charset="-122"/>
                <a:ea typeface="楷体" pitchFamily="49" charset="-122"/>
              </a:rPr>
              <a:t>年</a:t>
            </a:r>
            <a:r>
              <a:rPr kumimoji="1" lang="zh-CN" altLang="en-US" sz="2000" kern="0" dirty="0" smtClean="0">
                <a:solidFill>
                  <a:srgbClr val="0000FF"/>
                </a:solidFill>
                <a:latin typeface="宋体" pitchFamily="2" charset="-122"/>
                <a:ea typeface="楷体" pitchFamily="49" charset="-122"/>
              </a:rPr>
              <a:t>上半年</a:t>
            </a:r>
            <a:r>
              <a:rPr kumimoji="1" lang="zh-CN" altLang="en-US" sz="2000" kern="0" dirty="0">
                <a:solidFill>
                  <a:srgbClr val="0000FF"/>
                </a:solidFill>
                <a:latin typeface="宋体" pitchFamily="2" charset="-122"/>
                <a:ea typeface="楷体" pitchFamily="49" charset="-122"/>
              </a:rPr>
              <a:t>；</a:t>
            </a:r>
            <a:r>
              <a:rPr kumimoji="1" lang="en-US" altLang="zh-CN" sz="2000" kern="0" dirty="0">
                <a:solidFill>
                  <a:srgbClr val="0000FF"/>
                </a:solidFill>
                <a:latin typeface="宋体" pitchFamily="2" charset="-122"/>
                <a:ea typeface="楷体" pitchFamily="49" charset="-122"/>
              </a:rPr>
              <a:t>2017</a:t>
            </a:r>
            <a:r>
              <a:rPr kumimoji="1" lang="zh-CN" altLang="en-US" sz="2000" kern="0" dirty="0">
                <a:solidFill>
                  <a:srgbClr val="0000FF"/>
                </a:solidFill>
                <a:latin typeface="宋体" pitchFamily="2" charset="-122"/>
                <a:ea typeface="楷体" pitchFamily="49" charset="-122"/>
              </a:rPr>
              <a:t>年下半年</a:t>
            </a:r>
            <a:endParaRPr kumimoji="1" lang="en-US" altLang="zh-CN" sz="2000" kern="0" dirty="0" smtClean="0">
              <a:solidFill>
                <a:srgbClr val="0000FF"/>
              </a:solidFill>
              <a:latin typeface="宋体" pitchFamily="2" charset="-122"/>
              <a:ea typeface="楷体" pitchFamily="49" charset="-122"/>
            </a:endParaRPr>
          </a:p>
          <a:p>
            <a:endParaRPr kumimoji="1" lang="en-US" altLang="zh-CN" sz="2000" kern="0" dirty="0">
              <a:solidFill>
                <a:srgbClr val="0000FF"/>
              </a:solidFill>
              <a:latin typeface="宋体" pitchFamily="2" charset="-122"/>
              <a:ea typeface="楷体" pitchFamily="49" charset="-122"/>
            </a:endParaRPr>
          </a:p>
          <a:p>
            <a:endParaRPr kumimoji="1" lang="en-US" altLang="zh-CN" sz="2000" kern="0" dirty="0" smtClean="0">
              <a:solidFill>
                <a:srgbClr val="0000FF"/>
              </a:solidFill>
              <a:latin typeface="宋体" pitchFamily="2" charset="-122"/>
              <a:ea typeface="楷体" pitchFamily="49" charset="-122"/>
            </a:endParaRPr>
          </a:p>
          <a:p>
            <a:r>
              <a:rPr kumimoji="1" lang="zh-CN" altLang="en-US" sz="2000" dirty="0" smtClean="0">
                <a:solidFill>
                  <a:srgbClr val="333333"/>
                </a:solidFill>
                <a:latin typeface="宋体" pitchFamily="2" charset="-122"/>
                <a:ea typeface="楷体" pitchFamily="49" charset="-122"/>
              </a:rPr>
              <a:t>注意积分时变量分离</a:t>
            </a:r>
            <a:endParaRPr kumimoji="1" lang="en-US" altLang="zh-CN" sz="2000" dirty="0" smtClean="0">
              <a:solidFill>
                <a:srgbClr val="333333"/>
              </a:solidFill>
              <a:latin typeface="宋体" pitchFamily="2" charset="-122"/>
              <a:ea typeface="楷体" pitchFamily="49" charset="-122"/>
            </a:endParaRPr>
          </a:p>
          <a:p>
            <a:r>
              <a:rPr kumimoji="1" lang="en-US" altLang="zh-CN" sz="2000" dirty="0" smtClean="0">
                <a:solidFill>
                  <a:srgbClr val="333333"/>
                </a:solidFill>
                <a:latin typeface="宋体" pitchFamily="2" charset="-122"/>
                <a:ea typeface="楷体" pitchFamily="49" charset="-122"/>
              </a:rPr>
              <a:t>(2)</a:t>
            </a:r>
            <a:r>
              <a:rPr kumimoji="1" lang="zh-CN" altLang="en-US" sz="2000" dirty="0">
                <a:solidFill>
                  <a:srgbClr val="333333"/>
                </a:solidFill>
                <a:latin typeface="宋体" pitchFamily="2" charset="-122"/>
                <a:ea typeface="楷体" pitchFamily="49" charset="-122"/>
              </a:rPr>
              <a:t>求</a:t>
            </a:r>
            <a:r>
              <a:rPr kumimoji="1" lang="zh-CN" altLang="en-US" sz="2000" dirty="0" smtClean="0">
                <a:solidFill>
                  <a:srgbClr val="333333"/>
                </a:solidFill>
                <a:latin typeface="宋体" pitchFamily="2" charset="-122"/>
                <a:ea typeface="楷体" pitchFamily="49" charset="-122"/>
              </a:rPr>
              <a:t>：   如：</a:t>
            </a:r>
            <a:r>
              <a:rPr kumimoji="1" lang="en-US" altLang="zh-CN" sz="2000" kern="0" dirty="0" smtClean="0">
                <a:solidFill>
                  <a:srgbClr val="0000FF"/>
                </a:solidFill>
                <a:latin typeface="宋体" pitchFamily="2" charset="-122"/>
                <a:ea typeface="楷体" pitchFamily="49" charset="-122"/>
              </a:rPr>
              <a:t>2018</a:t>
            </a:r>
            <a:r>
              <a:rPr kumimoji="1" lang="zh-CN" altLang="en-US" sz="2000" kern="0" dirty="0">
                <a:solidFill>
                  <a:srgbClr val="0000FF"/>
                </a:solidFill>
                <a:latin typeface="宋体" pitchFamily="2" charset="-122"/>
                <a:ea typeface="楷体" pitchFamily="49" charset="-122"/>
              </a:rPr>
              <a:t>年下半年</a:t>
            </a:r>
            <a:r>
              <a:rPr kumimoji="1" lang="en-US" altLang="zh-CN" sz="2000" kern="0" dirty="0">
                <a:solidFill>
                  <a:srgbClr val="0000FF"/>
                </a:solidFill>
                <a:latin typeface="宋体" pitchFamily="2" charset="-122"/>
                <a:ea typeface="楷体" pitchFamily="49" charset="-122"/>
              </a:rPr>
              <a:t>[</a:t>
            </a:r>
            <a:r>
              <a:rPr kumimoji="1" lang="zh-CN" altLang="en-US" sz="2000" kern="0" dirty="0">
                <a:solidFill>
                  <a:srgbClr val="0000FF"/>
                </a:solidFill>
                <a:latin typeface="宋体" pitchFamily="2" charset="-122"/>
                <a:ea typeface="楷体" pitchFamily="49" charset="-122"/>
              </a:rPr>
              <a:t>部分</a:t>
            </a:r>
            <a:r>
              <a:rPr kumimoji="1" lang="en-US" altLang="zh-CN" sz="2000" kern="0" dirty="0">
                <a:solidFill>
                  <a:srgbClr val="0000FF"/>
                </a:solidFill>
                <a:latin typeface="宋体" pitchFamily="2" charset="-122"/>
                <a:ea typeface="楷体" pitchFamily="49" charset="-122"/>
              </a:rPr>
              <a:t>]</a:t>
            </a:r>
            <a:endParaRPr kumimoji="1" lang="en-US" altLang="zh-CN" sz="2200" dirty="0">
              <a:solidFill>
                <a:srgbClr val="333333"/>
              </a:solidFill>
              <a:latin typeface="宋体" pitchFamily="2" charset="-122"/>
              <a:ea typeface="楷体" pitchFamily="49" charset="-122"/>
            </a:endParaRPr>
          </a:p>
          <a:p>
            <a:endParaRPr kumimoji="1" lang="en-US" altLang="zh-CN" sz="2200" dirty="0" smtClean="0">
              <a:solidFill>
                <a:srgbClr val="333333"/>
              </a:solidFill>
              <a:latin typeface="宋体" pitchFamily="2" charset="-122"/>
              <a:ea typeface="楷体" pitchFamily="49" charset="-122"/>
            </a:endParaRPr>
          </a:p>
          <a:p>
            <a:endParaRPr kumimoji="1" lang="en-US" altLang="zh-CN" sz="2200" dirty="0">
              <a:solidFill>
                <a:srgbClr val="333333"/>
              </a:solidFill>
              <a:latin typeface="宋体" pitchFamily="2" charset="-122"/>
              <a:ea typeface="楷体" pitchFamily="49" charset="-122"/>
            </a:endParaRPr>
          </a:p>
          <a:p>
            <a:r>
              <a:rPr kumimoji="1" lang="zh-CN" altLang="en-US" sz="2000" dirty="0" smtClean="0">
                <a:solidFill>
                  <a:srgbClr val="333333"/>
                </a:solidFill>
                <a:latin typeface="宋体" pitchFamily="2" charset="-122"/>
                <a:ea typeface="楷体" pitchFamily="49" charset="-122"/>
              </a:rPr>
              <a:t>注意积分变量变换</a:t>
            </a:r>
            <a:endParaRPr kumimoji="1" lang="en-US" altLang="zh-CN" sz="2000" dirty="0">
              <a:solidFill>
                <a:srgbClr val="333333"/>
              </a:solidFill>
              <a:latin typeface="宋体" pitchFamily="2" charset="-122"/>
              <a:ea typeface="楷体" pitchFamily="49" charset="-122"/>
            </a:endParaRPr>
          </a:p>
        </p:txBody>
      </p:sp>
      <p:sp>
        <p:nvSpPr>
          <p:cNvPr id="20484"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85" name="Text Box 55"/>
          <p:cNvSpPr txBox="1">
            <a:spLocks noChangeArrowheads="1"/>
          </p:cNvSpPr>
          <p:nvPr/>
        </p:nvSpPr>
        <p:spPr bwMode="auto">
          <a:xfrm>
            <a:off x="32471" y="43583"/>
            <a:ext cx="1902941"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dirty="0" smtClean="0">
                <a:solidFill>
                  <a:srgbClr val="FFFFFF"/>
                </a:solidFill>
                <a:latin typeface="楷体_GB2312" pitchFamily="49" charset="-122"/>
                <a:ea typeface="楷体_GB2312" pitchFamily="49" charset="-122"/>
              </a:rPr>
              <a:t>二、计算题</a:t>
            </a:r>
            <a:endParaRPr lang="zh-CN" altLang="en-US" dirty="0">
              <a:solidFill>
                <a:srgbClr val="FFFFFF"/>
              </a:solidFill>
              <a:latin typeface="楷体_GB2312" pitchFamily="49" charset="-122"/>
              <a:ea typeface="楷体_GB2312" pitchFamily="49" charset="-122"/>
            </a:endParaRPr>
          </a:p>
        </p:txBody>
      </p:sp>
      <p:sp>
        <p:nvSpPr>
          <p:cNvPr id="10" name="Text Box 55"/>
          <p:cNvSpPr txBox="1">
            <a:spLocks noChangeArrowheads="1"/>
          </p:cNvSpPr>
          <p:nvPr/>
        </p:nvSpPr>
        <p:spPr bwMode="auto">
          <a:xfrm>
            <a:off x="7313067" y="35718"/>
            <a:ext cx="1795437"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dirty="0" smtClean="0">
                <a:solidFill>
                  <a:srgbClr val="FFFFFF"/>
                </a:solidFill>
                <a:latin typeface="楷体_GB2312" pitchFamily="49" charset="-122"/>
                <a:ea typeface="楷体_GB2312" pitchFamily="49" charset="-122"/>
              </a:rPr>
              <a:t>重要知识点</a:t>
            </a:r>
            <a:endParaRPr lang="zh-CN" altLang="en-US" dirty="0">
              <a:solidFill>
                <a:srgbClr val="FFFFFF"/>
              </a:solidFill>
              <a:latin typeface="楷体_GB2312" pitchFamily="49" charset="-122"/>
              <a:ea typeface="楷体_GB2312" pitchFamily="49" charset="-122"/>
            </a:endParaRPr>
          </a:p>
        </p:txBody>
      </p:sp>
      <p:sp>
        <p:nvSpPr>
          <p:cNvPr id="2" name="矩形 1"/>
          <p:cNvSpPr/>
          <p:nvPr/>
        </p:nvSpPr>
        <p:spPr>
          <a:xfrm>
            <a:off x="18617" y="1052736"/>
            <a:ext cx="9116292" cy="369332"/>
          </a:xfrm>
          <a:prstGeom prst="rect">
            <a:avLst/>
          </a:prstGeom>
        </p:spPr>
        <p:txBody>
          <a:bodyPr wrap="square">
            <a:spAutoFit/>
          </a:bodyPr>
          <a:lstStyle/>
          <a:p>
            <a:pPr lvl="0">
              <a:spcBef>
                <a:spcPct val="20000"/>
              </a:spcBef>
            </a:pPr>
            <a:r>
              <a:rPr kumimoji="1" lang="en-US" altLang="zh-CN" sz="1800" kern="0" dirty="0" smtClean="0">
                <a:solidFill>
                  <a:srgbClr val="0000FF"/>
                </a:solidFill>
                <a:latin typeface="宋体" pitchFamily="2" charset="-122"/>
                <a:ea typeface="楷体" pitchFamily="49" charset="-122"/>
              </a:rPr>
              <a:t>(2016</a:t>
            </a:r>
            <a:r>
              <a:rPr kumimoji="1" lang="zh-CN" altLang="en-US" sz="1800" kern="0" dirty="0">
                <a:solidFill>
                  <a:srgbClr val="0000FF"/>
                </a:solidFill>
                <a:latin typeface="宋体" pitchFamily="2" charset="-122"/>
                <a:ea typeface="楷体" pitchFamily="49" charset="-122"/>
              </a:rPr>
              <a:t>年下半年；</a:t>
            </a:r>
            <a:r>
              <a:rPr kumimoji="1" lang="en-US" altLang="zh-CN" sz="1800" kern="0" dirty="0">
                <a:solidFill>
                  <a:srgbClr val="0000FF"/>
                </a:solidFill>
                <a:latin typeface="宋体" pitchFamily="2" charset="-122"/>
                <a:ea typeface="楷体" pitchFamily="49" charset="-122"/>
              </a:rPr>
              <a:t>2017</a:t>
            </a:r>
            <a:r>
              <a:rPr kumimoji="1" lang="zh-CN" altLang="en-US" sz="1800" kern="0" dirty="0">
                <a:solidFill>
                  <a:srgbClr val="0000FF"/>
                </a:solidFill>
                <a:latin typeface="宋体" pitchFamily="2" charset="-122"/>
                <a:ea typeface="楷体" pitchFamily="49" charset="-122"/>
              </a:rPr>
              <a:t>年上半年；</a:t>
            </a:r>
            <a:r>
              <a:rPr kumimoji="1" lang="en-US" altLang="zh-CN" sz="1800" kern="0" dirty="0">
                <a:solidFill>
                  <a:srgbClr val="0000FF"/>
                </a:solidFill>
                <a:latin typeface="宋体" pitchFamily="2" charset="-122"/>
                <a:ea typeface="楷体" pitchFamily="49" charset="-122"/>
              </a:rPr>
              <a:t>2017</a:t>
            </a:r>
            <a:r>
              <a:rPr kumimoji="1" lang="zh-CN" altLang="en-US" sz="1800" kern="0" dirty="0">
                <a:solidFill>
                  <a:srgbClr val="0000FF"/>
                </a:solidFill>
                <a:latin typeface="宋体" pitchFamily="2" charset="-122"/>
                <a:ea typeface="楷体" pitchFamily="49" charset="-122"/>
              </a:rPr>
              <a:t>年下半年；</a:t>
            </a:r>
            <a:r>
              <a:rPr kumimoji="1" lang="en-US" altLang="zh-CN" sz="1800" kern="0" dirty="0">
                <a:solidFill>
                  <a:srgbClr val="0000FF"/>
                </a:solidFill>
                <a:latin typeface="宋体" pitchFamily="2" charset="-122"/>
                <a:ea typeface="楷体" pitchFamily="49" charset="-122"/>
              </a:rPr>
              <a:t>2018</a:t>
            </a:r>
            <a:r>
              <a:rPr kumimoji="1" lang="zh-CN" altLang="en-US" sz="1800" kern="0" dirty="0">
                <a:solidFill>
                  <a:srgbClr val="0000FF"/>
                </a:solidFill>
                <a:latin typeface="宋体" pitchFamily="2" charset="-122"/>
                <a:ea typeface="楷体" pitchFamily="49" charset="-122"/>
              </a:rPr>
              <a:t>年下半</a:t>
            </a:r>
            <a:r>
              <a:rPr kumimoji="1" lang="zh-CN" altLang="en-US" sz="1800" kern="0" dirty="0" smtClean="0">
                <a:solidFill>
                  <a:srgbClr val="0000FF"/>
                </a:solidFill>
                <a:latin typeface="宋体" pitchFamily="2" charset="-122"/>
                <a:ea typeface="楷体" pitchFamily="49" charset="-122"/>
              </a:rPr>
              <a:t>年</a:t>
            </a:r>
            <a:r>
              <a:rPr kumimoji="1" lang="en-US" altLang="zh-CN" sz="1800" kern="0" dirty="0" smtClean="0">
                <a:solidFill>
                  <a:srgbClr val="0000FF"/>
                </a:solidFill>
                <a:latin typeface="宋体" pitchFamily="2" charset="-122"/>
                <a:ea typeface="楷体" pitchFamily="49" charset="-122"/>
              </a:rPr>
              <a:t>[</a:t>
            </a:r>
            <a:r>
              <a:rPr kumimoji="1" lang="zh-CN" altLang="en-US" sz="1800" kern="0" dirty="0" smtClean="0">
                <a:solidFill>
                  <a:srgbClr val="0000FF"/>
                </a:solidFill>
                <a:latin typeface="宋体" pitchFamily="2" charset="-122"/>
                <a:ea typeface="楷体" pitchFamily="49" charset="-122"/>
              </a:rPr>
              <a:t>部分</a:t>
            </a:r>
            <a:r>
              <a:rPr kumimoji="1" lang="en-US" altLang="zh-CN" sz="1800" kern="0" dirty="0" smtClean="0">
                <a:solidFill>
                  <a:srgbClr val="0000FF"/>
                </a:solidFill>
                <a:latin typeface="宋体" pitchFamily="2" charset="-122"/>
                <a:ea typeface="楷体" pitchFamily="49" charset="-122"/>
              </a:rPr>
              <a:t>]</a:t>
            </a:r>
            <a:r>
              <a:rPr kumimoji="1" lang="zh-CN" altLang="en-US" sz="1800" kern="0" dirty="0" smtClean="0">
                <a:solidFill>
                  <a:srgbClr val="0000FF"/>
                </a:solidFill>
                <a:latin typeface="宋体" pitchFamily="2" charset="-122"/>
                <a:ea typeface="楷体" pitchFamily="49" charset="-122"/>
              </a:rPr>
              <a:t>；</a:t>
            </a:r>
            <a:r>
              <a:rPr kumimoji="1" lang="en-US" altLang="zh-CN" sz="1800" kern="0" dirty="0">
                <a:solidFill>
                  <a:srgbClr val="0000FF"/>
                </a:solidFill>
                <a:latin typeface="宋体" pitchFamily="2" charset="-122"/>
                <a:ea typeface="楷体" pitchFamily="49" charset="-122"/>
              </a:rPr>
              <a:t>2019</a:t>
            </a:r>
            <a:r>
              <a:rPr kumimoji="1" lang="zh-CN" altLang="en-US" sz="1800" kern="0" dirty="0">
                <a:solidFill>
                  <a:srgbClr val="0000FF"/>
                </a:solidFill>
                <a:latin typeface="宋体" pitchFamily="2" charset="-122"/>
                <a:ea typeface="楷体" pitchFamily="49" charset="-122"/>
              </a:rPr>
              <a:t>年</a:t>
            </a:r>
            <a:r>
              <a:rPr kumimoji="1" lang="zh-CN" altLang="en-US" sz="1800" kern="0" dirty="0" smtClean="0">
                <a:solidFill>
                  <a:srgbClr val="0000FF"/>
                </a:solidFill>
                <a:latin typeface="宋体" pitchFamily="2" charset="-122"/>
                <a:ea typeface="楷体" pitchFamily="49" charset="-122"/>
              </a:rPr>
              <a:t>上半年</a:t>
            </a:r>
            <a:r>
              <a:rPr kumimoji="1" lang="en-US" altLang="zh-CN" sz="1800" kern="0" dirty="0" smtClean="0">
                <a:solidFill>
                  <a:srgbClr val="0000FF"/>
                </a:solidFill>
                <a:latin typeface="宋体" pitchFamily="2" charset="-122"/>
                <a:ea typeface="楷体" pitchFamily="49" charset="-122"/>
              </a:rPr>
              <a:t>)</a:t>
            </a:r>
            <a:endParaRPr kumimoji="1" lang="zh-CN" altLang="en-US" sz="1800" kern="0" dirty="0">
              <a:solidFill>
                <a:srgbClr val="0000FF"/>
              </a:solidFill>
              <a:latin typeface="宋体" pitchFamily="2" charset="-122"/>
              <a:ea typeface="楷体" pitchFamily="49"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940221834"/>
              </p:ext>
            </p:extLst>
          </p:nvPr>
        </p:nvGraphicFramePr>
        <p:xfrm>
          <a:off x="1259632" y="1875270"/>
          <a:ext cx="512763" cy="303212"/>
        </p:xfrm>
        <a:graphic>
          <a:graphicData uri="http://schemas.openxmlformats.org/presentationml/2006/ole">
            <mc:AlternateContent xmlns:mc="http://schemas.openxmlformats.org/markup-compatibility/2006">
              <mc:Choice xmlns:v="urn:schemas-microsoft-com:vml" Requires="v">
                <p:oleObj spid="_x0000_s61891" name="Equation" r:id="rId3" imgW="342720" imgH="203040" progId="Equation.DSMT4">
                  <p:embed/>
                </p:oleObj>
              </mc:Choice>
              <mc:Fallback>
                <p:oleObj name="Equation" r:id="rId3" imgW="342720" imgH="203040" progId="Equation.DSMT4">
                  <p:embed/>
                  <p:pic>
                    <p:nvPicPr>
                      <p:cNvPr id="0" name="对象 51"/>
                      <p:cNvPicPr>
                        <a:picLocks noChangeAspect="1" noChangeArrowheads="1"/>
                      </p:cNvPicPr>
                      <p:nvPr/>
                    </p:nvPicPr>
                    <p:blipFill>
                      <a:blip r:embed="rId4"/>
                      <a:srcRect/>
                      <a:stretch>
                        <a:fillRect/>
                      </a:stretch>
                    </p:blipFill>
                    <p:spPr bwMode="auto">
                      <a:xfrm>
                        <a:off x="1259632" y="1875270"/>
                        <a:ext cx="512763" cy="303212"/>
                      </a:xfrm>
                      <a:prstGeom prst="rect">
                        <a:avLst/>
                      </a:prstGeom>
                      <a:noFill/>
                      <a:ln>
                        <a:noFill/>
                      </a:ln>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578667517"/>
              </p:ext>
            </p:extLst>
          </p:nvPr>
        </p:nvGraphicFramePr>
        <p:xfrm>
          <a:off x="3923928" y="1844824"/>
          <a:ext cx="474663" cy="303212"/>
        </p:xfrm>
        <a:graphic>
          <a:graphicData uri="http://schemas.openxmlformats.org/presentationml/2006/ole">
            <mc:AlternateContent xmlns:mc="http://schemas.openxmlformats.org/markup-compatibility/2006">
              <mc:Choice xmlns:v="urn:schemas-microsoft-com:vml" Requires="v">
                <p:oleObj spid="_x0000_s61892" name="Equation" r:id="rId5" imgW="317160" imgH="203040" progId="Equation.DSMT4">
                  <p:embed/>
                </p:oleObj>
              </mc:Choice>
              <mc:Fallback>
                <p:oleObj name="Equation" r:id="rId5" imgW="317160" imgH="203040" progId="Equation.DSMT4">
                  <p:embed/>
                  <p:pic>
                    <p:nvPicPr>
                      <p:cNvPr id="0" name="对象 2"/>
                      <p:cNvPicPr>
                        <a:picLocks noChangeAspect="1" noChangeArrowheads="1"/>
                      </p:cNvPicPr>
                      <p:nvPr/>
                    </p:nvPicPr>
                    <p:blipFill>
                      <a:blip r:embed="rId6"/>
                      <a:srcRect/>
                      <a:stretch>
                        <a:fillRect/>
                      </a:stretch>
                    </p:blipFill>
                    <p:spPr bwMode="auto">
                      <a:xfrm>
                        <a:off x="3923928" y="1844824"/>
                        <a:ext cx="474663" cy="303212"/>
                      </a:xfrm>
                      <a:prstGeom prst="rect">
                        <a:avLst/>
                      </a:prstGeom>
                      <a:noFill/>
                      <a:ln>
                        <a:noFill/>
                      </a:ln>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627892851"/>
              </p:ext>
            </p:extLst>
          </p:nvPr>
        </p:nvGraphicFramePr>
        <p:xfrm>
          <a:off x="1043608" y="2132856"/>
          <a:ext cx="454649" cy="344595"/>
        </p:xfrm>
        <a:graphic>
          <a:graphicData uri="http://schemas.openxmlformats.org/presentationml/2006/ole">
            <mc:AlternateContent xmlns:mc="http://schemas.openxmlformats.org/markup-compatibility/2006">
              <mc:Choice xmlns:v="urn:schemas-microsoft-com:vml" Requires="v">
                <p:oleObj spid="_x0000_s61893" name="Equation" r:id="rId7" imgW="266400" imgH="203040" progId="Equation.DSMT4">
                  <p:embed/>
                </p:oleObj>
              </mc:Choice>
              <mc:Fallback>
                <p:oleObj name="Equation" r:id="rId7" imgW="266400" imgH="203040" progId="Equation.DSMT4">
                  <p:embed/>
                  <p:pic>
                    <p:nvPicPr>
                      <p:cNvPr id="0" name="对象 3"/>
                      <p:cNvPicPr>
                        <a:picLocks noChangeAspect="1" noChangeArrowheads="1"/>
                      </p:cNvPicPr>
                      <p:nvPr/>
                    </p:nvPicPr>
                    <p:blipFill>
                      <a:blip r:embed="rId8"/>
                      <a:srcRect/>
                      <a:stretch>
                        <a:fillRect/>
                      </a:stretch>
                    </p:blipFill>
                    <p:spPr bwMode="auto">
                      <a:xfrm>
                        <a:off x="1043608" y="2132856"/>
                        <a:ext cx="454649" cy="344595"/>
                      </a:xfrm>
                      <a:prstGeom prst="rect">
                        <a:avLst/>
                      </a:prstGeom>
                      <a:noFill/>
                      <a:ln>
                        <a:noFill/>
                      </a:ln>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124879227"/>
              </p:ext>
            </p:extLst>
          </p:nvPr>
        </p:nvGraphicFramePr>
        <p:xfrm>
          <a:off x="713071" y="2492896"/>
          <a:ext cx="1689100" cy="587375"/>
        </p:xfrm>
        <a:graphic>
          <a:graphicData uri="http://schemas.openxmlformats.org/presentationml/2006/ole">
            <mc:AlternateContent xmlns:mc="http://schemas.openxmlformats.org/markup-compatibility/2006">
              <mc:Choice xmlns:v="urn:schemas-microsoft-com:vml" Requires="v">
                <p:oleObj spid="_x0000_s61894" name="Equation" r:id="rId9" imgW="1130040" imgH="393480" progId="Equation.DSMT4">
                  <p:embed/>
                </p:oleObj>
              </mc:Choice>
              <mc:Fallback>
                <p:oleObj name="Equation" r:id="rId9" imgW="1130040" imgH="393480" progId="Equation.DSMT4">
                  <p:embed/>
                  <p:pic>
                    <p:nvPicPr>
                      <p:cNvPr id="0" name="对象 2"/>
                      <p:cNvPicPr>
                        <a:picLocks noChangeAspect="1" noChangeArrowheads="1"/>
                      </p:cNvPicPr>
                      <p:nvPr/>
                    </p:nvPicPr>
                    <p:blipFill>
                      <a:blip r:embed="rId10"/>
                      <a:srcRect/>
                      <a:stretch>
                        <a:fillRect/>
                      </a:stretch>
                    </p:blipFill>
                    <p:spPr bwMode="auto">
                      <a:xfrm>
                        <a:off x="713071" y="2492896"/>
                        <a:ext cx="1689100" cy="587375"/>
                      </a:xfrm>
                      <a:prstGeom prst="rect">
                        <a:avLst/>
                      </a:prstGeom>
                      <a:noFill/>
                      <a:ln>
                        <a:noFill/>
                      </a:ln>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007419315"/>
              </p:ext>
            </p:extLst>
          </p:nvPr>
        </p:nvGraphicFramePr>
        <p:xfrm>
          <a:off x="952365" y="3356992"/>
          <a:ext cx="519112" cy="344487"/>
        </p:xfrm>
        <a:graphic>
          <a:graphicData uri="http://schemas.openxmlformats.org/presentationml/2006/ole">
            <mc:AlternateContent xmlns:mc="http://schemas.openxmlformats.org/markup-compatibility/2006">
              <mc:Choice xmlns:v="urn:schemas-microsoft-com:vml" Requires="v">
                <p:oleObj spid="_x0000_s61895" name="Equation" r:id="rId11" imgW="304560" imgH="203040" progId="Equation.DSMT4">
                  <p:embed/>
                </p:oleObj>
              </mc:Choice>
              <mc:Fallback>
                <p:oleObj name="Equation" r:id="rId11" imgW="304560" imgH="203040" progId="Equation.DSMT4">
                  <p:embed/>
                  <p:pic>
                    <p:nvPicPr>
                      <p:cNvPr id="0" name="对象 4"/>
                      <p:cNvPicPr>
                        <a:picLocks noChangeAspect="1" noChangeArrowheads="1"/>
                      </p:cNvPicPr>
                      <p:nvPr/>
                    </p:nvPicPr>
                    <p:blipFill>
                      <a:blip r:embed="rId12"/>
                      <a:srcRect/>
                      <a:stretch>
                        <a:fillRect/>
                      </a:stretch>
                    </p:blipFill>
                    <p:spPr bwMode="auto">
                      <a:xfrm>
                        <a:off x="952365" y="3356992"/>
                        <a:ext cx="519112" cy="344487"/>
                      </a:xfrm>
                      <a:prstGeom prst="rect">
                        <a:avLst/>
                      </a:prstGeom>
                      <a:noFill/>
                      <a:ln>
                        <a:noFill/>
                      </a:ln>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103607869"/>
              </p:ext>
            </p:extLst>
          </p:nvPr>
        </p:nvGraphicFramePr>
        <p:xfrm>
          <a:off x="664390" y="3828032"/>
          <a:ext cx="3435350" cy="587375"/>
        </p:xfrm>
        <a:graphic>
          <a:graphicData uri="http://schemas.openxmlformats.org/presentationml/2006/ole">
            <mc:AlternateContent xmlns:mc="http://schemas.openxmlformats.org/markup-compatibility/2006">
              <mc:Choice xmlns:v="urn:schemas-microsoft-com:vml" Requires="v">
                <p:oleObj spid="_x0000_s61896" name="Equation" r:id="rId13" imgW="2298600" imgH="393480" progId="Equation.DSMT4">
                  <p:embed/>
                </p:oleObj>
              </mc:Choice>
              <mc:Fallback>
                <p:oleObj name="Equation" r:id="rId13" imgW="2298600" imgH="393480" progId="Equation.DSMT4">
                  <p:embed/>
                  <p:pic>
                    <p:nvPicPr>
                      <p:cNvPr id="0" name="对象 5"/>
                      <p:cNvPicPr>
                        <a:picLocks noChangeAspect="1" noChangeArrowheads="1"/>
                      </p:cNvPicPr>
                      <p:nvPr/>
                    </p:nvPicPr>
                    <p:blipFill>
                      <a:blip r:embed="rId14"/>
                      <a:srcRect/>
                      <a:stretch>
                        <a:fillRect/>
                      </a:stretch>
                    </p:blipFill>
                    <p:spPr bwMode="auto">
                      <a:xfrm>
                        <a:off x="664390" y="3828032"/>
                        <a:ext cx="3435350" cy="587375"/>
                      </a:xfrm>
                      <a:prstGeom prst="rect">
                        <a:avLst/>
                      </a:prstGeom>
                      <a:noFill/>
                      <a:ln>
                        <a:noFill/>
                      </a:ln>
                    </p:spPr>
                  </p:pic>
                </p:oleObj>
              </mc:Fallback>
            </mc:AlternateContent>
          </a:graphicData>
        </a:graphic>
      </p:graphicFrame>
      <p:sp>
        <p:nvSpPr>
          <p:cNvPr id="17" name="矩形 3"/>
          <p:cNvSpPr>
            <a:spLocks noChangeArrowheads="1"/>
          </p:cNvSpPr>
          <p:nvPr/>
        </p:nvSpPr>
        <p:spPr bwMode="auto">
          <a:xfrm>
            <a:off x="88326" y="4797152"/>
            <a:ext cx="4627690" cy="1264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3200"/>
              </a:lnSpc>
            </a:pPr>
            <a:r>
              <a:rPr kumimoji="1" lang="en-US" altLang="zh-CN" sz="2200" dirty="0" smtClean="0">
                <a:solidFill>
                  <a:srgbClr val="FF0000"/>
                </a:solidFill>
                <a:latin typeface="宋体" pitchFamily="2" charset="-122"/>
                <a:ea typeface="楷体" pitchFamily="49" charset="-122"/>
              </a:rPr>
              <a:t>2</a:t>
            </a:r>
            <a:r>
              <a:rPr kumimoji="1" lang="zh-CN" altLang="en-US" sz="2200" dirty="0" smtClean="0">
                <a:solidFill>
                  <a:srgbClr val="FF0000"/>
                </a:solidFill>
                <a:latin typeface="宋体" pitchFamily="2" charset="-122"/>
                <a:ea typeface="楷体" pitchFamily="49" charset="-122"/>
              </a:rPr>
              <a:t>、功</a:t>
            </a:r>
            <a:endParaRPr kumimoji="1" lang="en-US" altLang="zh-CN" sz="2200" dirty="0">
              <a:solidFill>
                <a:srgbClr val="333333"/>
              </a:solidFill>
              <a:latin typeface="宋体" pitchFamily="2" charset="-122"/>
              <a:ea typeface="楷体" pitchFamily="49" charset="-122"/>
            </a:endParaRPr>
          </a:p>
          <a:p>
            <a:pPr>
              <a:lnSpc>
                <a:spcPts val="3200"/>
              </a:lnSpc>
            </a:pPr>
            <a:r>
              <a:rPr kumimoji="1" lang="zh-CN" altLang="en-US" sz="2000" dirty="0" smtClean="0">
                <a:solidFill>
                  <a:srgbClr val="333333"/>
                </a:solidFill>
                <a:latin typeface="宋体" pitchFamily="2" charset="-122"/>
                <a:ea typeface="楷体" pitchFamily="49" charset="-122"/>
              </a:rPr>
              <a:t>一维：</a:t>
            </a:r>
            <a:endParaRPr kumimoji="1" lang="en-US" altLang="zh-CN" sz="2000" dirty="0" smtClean="0">
              <a:solidFill>
                <a:srgbClr val="333333"/>
              </a:solidFill>
              <a:latin typeface="宋体" pitchFamily="2" charset="-122"/>
              <a:ea typeface="楷体" pitchFamily="49" charset="-122"/>
            </a:endParaRPr>
          </a:p>
          <a:p>
            <a:pPr>
              <a:lnSpc>
                <a:spcPts val="3200"/>
              </a:lnSpc>
            </a:pPr>
            <a:r>
              <a:rPr kumimoji="1" lang="zh-CN" altLang="en-US" sz="2000" kern="0" dirty="0" smtClean="0">
                <a:solidFill>
                  <a:srgbClr val="333333"/>
                </a:solidFill>
                <a:latin typeface="宋体" pitchFamily="2" charset="-122"/>
                <a:ea typeface="楷体" pitchFamily="49" charset="-122"/>
              </a:rPr>
              <a:t>若    </a:t>
            </a:r>
            <a:r>
              <a:rPr kumimoji="1" lang="en-US" altLang="zh-CN" sz="2000" kern="0" dirty="0" smtClean="0">
                <a:solidFill>
                  <a:srgbClr val="333333"/>
                </a:solidFill>
                <a:latin typeface="宋体" pitchFamily="2" charset="-122"/>
                <a:ea typeface="楷体" pitchFamily="49" charset="-122"/>
              </a:rPr>
              <a:t>,</a:t>
            </a:r>
            <a:r>
              <a:rPr kumimoji="1" lang="zh-CN" altLang="en-US" sz="2000" kern="0" dirty="0" smtClean="0">
                <a:solidFill>
                  <a:srgbClr val="333333"/>
                </a:solidFill>
                <a:latin typeface="宋体" pitchFamily="2" charset="-122"/>
                <a:ea typeface="楷体" pitchFamily="49" charset="-122"/>
              </a:rPr>
              <a:t>需把积分变量  变换为</a:t>
            </a:r>
            <a:endParaRPr kumimoji="1" lang="en-US" altLang="zh-CN" sz="2000" kern="0" dirty="0">
              <a:solidFill>
                <a:srgbClr val="0000FF"/>
              </a:solidFill>
              <a:latin typeface="宋体" pitchFamily="2" charset="-122"/>
              <a:ea typeface="楷体" pitchFamily="49" charset="-122"/>
            </a:endParaRPr>
          </a:p>
        </p:txBody>
      </p:sp>
      <p:graphicFrame>
        <p:nvGraphicFramePr>
          <p:cNvPr id="13" name="对象 12"/>
          <p:cNvGraphicFramePr>
            <a:graphicFrameLocks noChangeAspect="1"/>
          </p:cNvGraphicFramePr>
          <p:nvPr>
            <p:extLst>
              <p:ext uri="{D42A27DB-BD31-4B8C-83A1-F6EECF244321}">
                <p14:modId xmlns:p14="http://schemas.microsoft.com/office/powerpoint/2010/main" val="1826687748"/>
              </p:ext>
            </p:extLst>
          </p:nvPr>
        </p:nvGraphicFramePr>
        <p:xfrm>
          <a:off x="1043608" y="4852065"/>
          <a:ext cx="1138238" cy="415925"/>
        </p:xfrm>
        <a:graphic>
          <a:graphicData uri="http://schemas.openxmlformats.org/presentationml/2006/ole">
            <mc:AlternateContent xmlns:mc="http://schemas.openxmlformats.org/markup-compatibility/2006">
              <mc:Choice xmlns:v="urn:schemas-microsoft-com:vml" Requires="v">
                <p:oleObj spid="_x0000_s61897" name="Equation" r:id="rId15" imgW="761760" imgH="279360" progId="Equation.DSMT4">
                  <p:embed/>
                </p:oleObj>
              </mc:Choice>
              <mc:Fallback>
                <p:oleObj name="Equation" r:id="rId15" imgW="761760" imgH="279360" progId="Equation.DSMT4">
                  <p:embed/>
                  <p:pic>
                    <p:nvPicPr>
                      <p:cNvPr id="0" name="对象 5"/>
                      <p:cNvPicPr>
                        <a:picLocks noChangeAspect="1" noChangeArrowheads="1"/>
                      </p:cNvPicPr>
                      <p:nvPr/>
                    </p:nvPicPr>
                    <p:blipFill>
                      <a:blip r:embed="rId16"/>
                      <a:srcRect/>
                      <a:stretch>
                        <a:fillRect/>
                      </a:stretch>
                    </p:blipFill>
                    <p:spPr bwMode="auto">
                      <a:xfrm>
                        <a:off x="1043608" y="4852065"/>
                        <a:ext cx="1138238"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2364617715"/>
              </p:ext>
            </p:extLst>
          </p:nvPr>
        </p:nvGraphicFramePr>
        <p:xfrm>
          <a:off x="983941" y="5301208"/>
          <a:ext cx="1309687" cy="415925"/>
        </p:xfrm>
        <a:graphic>
          <a:graphicData uri="http://schemas.openxmlformats.org/presentationml/2006/ole">
            <mc:AlternateContent xmlns:mc="http://schemas.openxmlformats.org/markup-compatibility/2006">
              <mc:Choice xmlns:v="urn:schemas-microsoft-com:vml" Requires="v">
                <p:oleObj spid="_x0000_s61898" name="Equation" r:id="rId17" imgW="876240" imgH="279360" progId="Equation.DSMT4">
                  <p:embed/>
                </p:oleObj>
              </mc:Choice>
              <mc:Fallback>
                <p:oleObj name="Equation" r:id="rId17" imgW="876240" imgH="279360" progId="Equation.DSMT4">
                  <p:embed/>
                  <p:pic>
                    <p:nvPicPr>
                      <p:cNvPr id="0" name="对象 12"/>
                      <p:cNvPicPr>
                        <a:picLocks noChangeAspect="1" noChangeArrowheads="1"/>
                      </p:cNvPicPr>
                      <p:nvPr/>
                    </p:nvPicPr>
                    <p:blipFill>
                      <a:blip r:embed="rId18"/>
                      <a:srcRect/>
                      <a:stretch>
                        <a:fillRect/>
                      </a:stretch>
                    </p:blipFill>
                    <p:spPr bwMode="auto">
                      <a:xfrm>
                        <a:off x="983941" y="5301208"/>
                        <a:ext cx="1309687"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893118301"/>
              </p:ext>
            </p:extLst>
          </p:nvPr>
        </p:nvGraphicFramePr>
        <p:xfrm>
          <a:off x="471179" y="5734761"/>
          <a:ext cx="512762" cy="303212"/>
        </p:xfrm>
        <a:graphic>
          <a:graphicData uri="http://schemas.openxmlformats.org/presentationml/2006/ole">
            <mc:AlternateContent xmlns:mc="http://schemas.openxmlformats.org/markup-compatibility/2006">
              <mc:Choice xmlns:v="urn:schemas-microsoft-com:vml" Requires="v">
                <p:oleObj spid="_x0000_s61899" name="Equation" r:id="rId19" imgW="342720" imgH="203040" progId="Equation.DSMT4">
                  <p:embed/>
                </p:oleObj>
              </mc:Choice>
              <mc:Fallback>
                <p:oleObj name="Equation" r:id="rId19" imgW="342720" imgH="203040" progId="Equation.DSMT4">
                  <p:embed/>
                  <p:pic>
                    <p:nvPicPr>
                      <p:cNvPr id="0" name="对象 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71179" y="5734761"/>
                        <a:ext cx="512762"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507057307"/>
              </p:ext>
            </p:extLst>
          </p:nvPr>
        </p:nvGraphicFramePr>
        <p:xfrm>
          <a:off x="2627784" y="5733256"/>
          <a:ext cx="285750" cy="263525"/>
        </p:xfrm>
        <a:graphic>
          <a:graphicData uri="http://schemas.openxmlformats.org/presentationml/2006/ole">
            <mc:AlternateContent xmlns:mc="http://schemas.openxmlformats.org/markup-compatibility/2006">
              <mc:Choice xmlns:v="urn:schemas-microsoft-com:vml" Requires="v">
                <p:oleObj spid="_x0000_s61900" name="Equation" r:id="rId21" imgW="190440" imgH="177480" progId="Equation.DSMT4">
                  <p:embed/>
                </p:oleObj>
              </mc:Choice>
              <mc:Fallback>
                <p:oleObj name="Equation" r:id="rId21" imgW="190440" imgH="177480" progId="Equation.DSMT4">
                  <p:embed/>
                  <p:pic>
                    <p:nvPicPr>
                      <p:cNvPr id="0" name="对象 13"/>
                      <p:cNvPicPr>
                        <a:picLocks noChangeAspect="1" noChangeArrowheads="1"/>
                      </p:cNvPicPr>
                      <p:nvPr/>
                    </p:nvPicPr>
                    <p:blipFill>
                      <a:blip r:embed="rId22"/>
                      <a:srcRect/>
                      <a:stretch>
                        <a:fillRect/>
                      </a:stretch>
                    </p:blipFill>
                    <p:spPr bwMode="auto">
                      <a:xfrm>
                        <a:off x="2627784" y="5733256"/>
                        <a:ext cx="28575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1469991454"/>
              </p:ext>
            </p:extLst>
          </p:nvPr>
        </p:nvGraphicFramePr>
        <p:xfrm>
          <a:off x="3635896" y="5733256"/>
          <a:ext cx="285750" cy="263525"/>
        </p:xfrm>
        <a:graphic>
          <a:graphicData uri="http://schemas.openxmlformats.org/presentationml/2006/ole">
            <mc:AlternateContent xmlns:mc="http://schemas.openxmlformats.org/markup-compatibility/2006">
              <mc:Choice xmlns:v="urn:schemas-microsoft-com:vml" Requires="v">
                <p:oleObj spid="_x0000_s61901" name="Equation" r:id="rId23" imgW="190440" imgH="177480" progId="Equation.DSMT4">
                  <p:embed/>
                </p:oleObj>
              </mc:Choice>
              <mc:Fallback>
                <p:oleObj name="Equation" r:id="rId23" imgW="190440" imgH="177480" progId="Equation.DSMT4">
                  <p:embed/>
                  <p:pic>
                    <p:nvPicPr>
                      <p:cNvPr id="0" name="对象 15"/>
                      <p:cNvPicPr>
                        <a:picLocks noChangeAspect="1" noChangeArrowheads="1"/>
                      </p:cNvPicPr>
                      <p:nvPr/>
                    </p:nvPicPr>
                    <p:blipFill>
                      <a:blip r:embed="rId24"/>
                      <a:srcRect/>
                      <a:stretch>
                        <a:fillRect/>
                      </a:stretch>
                    </p:blipFill>
                    <p:spPr bwMode="auto">
                      <a:xfrm>
                        <a:off x="3635896" y="5733256"/>
                        <a:ext cx="28575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9846216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03" name="Text Box 55"/>
          <p:cNvSpPr txBox="1">
            <a:spLocks noChangeArrowheads="1"/>
          </p:cNvSpPr>
          <p:nvPr/>
        </p:nvSpPr>
        <p:spPr bwMode="auto">
          <a:xfrm>
            <a:off x="4763" y="36513"/>
            <a:ext cx="291147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三、案例分析题</a:t>
            </a:r>
          </a:p>
        </p:txBody>
      </p:sp>
      <p:sp>
        <p:nvSpPr>
          <p:cNvPr id="5" name="矩形 4"/>
          <p:cNvSpPr>
            <a:spLocks noChangeArrowheads="1"/>
          </p:cNvSpPr>
          <p:nvPr/>
        </p:nvSpPr>
        <p:spPr bwMode="auto">
          <a:xfrm>
            <a:off x="0" y="533400"/>
            <a:ext cx="9139237" cy="59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kumimoji="1" lang="en-US" altLang="zh-CN" sz="2000" dirty="0" smtClean="0">
                <a:solidFill>
                  <a:srgbClr val="0000FF"/>
                </a:solidFill>
                <a:latin typeface="楷体" pitchFamily="49" charset="-122"/>
                <a:ea typeface="楷体" pitchFamily="49" charset="-122"/>
              </a:rPr>
              <a:t>(3)</a:t>
            </a:r>
            <a:r>
              <a:rPr kumimoji="1" lang="zh-CN" altLang="en-US" sz="2000" dirty="0" smtClean="0">
                <a:solidFill>
                  <a:srgbClr val="0000FF"/>
                </a:solidFill>
                <a:latin typeface="楷体" pitchFamily="49" charset="-122"/>
                <a:ea typeface="楷体" pitchFamily="49" charset="-122"/>
              </a:rPr>
              <a:t>教学片断：</a:t>
            </a:r>
            <a:endParaRPr kumimoji="1" lang="en-US" altLang="zh-CN" sz="2000" dirty="0" smtClean="0">
              <a:solidFill>
                <a:srgbClr val="0000FF"/>
              </a:solidFill>
              <a:latin typeface="楷体" pitchFamily="49" charset="-122"/>
              <a:ea typeface="楷体" pitchFamily="49" charset="-122"/>
            </a:endParaRPr>
          </a:p>
          <a:p>
            <a:r>
              <a:rPr lang="zh-CN" altLang="zh-CN" sz="2000" dirty="0" smtClean="0">
                <a:latin typeface="楷体" pitchFamily="49" charset="-122"/>
                <a:ea typeface="楷体" pitchFamily="49" charset="-122"/>
              </a:rPr>
              <a:t>师</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同学们</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我们先来分析一下杆的运动情况</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在进入磁场前和进入磁场后</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杆分别做什么运动</a:t>
            </a:r>
            <a:r>
              <a:rPr lang="en-US" altLang="zh-CN" sz="2000" dirty="0">
                <a:latin typeface="楷体" pitchFamily="49" charset="-122"/>
                <a:ea typeface="楷体" pitchFamily="49" charset="-122"/>
              </a:rPr>
              <a:t>?</a:t>
            </a:r>
            <a:endParaRPr lang="zh-CN" altLang="zh-CN" sz="2000" dirty="0">
              <a:latin typeface="楷体" pitchFamily="49" charset="-122"/>
              <a:ea typeface="楷体" pitchFamily="49" charset="-122"/>
            </a:endParaRPr>
          </a:p>
          <a:p>
            <a:r>
              <a:rPr lang="zh-CN" altLang="zh-CN" sz="2000" dirty="0">
                <a:latin typeface="楷体" pitchFamily="49" charset="-122"/>
                <a:ea typeface="楷体" pitchFamily="49" charset="-122"/>
              </a:rPr>
              <a:t>生</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进人磁场前</a:t>
            </a:r>
            <a:r>
              <a:rPr lang="zh-CN" altLang="zh-CN" sz="2000" dirty="0">
                <a:solidFill>
                  <a:srgbClr val="C00000"/>
                </a:solidFill>
                <a:latin typeface="楷体" pitchFamily="49" charset="-122"/>
                <a:ea typeface="楷体" pitchFamily="49" charset="-122"/>
              </a:rPr>
              <a:t>匀加速运动</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进入磁场后</a:t>
            </a:r>
            <a:r>
              <a:rPr lang="zh-CN" altLang="zh-CN" sz="2000" dirty="0">
                <a:solidFill>
                  <a:srgbClr val="C00000"/>
                </a:solidFill>
                <a:latin typeface="楷体" pitchFamily="49" charset="-122"/>
                <a:ea typeface="楷体" pitchFamily="49" charset="-122"/>
              </a:rPr>
              <a:t>匀速运动</a:t>
            </a:r>
            <a:r>
              <a:rPr lang="zh-CN" altLang="zh-CN" sz="2000" dirty="0" smtClean="0">
                <a:latin typeface="楷体" pitchFamily="49" charset="-122"/>
                <a:ea typeface="楷体" pitchFamily="49" charset="-122"/>
              </a:rPr>
              <a:t>。</a:t>
            </a:r>
            <a:r>
              <a:rPr lang="zh-CN" altLang="en-US" sz="2000" dirty="0" smtClean="0">
                <a:solidFill>
                  <a:srgbClr val="C00000"/>
                </a:solidFill>
                <a:latin typeface="楷体" pitchFamily="49" charset="-122"/>
                <a:ea typeface="楷体" pitchFamily="49" charset="-122"/>
              </a:rPr>
              <a:t>（</a:t>
            </a:r>
            <a:r>
              <a:rPr lang="zh-CN" altLang="en-US" sz="2000" dirty="0">
                <a:solidFill>
                  <a:srgbClr val="C00000"/>
                </a:solidFill>
                <a:latin typeface="楷体" pitchFamily="49" charset="-122"/>
                <a:ea typeface="楷体" pitchFamily="49" charset="-122"/>
              </a:rPr>
              <a:t>分析运动过程</a:t>
            </a:r>
            <a:r>
              <a:rPr lang="zh-CN" altLang="en-US" sz="2000" dirty="0" smtClean="0">
                <a:solidFill>
                  <a:srgbClr val="C00000"/>
                </a:solidFill>
                <a:latin typeface="楷体" pitchFamily="49" charset="-122"/>
                <a:ea typeface="楷体" pitchFamily="49" charset="-122"/>
              </a:rPr>
              <a:t>）</a:t>
            </a:r>
            <a:endParaRPr lang="zh-CN" altLang="zh-CN" sz="2000" dirty="0">
              <a:solidFill>
                <a:srgbClr val="C00000"/>
              </a:solidFill>
              <a:latin typeface="楷体" pitchFamily="49" charset="-122"/>
              <a:ea typeface="楷体" pitchFamily="49" charset="-122"/>
            </a:endParaRPr>
          </a:p>
          <a:p>
            <a:r>
              <a:rPr lang="zh-CN" altLang="zh-CN" sz="2000" dirty="0">
                <a:latin typeface="楷体" pitchFamily="49" charset="-122"/>
                <a:ea typeface="楷体" pitchFamily="49" charset="-122"/>
              </a:rPr>
              <a:t>师</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非常好。那么</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匀加速的时候</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对杆进行</a:t>
            </a:r>
            <a:r>
              <a:rPr lang="zh-CN" altLang="zh-CN" sz="2000" dirty="0">
                <a:solidFill>
                  <a:srgbClr val="C00000"/>
                </a:solidFill>
                <a:latin typeface="楷体" pitchFamily="49" charset="-122"/>
                <a:ea typeface="楷体" pitchFamily="49" charset="-122"/>
              </a:rPr>
              <a:t>受力分析</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在水平方向上杆受到了什么力</a:t>
            </a:r>
            <a:r>
              <a:rPr lang="en-US" altLang="zh-CN" sz="2000" dirty="0">
                <a:latin typeface="楷体" pitchFamily="49" charset="-122"/>
                <a:ea typeface="楷体" pitchFamily="49" charset="-122"/>
              </a:rPr>
              <a:t>?</a:t>
            </a:r>
            <a:endParaRPr lang="zh-CN" altLang="zh-CN" sz="2000" dirty="0">
              <a:latin typeface="楷体" pitchFamily="49" charset="-122"/>
              <a:ea typeface="楷体" pitchFamily="49" charset="-122"/>
            </a:endParaRPr>
          </a:p>
          <a:p>
            <a:r>
              <a:rPr lang="zh-CN" altLang="zh-CN" sz="2000" dirty="0">
                <a:latin typeface="楷体" pitchFamily="49" charset="-122"/>
                <a:ea typeface="楷体" pitchFamily="49" charset="-122"/>
              </a:rPr>
              <a:t>生</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匀加速运动时</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杆受到了拉力</a:t>
            </a:r>
            <a:r>
              <a:rPr lang="en-US" altLang="zh-CN" sz="2000" dirty="0">
                <a:latin typeface="楷体" pitchFamily="49" charset="-122"/>
                <a:ea typeface="楷体" pitchFamily="49" charset="-122"/>
              </a:rPr>
              <a:t>F</a:t>
            </a:r>
            <a:r>
              <a:rPr lang="zh-CN" altLang="zh-CN" sz="2000" dirty="0">
                <a:latin typeface="楷体" pitchFamily="49" charset="-122"/>
                <a:ea typeface="楷体" pitchFamily="49" charset="-122"/>
              </a:rPr>
              <a:t>和摩擦力的作用。进入磁场后</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拉力和摩擦力以及安培力平衡</a:t>
            </a:r>
            <a:r>
              <a:rPr lang="zh-CN" altLang="zh-CN" sz="2000" dirty="0" smtClean="0">
                <a:latin typeface="楷体" pitchFamily="49" charset="-122"/>
                <a:ea typeface="楷体" pitchFamily="49" charset="-122"/>
              </a:rPr>
              <a:t>。</a:t>
            </a:r>
            <a:r>
              <a:rPr lang="zh-CN" altLang="en-US" sz="2000" dirty="0" smtClean="0">
                <a:solidFill>
                  <a:srgbClr val="C00000"/>
                </a:solidFill>
                <a:latin typeface="楷体" pitchFamily="49" charset="-122"/>
                <a:ea typeface="楷体" pitchFamily="49" charset="-122"/>
              </a:rPr>
              <a:t>（受</a:t>
            </a:r>
            <a:r>
              <a:rPr lang="zh-CN" altLang="en-US" sz="2000" dirty="0">
                <a:solidFill>
                  <a:srgbClr val="C00000"/>
                </a:solidFill>
                <a:latin typeface="楷体" pitchFamily="49" charset="-122"/>
                <a:ea typeface="楷体" pitchFamily="49" charset="-122"/>
              </a:rPr>
              <a:t>力</a:t>
            </a:r>
            <a:r>
              <a:rPr lang="zh-CN" altLang="en-US" sz="2000" dirty="0" smtClean="0">
                <a:solidFill>
                  <a:srgbClr val="C00000"/>
                </a:solidFill>
                <a:latin typeface="楷体" pitchFamily="49" charset="-122"/>
                <a:ea typeface="楷体" pitchFamily="49" charset="-122"/>
              </a:rPr>
              <a:t>分析）</a:t>
            </a:r>
            <a:endParaRPr lang="zh-CN" altLang="zh-CN" sz="2000" dirty="0">
              <a:latin typeface="楷体" pitchFamily="49" charset="-122"/>
              <a:ea typeface="楷体" pitchFamily="49" charset="-122"/>
            </a:endParaRPr>
          </a:p>
          <a:p>
            <a:r>
              <a:rPr lang="zh-CN" altLang="zh-CN" sz="2000" dirty="0">
                <a:latin typeface="楷体" pitchFamily="49" charset="-122"/>
                <a:ea typeface="楷体" pitchFamily="49" charset="-122"/>
              </a:rPr>
              <a:t>师</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好</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我们分别来分析一下各阶段的受力。进入磁场前</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拉力是固定的</a:t>
            </a:r>
            <a:r>
              <a:rPr lang="en-US" altLang="zh-CN" sz="2000" dirty="0">
                <a:latin typeface="楷体" pitchFamily="49" charset="-122"/>
                <a:ea typeface="楷体" pitchFamily="49" charset="-122"/>
              </a:rPr>
              <a:t>F,</a:t>
            </a:r>
            <a:r>
              <a:rPr lang="zh-CN" altLang="zh-CN" sz="2000" dirty="0">
                <a:latin typeface="楷体" pitchFamily="49" charset="-122"/>
                <a:ea typeface="楷体" pitchFamily="49" charset="-122"/>
              </a:rPr>
              <a:t>摩擦力怎么算呢</a:t>
            </a:r>
            <a:r>
              <a:rPr lang="en-US" altLang="zh-CN" sz="2000" dirty="0">
                <a:latin typeface="楷体" pitchFamily="49" charset="-122"/>
                <a:ea typeface="楷体" pitchFamily="49" charset="-122"/>
              </a:rPr>
              <a:t>?</a:t>
            </a:r>
            <a:endParaRPr lang="zh-CN" altLang="zh-CN" sz="2000" dirty="0">
              <a:latin typeface="楷体" pitchFamily="49" charset="-122"/>
              <a:ea typeface="楷体" pitchFamily="49" charset="-122"/>
            </a:endParaRPr>
          </a:p>
          <a:p>
            <a:r>
              <a:rPr lang="zh-CN" altLang="zh-CN" sz="2000" dirty="0">
                <a:latin typeface="楷体" pitchFamily="49" charset="-122"/>
                <a:ea typeface="楷体" pitchFamily="49" charset="-122"/>
              </a:rPr>
              <a:t>生</a:t>
            </a:r>
            <a:r>
              <a:rPr lang="en-US" altLang="zh-CN" sz="2000" dirty="0">
                <a:latin typeface="楷体" pitchFamily="49" charset="-122"/>
                <a:ea typeface="楷体" pitchFamily="49" charset="-122"/>
              </a:rPr>
              <a:t>:</a:t>
            </a:r>
            <a:r>
              <a:rPr lang="zh-CN" altLang="zh-CN" sz="2000" dirty="0">
                <a:solidFill>
                  <a:srgbClr val="C00000"/>
                </a:solidFill>
                <a:latin typeface="楷体" pitchFamily="49" charset="-122"/>
                <a:ea typeface="楷体" pitchFamily="49" charset="-122"/>
              </a:rPr>
              <a:t>摩擦力等于动摩擦因数乘支持力</a:t>
            </a:r>
            <a:r>
              <a:rPr lang="en-US" altLang="zh-CN" sz="2000" dirty="0">
                <a:solidFill>
                  <a:srgbClr val="C00000"/>
                </a:solidFill>
                <a:latin typeface="楷体" pitchFamily="49" charset="-122"/>
                <a:ea typeface="楷体" pitchFamily="49" charset="-122"/>
              </a:rPr>
              <a:t>,</a:t>
            </a:r>
            <a:r>
              <a:rPr lang="zh-CN" altLang="zh-CN" sz="2000" dirty="0">
                <a:solidFill>
                  <a:srgbClr val="C00000"/>
                </a:solidFill>
                <a:latin typeface="楷体" pitchFamily="49" charset="-122"/>
                <a:ea typeface="楷体" pitchFamily="49" charset="-122"/>
              </a:rPr>
              <a:t>支持力大小等于重力大小</a:t>
            </a:r>
            <a:r>
              <a:rPr lang="en-US" altLang="zh-CN" sz="2000" dirty="0">
                <a:solidFill>
                  <a:srgbClr val="C00000"/>
                </a:solidFill>
                <a:latin typeface="楷体" pitchFamily="49" charset="-122"/>
                <a:ea typeface="楷体" pitchFamily="49" charset="-122"/>
              </a:rPr>
              <a:t>,</a:t>
            </a:r>
            <a:r>
              <a:rPr lang="zh-CN" altLang="zh-CN" sz="2000" dirty="0">
                <a:solidFill>
                  <a:srgbClr val="C00000"/>
                </a:solidFill>
                <a:latin typeface="楷体" pitchFamily="49" charset="-122"/>
                <a:ea typeface="楷体" pitchFamily="49" charset="-122"/>
              </a:rPr>
              <a:t>摩擦力大小</a:t>
            </a:r>
            <a:r>
              <a:rPr lang="zh-CN" altLang="zh-CN" sz="2000" dirty="0" smtClean="0">
                <a:solidFill>
                  <a:srgbClr val="C00000"/>
                </a:solidFill>
                <a:latin typeface="楷体" pitchFamily="49" charset="-122"/>
                <a:ea typeface="楷体" pitchFamily="49" charset="-122"/>
              </a:rPr>
              <a:t>等于μ</a:t>
            </a:r>
            <a:r>
              <a:rPr lang="en-US" altLang="zh-CN" sz="2000" dirty="0" smtClean="0">
                <a:solidFill>
                  <a:srgbClr val="C00000"/>
                </a:solidFill>
                <a:latin typeface="楷体" pitchFamily="49" charset="-122"/>
                <a:ea typeface="楷体" pitchFamily="49" charset="-122"/>
              </a:rPr>
              <a:t>mg</a:t>
            </a:r>
            <a:r>
              <a:rPr lang="zh-CN" altLang="zh-CN" sz="2000" dirty="0" smtClean="0">
                <a:solidFill>
                  <a:srgbClr val="C00000"/>
                </a:solidFill>
                <a:latin typeface="楷体" pitchFamily="49" charset="-122"/>
                <a:ea typeface="楷体" pitchFamily="49" charset="-122"/>
              </a:rPr>
              <a:t>。</a:t>
            </a:r>
            <a:r>
              <a:rPr lang="en-US" altLang="zh-CN" sz="2000" dirty="0" smtClean="0">
                <a:solidFill>
                  <a:srgbClr val="C00000"/>
                </a:solidFill>
                <a:latin typeface="楷体" pitchFamily="49" charset="-122"/>
                <a:ea typeface="楷体" pitchFamily="49" charset="-122"/>
              </a:rPr>
              <a:t>(</a:t>
            </a:r>
            <a:r>
              <a:rPr lang="zh-CN" altLang="en-US" sz="2000" dirty="0" smtClean="0">
                <a:solidFill>
                  <a:srgbClr val="C00000"/>
                </a:solidFill>
                <a:latin typeface="楷体" pitchFamily="49" charset="-122"/>
                <a:ea typeface="楷体" pitchFamily="49" charset="-122"/>
              </a:rPr>
              <a:t>复习摩擦力</a:t>
            </a:r>
            <a:r>
              <a:rPr lang="en-US" altLang="zh-CN" sz="2000" dirty="0" smtClean="0">
                <a:solidFill>
                  <a:srgbClr val="C00000"/>
                </a:solidFill>
                <a:latin typeface="楷体" pitchFamily="49" charset="-122"/>
                <a:ea typeface="楷体" pitchFamily="49" charset="-122"/>
              </a:rPr>
              <a:t>)</a:t>
            </a:r>
          </a:p>
          <a:p>
            <a:r>
              <a:rPr lang="zh-CN" altLang="zh-CN" sz="2000" dirty="0" smtClean="0">
                <a:latin typeface="楷体" pitchFamily="49" charset="-122"/>
                <a:ea typeface="楷体" pitchFamily="49" charset="-122"/>
              </a:rPr>
              <a:t>金属</a:t>
            </a:r>
            <a:r>
              <a:rPr lang="zh-CN" altLang="zh-CN" sz="2000" dirty="0">
                <a:latin typeface="楷体" pitchFamily="49" charset="-122"/>
                <a:ea typeface="楷体" pitchFamily="49" charset="-122"/>
              </a:rPr>
              <a:t>杆与铁杆有</a:t>
            </a:r>
            <a:r>
              <a:rPr lang="zh-CN" altLang="zh-CN" sz="2000" dirty="0" smtClean="0">
                <a:latin typeface="楷体" pitchFamily="49" charset="-122"/>
                <a:ea typeface="楷体" pitchFamily="49" charset="-122"/>
              </a:rPr>
              <a:t>两部分</a:t>
            </a:r>
            <a:r>
              <a:rPr lang="zh-CN" altLang="zh-CN" sz="2000" dirty="0">
                <a:latin typeface="楷体" pitchFamily="49" charset="-122"/>
                <a:ea typeface="楷体" pitchFamily="49" charset="-122"/>
              </a:rPr>
              <a:t>接触</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所以总摩擦力应该是</a:t>
            </a:r>
            <a:r>
              <a:rPr lang="en-US" altLang="zh-CN" sz="2000" dirty="0">
                <a:latin typeface="楷体" pitchFamily="49" charset="-122"/>
                <a:ea typeface="楷体" pitchFamily="49" charset="-122"/>
              </a:rPr>
              <a:t>2</a:t>
            </a:r>
            <a:r>
              <a:rPr lang="zh-CN" altLang="zh-CN" sz="2000" dirty="0">
                <a:latin typeface="楷体" pitchFamily="49" charset="-122"/>
                <a:ea typeface="楷体" pitchFamily="49" charset="-122"/>
              </a:rPr>
              <a:t>μ</a:t>
            </a:r>
            <a:r>
              <a:rPr lang="en-US" altLang="zh-CN" sz="2000" dirty="0">
                <a:latin typeface="楷体" pitchFamily="49" charset="-122"/>
                <a:ea typeface="楷体" pitchFamily="49" charset="-122"/>
              </a:rPr>
              <a:t>mg</a:t>
            </a:r>
            <a:r>
              <a:rPr lang="zh-CN" altLang="zh-CN" sz="2000" dirty="0" smtClean="0">
                <a:latin typeface="楷体" pitchFamily="49" charset="-122"/>
                <a:ea typeface="楷体" pitchFamily="49" charset="-122"/>
              </a:rPr>
              <a:t>。师</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摩擦力大小</a:t>
            </a:r>
            <a:r>
              <a:rPr lang="zh-CN" altLang="zh-CN" sz="2000" dirty="0" smtClean="0">
                <a:latin typeface="楷体" pitchFamily="49" charset="-122"/>
                <a:ea typeface="楷体" pitchFamily="49" charset="-122"/>
              </a:rPr>
              <a:t>为</a:t>
            </a:r>
            <a:r>
              <a:rPr lang="zh-CN" altLang="zh-CN" sz="2000" dirty="0">
                <a:latin typeface="楷体" pitchFamily="49" charset="-122"/>
                <a:ea typeface="楷体" pitchFamily="49" charset="-122"/>
              </a:rPr>
              <a:t>μ</a:t>
            </a:r>
            <a:r>
              <a:rPr lang="zh-CN" altLang="zh-CN" sz="2000" dirty="0" smtClean="0">
                <a:latin typeface="楷体" pitchFamily="49" charset="-122"/>
                <a:ea typeface="楷体" pitchFamily="49" charset="-122"/>
              </a:rPr>
              <a:t>乘</a:t>
            </a:r>
            <a:r>
              <a:rPr lang="zh-CN" altLang="zh-CN" sz="2000" dirty="0">
                <a:latin typeface="楷体" pitchFamily="49" charset="-122"/>
                <a:ea typeface="楷体" pitchFamily="49" charset="-122"/>
              </a:rPr>
              <a:t>以导轨所受的正压力这句话表述是非常准确的</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大家想一想</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这里两根导轨对金属杆的正压力是多大呢</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是不是都等于金属杆的重力呢</a:t>
            </a:r>
            <a:r>
              <a:rPr lang="en-US" altLang="zh-CN" sz="2000" dirty="0">
                <a:latin typeface="楷体" pitchFamily="49" charset="-122"/>
                <a:ea typeface="楷体" pitchFamily="49" charset="-122"/>
              </a:rPr>
              <a:t>?</a:t>
            </a:r>
            <a:endParaRPr lang="zh-CN" altLang="zh-CN" sz="2000" dirty="0">
              <a:latin typeface="楷体" pitchFamily="49" charset="-122"/>
              <a:ea typeface="楷体" pitchFamily="49" charset="-122"/>
            </a:endParaRPr>
          </a:p>
          <a:p>
            <a:pPr lvl="0"/>
            <a:r>
              <a:rPr lang="zh-CN" altLang="zh-CN" sz="2000" dirty="0">
                <a:latin typeface="楷体" pitchFamily="49" charset="-122"/>
                <a:ea typeface="楷体" pitchFamily="49" charset="-122"/>
              </a:rPr>
              <a:t>生</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哦</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我知道了</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每根导轨上承担的正压力是金属杆重力的一半</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因此</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杆所受摩擦力大小为</a:t>
            </a:r>
            <a:r>
              <a:rPr lang="en-US" altLang="zh-CN" sz="2000" dirty="0" smtClean="0">
                <a:latin typeface="楷体" pitchFamily="49" charset="-122"/>
                <a:ea typeface="楷体" pitchFamily="49" charset="-122"/>
              </a:rPr>
              <a:t>f=2</a:t>
            </a:r>
            <a:r>
              <a:rPr lang="en-US" altLang="zh-CN" sz="2000" dirty="0">
                <a:latin typeface="楷体" pitchFamily="49" charset="-122"/>
                <a:ea typeface="楷体" pitchFamily="49" charset="-122"/>
              </a:rPr>
              <a:t>.</a:t>
            </a:r>
            <a:r>
              <a:rPr lang="zh-CN" altLang="zh-CN" sz="2000" dirty="0" smtClean="0">
                <a:latin typeface="楷体" pitchFamily="49" charset="-122"/>
                <a:ea typeface="楷体" pitchFamily="49" charset="-122"/>
              </a:rPr>
              <a:t>μ</a:t>
            </a:r>
            <a:r>
              <a:rPr lang="en-US" altLang="zh-CN" sz="2000" dirty="0" smtClean="0">
                <a:latin typeface="楷体" pitchFamily="49" charset="-122"/>
                <a:ea typeface="楷体" pitchFamily="49" charset="-122"/>
              </a:rPr>
              <a:t>.1/2mg=</a:t>
            </a:r>
            <a:r>
              <a:rPr lang="zh-CN" altLang="zh-CN" sz="2000" dirty="0">
                <a:latin typeface="楷体" pitchFamily="49" charset="-122"/>
                <a:ea typeface="楷体" pitchFamily="49" charset="-122"/>
              </a:rPr>
              <a:t>μ</a:t>
            </a:r>
            <a:r>
              <a:rPr lang="en-US" altLang="zh-CN" sz="2000" dirty="0">
                <a:latin typeface="楷体" pitchFamily="49" charset="-122"/>
                <a:ea typeface="楷体" pitchFamily="49" charset="-122"/>
              </a:rPr>
              <a:t>mg,</a:t>
            </a:r>
            <a:r>
              <a:rPr lang="zh-CN" altLang="zh-CN" sz="2000" dirty="0">
                <a:latin typeface="楷体" pitchFamily="49" charset="-122"/>
                <a:ea typeface="楷体" pitchFamily="49" charset="-122"/>
              </a:rPr>
              <a:t>而不是</a:t>
            </a:r>
            <a:r>
              <a:rPr lang="en-US" altLang="zh-CN" sz="2000" dirty="0">
                <a:latin typeface="楷体" pitchFamily="49" charset="-122"/>
                <a:ea typeface="楷体" pitchFamily="49" charset="-122"/>
              </a:rPr>
              <a:t>2</a:t>
            </a:r>
            <a:r>
              <a:rPr lang="zh-CN" altLang="zh-CN" sz="2000" dirty="0">
                <a:latin typeface="楷体" pitchFamily="49" charset="-122"/>
                <a:ea typeface="楷体" pitchFamily="49" charset="-122"/>
              </a:rPr>
              <a:t>μ</a:t>
            </a:r>
            <a:r>
              <a:rPr lang="en-US" altLang="zh-CN" sz="2000" dirty="0" smtClean="0">
                <a:latin typeface="楷体" pitchFamily="49" charset="-122"/>
                <a:ea typeface="楷体" pitchFamily="49" charset="-122"/>
              </a:rPr>
              <a:t>g</a:t>
            </a:r>
            <a:r>
              <a:rPr lang="en-US" altLang="zh-CN" sz="2000" dirty="0" smtClean="0">
                <a:solidFill>
                  <a:srgbClr val="C00000"/>
                </a:solidFill>
                <a:latin typeface="楷体" pitchFamily="49" charset="-122"/>
                <a:ea typeface="楷体" pitchFamily="49" charset="-122"/>
              </a:rPr>
              <a:t>(</a:t>
            </a:r>
            <a:r>
              <a:rPr lang="zh-CN" altLang="en-US" sz="2000" dirty="0" smtClean="0">
                <a:solidFill>
                  <a:srgbClr val="C00000"/>
                </a:solidFill>
                <a:latin typeface="楷体" pitchFamily="49" charset="-122"/>
                <a:ea typeface="楷体" pitchFamily="49" charset="-122"/>
              </a:rPr>
              <a:t>引导学生分析</a:t>
            </a:r>
            <a:r>
              <a:rPr lang="zh-CN" altLang="en-US" sz="2000" dirty="0">
                <a:solidFill>
                  <a:srgbClr val="C00000"/>
                </a:solidFill>
                <a:latin typeface="楷体" pitchFamily="49" charset="-122"/>
                <a:ea typeface="楷体" pitchFamily="49" charset="-122"/>
              </a:rPr>
              <a:t>错误原因</a:t>
            </a:r>
            <a:r>
              <a:rPr lang="en-US" altLang="zh-CN" sz="2000" dirty="0" smtClean="0">
                <a:solidFill>
                  <a:srgbClr val="C00000"/>
                </a:solidFill>
                <a:latin typeface="楷体" pitchFamily="49" charset="-122"/>
                <a:ea typeface="楷体" pitchFamily="49" charset="-122"/>
              </a:rPr>
              <a:t>)</a:t>
            </a:r>
            <a:endParaRPr lang="zh-CN" altLang="zh-CN" sz="2000" dirty="0">
              <a:latin typeface="楷体" pitchFamily="49" charset="-122"/>
              <a:ea typeface="楷体" pitchFamily="49" charset="-122"/>
            </a:endParaRPr>
          </a:p>
          <a:p>
            <a:r>
              <a:rPr lang="zh-CN" altLang="zh-CN" sz="2000" dirty="0">
                <a:latin typeface="楷体" pitchFamily="49" charset="-122"/>
                <a:ea typeface="楷体" pitchFamily="49" charset="-122"/>
              </a:rPr>
              <a:t>师</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非常好</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不能看到几个正压力几个接触点就简单地认为摩擦力就是几倍</a:t>
            </a:r>
            <a:r>
              <a:rPr lang="zh-CN" altLang="zh-CN" sz="2000" dirty="0" smtClean="0">
                <a:latin typeface="楷体" pitchFamily="49" charset="-122"/>
                <a:ea typeface="楷体" pitchFamily="49" charset="-122"/>
              </a:rPr>
              <a:t>的μ</a:t>
            </a:r>
            <a:r>
              <a:rPr lang="en-US" altLang="zh-CN" sz="2000" dirty="0" smtClean="0">
                <a:latin typeface="楷体" pitchFamily="49" charset="-122"/>
                <a:ea typeface="楷体" pitchFamily="49" charset="-122"/>
              </a:rPr>
              <a:t>mg</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考虑摩擦力一定要辨别清楚它所受到的正压力。接下来这个问题能解决了吗</a:t>
            </a:r>
            <a:r>
              <a:rPr lang="en-US" altLang="zh-CN" sz="2000" dirty="0">
                <a:latin typeface="楷体" pitchFamily="49" charset="-122"/>
                <a:ea typeface="楷体" pitchFamily="49" charset="-122"/>
              </a:rPr>
              <a:t>? </a:t>
            </a:r>
            <a:endParaRPr lang="zh-CN" altLang="zh-CN" sz="2000" dirty="0">
              <a:latin typeface="楷体" pitchFamily="49" charset="-122"/>
              <a:ea typeface="楷体" pitchFamily="49" charset="-122"/>
            </a:endParaRPr>
          </a:p>
        </p:txBody>
      </p:sp>
      <p:sp>
        <p:nvSpPr>
          <p:cNvPr id="6"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mn-ea"/>
                <a:ea typeface="+mn-ea"/>
              </a:rPr>
              <a:t>2017</a:t>
            </a:r>
            <a:r>
              <a:rPr lang="zh-CN" altLang="en-US" dirty="0" smtClean="0">
                <a:solidFill>
                  <a:srgbClr val="FFFFFF"/>
                </a:solidFill>
                <a:latin typeface="+mn-ea"/>
                <a:ea typeface="+mn-ea"/>
              </a:rPr>
              <a:t>年上半年</a:t>
            </a:r>
          </a:p>
        </p:txBody>
      </p:sp>
      <p:sp>
        <p:nvSpPr>
          <p:cNvPr id="2" name="矩形 1"/>
          <p:cNvSpPr/>
          <p:nvPr/>
        </p:nvSpPr>
        <p:spPr>
          <a:xfrm>
            <a:off x="179512" y="6396335"/>
            <a:ext cx="3025187" cy="400110"/>
          </a:xfrm>
          <a:prstGeom prst="rect">
            <a:avLst/>
          </a:prstGeom>
        </p:spPr>
        <p:txBody>
          <a:bodyPr wrap="none">
            <a:spAutoFit/>
          </a:bodyPr>
          <a:lstStyle/>
          <a:p>
            <a:pPr lvl="0"/>
            <a:r>
              <a:rPr lang="en-US" altLang="zh-CN" sz="2000" dirty="0">
                <a:solidFill>
                  <a:srgbClr val="C00000"/>
                </a:solidFill>
                <a:latin typeface="楷体" pitchFamily="49" charset="-122"/>
                <a:ea typeface="楷体" pitchFamily="49" charset="-122"/>
              </a:rPr>
              <a:t>(</a:t>
            </a:r>
            <a:r>
              <a:rPr lang="zh-CN" altLang="en-US" sz="2000" dirty="0">
                <a:solidFill>
                  <a:srgbClr val="C00000"/>
                </a:solidFill>
                <a:latin typeface="楷体" pitchFamily="49" charset="-122"/>
                <a:ea typeface="楷体" pitchFamily="49" charset="-122"/>
              </a:rPr>
              <a:t>引导</a:t>
            </a:r>
            <a:r>
              <a:rPr lang="zh-CN" altLang="en-US" sz="2000" dirty="0" smtClean="0">
                <a:solidFill>
                  <a:srgbClr val="C00000"/>
                </a:solidFill>
                <a:latin typeface="楷体" pitchFamily="49" charset="-122"/>
                <a:ea typeface="楷体" pitchFamily="49" charset="-122"/>
              </a:rPr>
              <a:t>学生给出正确解答</a:t>
            </a:r>
            <a:r>
              <a:rPr lang="en-US" altLang="zh-CN" sz="2000" dirty="0" smtClean="0">
                <a:solidFill>
                  <a:srgbClr val="C00000"/>
                </a:solidFill>
                <a:latin typeface="楷体" pitchFamily="49" charset="-122"/>
                <a:ea typeface="楷体" pitchFamily="49" charset="-122"/>
              </a:rPr>
              <a:t>)</a:t>
            </a:r>
            <a:endParaRPr lang="zh-CN" altLang="zh-CN" sz="2000" dirty="0">
              <a:solidFill>
                <a:srgbClr val="C00000"/>
              </a:solidFill>
              <a:latin typeface="楷体" pitchFamily="49" charset="-122"/>
              <a:ea typeface="楷体" pitchFamily="49" charset="-122"/>
            </a:endParaRPr>
          </a:p>
        </p:txBody>
      </p:sp>
    </p:spTree>
    <p:extLst>
      <p:ext uri="{BB962C8B-B14F-4D97-AF65-F5344CB8AC3E}">
        <p14:creationId xmlns:p14="http://schemas.microsoft.com/office/powerpoint/2010/main" val="14254310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ChangeArrowheads="1"/>
          </p:cNvSpPr>
          <p:nvPr/>
        </p:nvSpPr>
        <p:spPr bwMode="auto">
          <a:xfrm>
            <a:off x="20638" y="538163"/>
            <a:ext cx="1382712" cy="43021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kumimoji="1" lang="en-US" altLang="zh-CN" sz="2200" dirty="0" smtClean="0">
                <a:solidFill>
                  <a:srgbClr val="0000FF"/>
                </a:solidFill>
              </a:rPr>
              <a:t>10.</a:t>
            </a:r>
            <a:r>
              <a:rPr kumimoji="1" lang="zh-CN" altLang="en-US" sz="2200" dirty="0" smtClean="0">
                <a:solidFill>
                  <a:srgbClr val="0000FF"/>
                </a:solidFill>
              </a:rPr>
              <a:t>案例</a:t>
            </a:r>
            <a:endParaRPr kumimoji="1" lang="zh-CN" altLang="en-US" sz="2200" dirty="0">
              <a:solidFill>
                <a:srgbClr val="0000FF"/>
              </a:solidFill>
            </a:endParaRPr>
          </a:p>
        </p:txBody>
      </p:sp>
      <p:sp>
        <p:nvSpPr>
          <p:cNvPr id="172035" name="Rectangle 3"/>
          <p:cNvSpPr>
            <a:spLocks noChangeArrowheads="1"/>
          </p:cNvSpPr>
          <p:nvPr/>
        </p:nvSpPr>
        <p:spPr bwMode="auto">
          <a:xfrm>
            <a:off x="24168" y="968375"/>
            <a:ext cx="8943975"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1800" dirty="0">
                <a:latin typeface="+mn-ea"/>
                <a:ea typeface="+mn-ea"/>
              </a:rPr>
              <a:t>题目</a:t>
            </a:r>
            <a:r>
              <a:rPr lang="en-US" altLang="zh-CN" sz="1800" dirty="0">
                <a:latin typeface="+mn-ea"/>
                <a:ea typeface="+mn-ea"/>
              </a:rPr>
              <a:t>:</a:t>
            </a:r>
            <a:r>
              <a:rPr lang="zh-CN" altLang="zh-CN" sz="1800" dirty="0">
                <a:latin typeface="+mn-ea"/>
                <a:ea typeface="+mn-ea"/>
              </a:rPr>
              <a:t>如</a:t>
            </a:r>
            <a:r>
              <a:rPr lang="zh-CN" altLang="zh-CN" sz="1800" dirty="0" smtClean="0">
                <a:latin typeface="+mn-ea"/>
                <a:ea typeface="+mn-ea"/>
              </a:rPr>
              <a:t>图</a:t>
            </a:r>
            <a:r>
              <a:rPr lang="en-US" altLang="zh-CN" sz="1800" dirty="0" smtClean="0">
                <a:latin typeface="+mn-ea"/>
                <a:ea typeface="+mn-ea"/>
              </a:rPr>
              <a:t>7</a:t>
            </a:r>
            <a:r>
              <a:rPr lang="zh-CN" altLang="zh-CN" sz="1800" dirty="0" smtClean="0">
                <a:latin typeface="+mn-ea"/>
                <a:ea typeface="+mn-ea"/>
              </a:rPr>
              <a:t>所</a:t>
            </a:r>
            <a:r>
              <a:rPr lang="zh-CN" altLang="zh-CN" sz="1800" dirty="0">
                <a:latin typeface="+mn-ea"/>
                <a:ea typeface="+mn-ea"/>
              </a:rPr>
              <a:t>示</a:t>
            </a:r>
            <a:r>
              <a:rPr lang="zh-CN" altLang="zh-CN" sz="1800" dirty="0" smtClean="0">
                <a:latin typeface="+mn-ea"/>
                <a:ea typeface="+mn-ea"/>
              </a:rPr>
              <a:t>，</a:t>
            </a:r>
            <a:r>
              <a:rPr lang="en-US" altLang="zh-CN" sz="1800" dirty="0" smtClean="0">
                <a:latin typeface="+mn-ea"/>
                <a:ea typeface="+mn-ea"/>
              </a:rPr>
              <a:t>OACO</a:t>
            </a:r>
            <a:r>
              <a:rPr lang="zh-CN" altLang="en-US" sz="1800" dirty="0" smtClean="0">
                <a:latin typeface="+mn-ea"/>
                <a:ea typeface="+mn-ea"/>
              </a:rPr>
              <a:t>为置于水平面内的光滑闭合金属导轨，</a:t>
            </a:r>
            <a:r>
              <a:rPr lang="en-US" altLang="zh-CN" sz="1800" dirty="0" smtClean="0">
                <a:latin typeface="+mn-ea"/>
                <a:ea typeface="+mn-ea"/>
              </a:rPr>
              <a:t>O</a:t>
            </a:r>
            <a:r>
              <a:rPr lang="zh-CN" altLang="en-US" sz="1800" dirty="0" smtClean="0">
                <a:latin typeface="+mn-ea"/>
                <a:ea typeface="+mn-ea"/>
              </a:rPr>
              <a:t>、</a:t>
            </a:r>
            <a:r>
              <a:rPr lang="en-US" altLang="zh-CN" sz="1800" dirty="0" smtClean="0">
                <a:latin typeface="+mn-ea"/>
                <a:ea typeface="+mn-ea"/>
              </a:rPr>
              <a:t>C</a:t>
            </a:r>
            <a:r>
              <a:rPr lang="zh-CN" altLang="en-US" sz="1800" dirty="0" smtClean="0">
                <a:latin typeface="+mn-ea"/>
                <a:ea typeface="+mn-ea"/>
              </a:rPr>
              <a:t>处分别接有短电阻丝</a:t>
            </a:r>
            <a:r>
              <a:rPr lang="en-US" altLang="zh-CN" sz="1800" dirty="0">
                <a:latin typeface="+mn-ea"/>
                <a:ea typeface="+mn-ea"/>
              </a:rPr>
              <a:t>(</a:t>
            </a:r>
            <a:r>
              <a:rPr lang="zh-CN" altLang="en-US" sz="1800" dirty="0" smtClean="0">
                <a:latin typeface="+mn-ea"/>
                <a:ea typeface="+mn-ea"/>
              </a:rPr>
              <a:t>图中用粗线表示</a:t>
            </a:r>
            <a:r>
              <a:rPr lang="en-US" altLang="zh-CN" sz="1800" dirty="0" smtClean="0">
                <a:latin typeface="+mn-ea"/>
                <a:ea typeface="+mn-ea"/>
              </a:rPr>
              <a:t>)</a:t>
            </a:r>
            <a:r>
              <a:rPr lang="zh-CN" altLang="en-US" sz="1800" dirty="0" smtClean="0">
                <a:latin typeface="+mn-ea"/>
                <a:ea typeface="+mn-ea"/>
              </a:rPr>
              <a:t>，     ，     </a:t>
            </a:r>
            <a:r>
              <a:rPr lang="en-US" altLang="zh-CN" sz="1800" dirty="0" smtClean="0">
                <a:latin typeface="+mn-ea"/>
                <a:ea typeface="+mn-ea"/>
              </a:rPr>
              <a:t>(</a:t>
            </a:r>
            <a:r>
              <a:rPr lang="zh-CN" altLang="en-US" sz="1800" dirty="0" smtClean="0">
                <a:latin typeface="+mn-ea"/>
                <a:ea typeface="+mn-ea"/>
              </a:rPr>
              <a:t>导轨其他部分电阻不计</a:t>
            </a:r>
            <a:r>
              <a:rPr lang="en-US" altLang="zh-CN" sz="1800" dirty="0" smtClean="0">
                <a:latin typeface="+mn-ea"/>
                <a:ea typeface="+mn-ea"/>
              </a:rPr>
              <a:t>)</a:t>
            </a:r>
            <a:r>
              <a:rPr lang="zh-CN" altLang="en-US" sz="1800" dirty="0" smtClean="0">
                <a:latin typeface="+mn-ea"/>
                <a:ea typeface="+mn-ea"/>
              </a:rPr>
              <a:t>。导轨</a:t>
            </a:r>
            <a:r>
              <a:rPr lang="en-US" altLang="zh-CN" sz="1800" dirty="0" smtClean="0">
                <a:latin typeface="+mn-ea"/>
                <a:ea typeface="+mn-ea"/>
              </a:rPr>
              <a:t>OAC</a:t>
            </a:r>
            <a:r>
              <a:rPr lang="zh-CN" altLang="en-US" sz="1800" dirty="0" smtClean="0">
                <a:latin typeface="+mn-ea"/>
                <a:ea typeface="+mn-ea"/>
              </a:rPr>
              <a:t>的形状满足</a:t>
            </a:r>
            <a:r>
              <a:rPr lang="en-US" altLang="zh-CN" sz="1800" dirty="0" smtClean="0">
                <a:latin typeface="+mn-ea"/>
                <a:ea typeface="+mn-ea"/>
              </a:rPr>
              <a:t>(</a:t>
            </a:r>
            <a:r>
              <a:rPr lang="zh-CN" altLang="en-US" sz="1800" dirty="0" smtClean="0">
                <a:latin typeface="+mn-ea"/>
                <a:ea typeface="+mn-ea"/>
              </a:rPr>
              <a:t>单位</a:t>
            </a:r>
            <a:r>
              <a:rPr lang="en-US" altLang="zh-CN" sz="1800" dirty="0" smtClean="0">
                <a:latin typeface="+mn-ea"/>
                <a:ea typeface="+mn-ea"/>
              </a:rPr>
              <a:t>m</a:t>
            </a:r>
            <a:r>
              <a:rPr lang="zh-CN" altLang="en-US" sz="1800" dirty="0" smtClean="0">
                <a:latin typeface="+mn-ea"/>
                <a:ea typeface="+mn-ea"/>
              </a:rPr>
              <a:t>）       ，磁感应强度</a:t>
            </a:r>
            <a:r>
              <a:rPr lang="en-US" altLang="zh-CN" sz="1800" dirty="0" smtClean="0">
                <a:latin typeface="+mn-ea"/>
                <a:ea typeface="+mn-ea"/>
              </a:rPr>
              <a:t>B=0.2T</a:t>
            </a:r>
            <a:r>
              <a:rPr lang="zh-CN" altLang="en-US" sz="1800" dirty="0" smtClean="0">
                <a:latin typeface="+mn-ea"/>
                <a:ea typeface="+mn-ea"/>
              </a:rPr>
              <a:t>的匀强磁场方向垂直于导轨平面。一足够长的金属棒在</a:t>
            </a:r>
            <a:r>
              <a:rPr lang="zh-CN" altLang="en-US" sz="1800" dirty="0" smtClean="0">
                <a:solidFill>
                  <a:srgbClr val="C00000"/>
                </a:solidFill>
                <a:latin typeface="+mn-ea"/>
                <a:ea typeface="+mn-ea"/>
              </a:rPr>
              <a:t>水平外力</a:t>
            </a:r>
            <a:r>
              <a:rPr lang="en-US" altLang="zh-CN" sz="1800" dirty="0" smtClean="0">
                <a:solidFill>
                  <a:srgbClr val="C00000"/>
                </a:solidFill>
                <a:latin typeface="+mn-ea"/>
                <a:ea typeface="+mn-ea"/>
              </a:rPr>
              <a:t>F</a:t>
            </a:r>
            <a:r>
              <a:rPr lang="zh-CN" altLang="en-US" sz="1800" dirty="0" smtClean="0">
                <a:latin typeface="+mn-ea"/>
                <a:ea typeface="+mn-ea"/>
              </a:rPr>
              <a:t>作用下，以</a:t>
            </a:r>
            <a:r>
              <a:rPr lang="zh-CN" altLang="en-US" sz="1800" dirty="0" smtClean="0">
                <a:solidFill>
                  <a:srgbClr val="C00000"/>
                </a:solidFill>
                <a:latin typeface="+mn-ea"/>
                <a:ea typeface="+mn-ea"/>
              </a:rPr>
              <a:t>恒定的速率</a:t>
            </a:r>
            <a:r>
              <a:rPr lang="en-US" altLang="zh-CN" sz="1800" dirty="0" smtClean="0">
                <a:latin typeface="+mn-ea"/>
                <a:ea typeface="+mn-ea"/>
              </a:rPr>
              <a:t>V=0.5m/s</a:t>
            </a:r>
            <a:r>
              <a:rPr lang="zh-CN" altLang="en-US" sz="1800" dirty="0" smtClean="0">
                <a:latin typeface="+mn-ea"/>
                <a:ea typeface="+mn-ea"/>
              </a:rPr>
              <a:t>水平向右在导轨上从</a:t>
            </a:r>
            <a:r>
              <a:rPr lang="en-US" altLang="zh-CN" sz="1800" dirty="0" smtClean="0">
                <a:latin typeface="+mn-ea"/>
                <a:ea typeface="+mn-ea"/>
              </a:rPr>
              <a:t>O</a:t>
            </a:r>
            <a:r>
              <a:rPr lang="zh-CN" altLang="en-US" sz="1800" dirty="0" smtClean="0">
                <a:latin typeface="+mn-ea"/>
                <a:ea typeface="+mn-ea"/>
              </a:rPr>
              <a:t>点滑动到</a:t>
            </a:r>
            <a:r>
              <a:rPr lang="en-US" altLang="zh-CN" sz="1800" dirty="0" smtClean="0">
                <a:latin typeface="+mn-ea"/>
                <a:ea typeface="+mn-ea"/>
              </a:rPr>
              <a:t>C</a:t>
            </a:r>
            <a:r>
              <a:rPr lang="zh-CN" altLang="en-US" sz="1800" dirty="0" smtClean="0">
                <a:latin typeface="+mn-ea"/>
                <a:ea typeface="+mn-ea"/>
              </a:rPr>
              <a:t>点，棒与导轨接触良好且始终保持与</a:t>
            </a:r>
            <a:r>
              <a:rPr lang="en-US" altLang="zh-CN" sz="1800" dirty="0" smtClean="0">
                <a:latin typeface="+mn-ea"/>
                <a:ea typeface="+mn-ea"/>
              </a:rPr>
              <a:t>OC</a:t>
            </a:r>
            <a:r>
              <a:rPr lang="zh-CN" altLang="en-US" sz="1800" dirty="0" smtClean="0">
                <a:latin typeface="+mn-ea"/>
                <a:ea typeface="+mn-ea"/>
              </a:rPr>
              <a:t>导轨垂直，不计棒的电阻。</a:t>
            </a:r>
            <a:endParaRPr lang="en-US" altLang="zh-CN" sz="1800" dirty="0" smtClean="0">
              <a:latin typeface="+mn-ea"/>
              <a:ea typeface="+mn-ea"/>
            </a:endParaRPr>
          </a:p>
          <a:p>
            <a:r>
              <a:rPr lang="zh-CN" altLang="zh-CN" sz="1800" dirty="0" smtClean="0">
                <a:latin typeface="+mn-ea"/>
                <a:ea typeface="+mn-ea"/>
              </a:rPr>
              <a:t>求</a:t>
            </a:r>
            <a:r>
              <a:rPr lang="en-US" altLang="zh-CN" sz="1800" dirty="0">
                <a:latin typeface="+mn-ea"/>
                <a:ea typeface="+mn-ea"/>
              </a:rPr>
              <a:t>:</a:t>
            </a:r>
            <a:r>
              <a:rPr lang="zh-CN" altLang="zh-CN" sz="1800" dirty="0">
                <a:latin typeface="+mn-ea"/>
                <a:ea typeface="+mn-ea"/>
              </a:rPr>
              <a:t> </a:t>
            </a:r>
            <a:r>
              <a:rPr lang="en-US" altLang="zh-CN" sz="1800" dirty="0">
                <a:latin typeface="+mn-ea"/>
                <a:ea typeface="+mn-ea"/>
              </a:rPr>
              <a:t>(1)</a:t>
            </a:r>
            <a:r>
              <a:rPr lang="zh-CN" altLang="en-US" sz="1800" dirty="0">
                <a:latin typeface="+mn-ea"/>
                <a:ea typeface="+mn-ea"/>
              </a:rPr>
              <a:t>外力</a:t>
            </a:r>
            <a:r>
              <a:rPr lang="en-US" altLang="zh-CN" sz="1800" dirty="0">
                <a:latin typeface="+mn-ea"/>
                <a:ea typeface="+mn-ea"/>
              </a:rPr>
              <a:t>F</a:t>
            </a:r>
            <a:r>
              <a:rPr lang="zh-CN" altLang="en-US" sz="1800" dirty="0">
                <a:latin typeface="+mn-ea"/>
                <a:ea typeface="+mn-ea"/>
              </a:rPr>
              <a:t>的最大值；</a:t>
            </a:r>
            <a:endParaRPr lang="en-US" altLang="zh-CN" sz="1800" dirty="0">
              <a:latin typeface="+mn-ea"/>
              <a:ea typeface="+mn-ea"/>
            </a:endParaRPr>
          </a:p>
          <a:p>
            <a:r>
              <a:rPr lang="en-US" altLang="zh-CN" sz="1800" dirty="0" smtClean="0">
                <a:latin typeface="+mn-ea"/>
                <a:ea typeface="+mn-ea"/>
              </a:rPr>
              <a:t>    (2)</a:t>
            </a:r>
            <a:r>
              <a:rPr lang="zh-CN" altLang="en-US" sz="1800" dirty="0" smtClean="0">
                <a:latin typeface="+mn-ea"/>
                <a:ea typeface="+mn-ea"/>
              </a:rPr>
              <a:t>在滑动过程中通过金属棒的电流</a:t>
            </a:r>
            <a:r>
              <a:rPr lang="en-US" altLang="zh-CN" sz="1800" dirty="0" smtClean="0">
                <a:latin typeface="+mn-ea"/>
                <a:ea typeface="+mn-ea"/>
              </a:rPr>
              <a:t>I</a:t>
            </a:r>
            <a:r>
              <a:rPr lang="zh-CN" altLang="en-US" sz="1800" dirty="0" smtClean="0">
                <a:latin typeface="+mn-ea"/>
                <a:ea typeface="+mn-ea"/>
              </a:rPr>
              <a:t>与时间</a:t>
            </a:r>
            <a:r>
              <a:rPr lang="en-US" altLang="zh-CN" sz="1800" dirty="0" smtClean="0">
                <a:latin typeface="+mn-ea"/>
                <a:ea typeface="+mn-ea"/>
              </a:rPr>
              <a:t>t</a:t>
            </a:r>
            <a:r>
              <a:rPr lang="zh-CN" altLang="en-US" sz="1800" dirty="0" smtClean="0">
                <a:latin typeface="+mn-ea"/>
                <a:ea typeface="+mn-ea"/>
              </a:rPr>
              <a:t>的关系</a:t>
            </a:r>
            <a:r>
              <a:rPr lang="zh-CN" altLang="zh-CN" sz="1800" dirty="0" smtClean="0">
                <a:latin typeface="+mn-ea"/>
                <a:ea typeface="+mn-ea"/>
              </a:rPr>
              <a:t>。</a:t>
            </a:r>
            <a:endParaRPr lang="zh-CN" altLang="zh-CN" sz="1800" dirty="0">
              <a:latin typeface="楷体" pitchFamily="49" charset="-122"/>
              <a:ea typeface="楷体" pitchFamily="49" charset="-122"/>
            </a:endParaRPr>
          </a:p>
        </p:txBody>
      </p:sp>
      <p:sp>
        <p:nvSpPr>
          <p:cNvPr id="48132"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33" name="Text Box 55"/>
          <p:cNvSpPr txBox="1">
            <a:spLocks noChangeArrowheads="1"/>
          </p:cNvSpPr>
          <p:nvPr/>
        </p:nvSpPr>
        <p:spPr bwMode="auto">
          <a:xfrm>
            <a:off x="4763" y="36513"/>
            <a:ext cx="291147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三、案例分析题</a:t>
            </a:r>
          </a:p>
        </p:txBody>
      </p:sp>
      <p:sp>
        <p:nvSpPr>
          <p:cNvPr id="3" name="矩形 2"/>
          <p:cNvSpPr/>
          <p:nvPr/>
        </p:nvSpPr>
        <p:spPr>
          <a:xfrm>
            <a:off x="1258888" y="538163"/>
            <a:ext cx="5400675" cy="430887"/>
          </a:xfrm>
          <a:prstGeom prst="rect">
            <a:avLst/>
          </a:prstGeom>
        </p:spPr>
        <p:txBody>
          <a:bodyPr wrap="square">
            <a:spAutoFit/>
          </a:bodyPr>
          <a:lstStyle/>
          <a:p>
            <a:r>
              <a:rPr kumimoji="1" lang="zh-CN" altLang="zh-CN" sz="2200" dirty="0">
                <a:solidFill>
                  <a:srgbClr val="0000FF"/>
                </a:solidFill>
              </a:rPr>
              <a:t>下面</a:t>
            </a:r>
            <a:r>
              <a:rPr kumimoji="1" lang="zh-CN" altLang="zh-CN" sz="2200" dirty="0" smtClean="0">
                <a:solidFill>
                  <a:srgbClr val="0000FF"/>
                </a:solidFill>
              </a:rPr>
              <a:t>为</a:t>
            </a:r>
            <a:r>
              <a:rPr kumimoji="1" lang="zh-CN" altLang="en-US" sz="2200" dirty="0" smtClean="0">
                <a:solidFill>
                  <a:srgbClr val="0000FF"/>
                </a:solidFill>
              </a:rPr>
              <a:t>一</a:t>
            </a:r>
            <a:r>
              <a:rPr kumimoji="1" lang="zh-CN" altLang="zh-CN" sz="2200" dirty="0" smtClean="0">
                <a:solidFill>
                  <a:srgbClr val="0000FF"/>
                </a:solidFill>
              </a:rPr>
              <a:t>道</a:t>
            </a:r>
            <a:r>
              <a:rPr kumimoji="1" lang="zh-CN" altLang="zh-CN" sz="2200" dirty="0">
                <a:solidFill>
                  <a:srgbClr val="0000FF"/>
                </a:solidFill>
              </a:rPr>
              <a:t>物理试题和某学生的解答过程。</a:t>
            </a:r>
          </a:p>
        </p:txBody>
      </p:sp>
      <p:sp>
        <p:nvSpPr>
          <p:cNvPr id="12"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mn-ea"/>
                <a:ea typeface="+mn-ea"/>
              </a:rPr>
              <a:t>2017</a:t>
            </a:r>
            <a:r>
              <a:rPr lang="zh-CN" altLang="en-US" dirty="0" smtClean="0">
                <a:solidFill>
                  <a:srgbClr val="FFFFFF"/>
                </a:solidFill>
                <a:latin typeface="+mn-ea"/>
                <a:ea typeface="+mn-ea"/>
              </a:rPr>
              <a:t>年下半年</a:t>
            </a:r>
          </a:p>
        </p:txBody>
      </p:sp>
      <p:graphicFrame>
        <p:nvGraphicFramePr>
          <p:cNvPr id="2" name="对象 1"/>
          <p:cNvGraphicFramePr>
            <a:graphicFrameLocks noChangeAspect="1"/>
          </p:cNvGraphicFramePr>
          <p:nvPr>
            <p:extLst>
              <p:ext uri="{D42A27DB-BD31-4B8C-83A1-F6EECF244321}">
                <p14:modId xmlns:p14="http://schemas.microsoft.com/office/powerpoint/2010/main" val="3965185930"/>
              </p:ext>
            </p:extLst>
          </p:nvPr>
        </p:nvGraphicFramePr>
        <p:xfrm>
          <a:off x="2051720" y="1268760"/>
          <a:ext cx="648072" cy="343405"/>
        </p:xfrm>
        <a:graphic>
          <a:graphicData uri="http://schemas.openxmlformats.org/presentationml/2006/ole">
            <mc:AlternateContent xmlns:mc="http://schemas.openxmlformats.org/markup-compatibility/2006">
              <mc:Choice xmlns:v="urn:schemas-microsoft-com:vml" Requires="v">
                <p:oleObj spid="_x0000_s46413" name="Equation" r:id="rId3" imgW="533160" imgH="228600" progId="Equation.DSMT4">
                  <p:embed/>
                </p:oleObj>
              </mc:Choice>
              <mc:Fallback>
                <p:oleObj name="Equation" r:id="rId3" imgW="533160" imgH="228600" progId="Equation.DSMT4">
                  <p:embed/>
                  <p:pic>
                    <p:nvPicPr>
                      <p:cNvPr id="0" name="对象 1"/>
                      <p:cNvPicPr>
                        <a:picLocks noChangeAspect="1" noChangeArrowheads="1"/>
                      </p:cNvPicPr>
                      <p:nvPr/>
                    </p:nvPicPr>
                    <p:blipFill>
                      <a:blip r:embed="rId4"/>
                      <a:srcRect/>
                      <a:stretch>
                        <a:fillRect/>
                      </a:stretch>
                    </p:blipFill>
                    <p:spPr bwMode="auto">
                      <a:xfrm>
                        <a:off x="2051720" y="1268760"/>
                        <a:ext cx="648072" cy="343405"/>
                      </a:xfrm>
                      <a:prstGeom prst="rect">
                        <a:avLst/>
                      </a:prstGeom>
                      <a:noFill/>
                      <a:ln>
                        <a:noFill/>
                      </a:ln>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797517625"/>
              </p:ext>
            </p:extLst>
          </p:nvPr>
        </p:nvGraphicFramePr>
        <p:xfrm>
          <a:off x="2916238" y="1268760"/>
          <a:ext cx="645641" cy="348605"/>
        </p:xfrm>
        <a:graphic>
          <a:graphicData uri="http://schemas.openxmlformats.org/presentationml/2006/ole">
            <mc:AlternateContent xmlns:mc="http://schemas.openxmlformats.org/markup-compatibility/2006">
              <mc:Choice xmlns:v="urn:schemas-microsoft-com:vml" Requires="v">
                <p:oleObj spid="_x0000_s46414" name="Equation" r:id="rId5" imgW="520560" imgH="228600" progId="Equation.DSMT4">
                  <p:embed/>
                </p:oleObj>
              </mc:Choice>
              <mc:Fallback>
                <p:oleObj name="Equation" r:id="rId5" imgW="520560" imgH="228600" progId="Equation.DSMT4">
                  <p:embed/>
                  <p:pic>
                    <p:nvPicPr>
                      <p:cNvPr id="0" name="对象 1"/>
                      <p:cNvPicPr>
                        <a:picLocks noChangeAspect="1" noChangeArrowheads="1"/>
                      </p:cNvPicPr>
                      <p:nvPr/>
                    </p:nvPicPr>
                    <p:blipFill>
                      <a:blip r:embed="rId6"/>
                      <a:srcRect/>
                      <a:stretch>
                        <a:fillRect/>
                      </a:stretch>
                    </p:blipFill>
                    <p:spPr bwMode="auto">
                      <a:xfrm>
                        <a:off x="2916238" y="1268760"/>
                        <a:ext cx="645641" cy="348605"/>
                      </a:xfrm>
                      <a:prstGeom prst="rect">
                        <a:avLst/>
                      </a:prstGeom>
                      <a:noFill/>
                      <a:ln>
                        <a:noFill/>
                      </a:ln>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88574539"/>
              </p:ext>
            </p:extLst>
          </p:nvPr>
        </p:nvGraphicFramePr>
        <p:xfrm>
          <a:off x="638175" y="1484784"/>
          <a:ext cx="822325" cy="461962"/>
        </p:xfrm>
        <a:graphic>
          <a:graphicData uri="http://schemas.openxmlformats.org/presentationml/2006/ole">
            <mc:AlternateContent xmlns:mc="http://schemas.openxmlformats.org/markup-compatibility/2006">
              <mc:Choice xmlns:v="urn:schemas-microsoft-com:vml" Requires="v">
                <p:oleObj spid="_x0000_s46415" name="Equation" r:id="rId7" imgW="863280" imgH="393480" progId="Equation.DSMT4">
                  <p:embed/>
                </p:oleObj>
              </mc:Choice>
              <mc:Fallback>
                <p:oleObj name="Equation" r:id="rId7" imgW="863280" imgH="393480" progId="Equation.DSMT4">
                  <p:embed/>
                  <p:pic>
                    <p:nvPicPr>
                      <p:cNvPr id="0" name="对象 1"/>
                      <p:cNvPicPr>
                        <a:picLocks noChangeAspect="1" noChangeArrowheads="1"/>
                      </p:cNvPicPr>
                      <p:nvPr/>
                    </p:nvPicPr>
                    <p:blipFill>
                      <a:blip r:embed="rId8"/>
                      <a:srcRect/>
                      <a:stretch>
                        <a:fillRect/>
                      </a:stretch>
                    </p:blipFill>
                    <p:spPr bwMode="auto">
                      <a:xfrm>
                        <a:off x="638175" y="1484784"/>
                        <a:ext cx="822325" cy="461962"/>
                      </a:xfrm>
                      <a:prstGeom prst="rect">
                        <a:avLst/>
                      </a:prstGeom>
                      <a:noFill/>
                      <a:ln>
                        <a:noFill/>
                      </a:ln>
                      <a:extLst/>
                    </p:spPr>
                  </p:pic>
                </p:oleObj>
              </mc:Fallback>
            </mc:AlternateContent>
          </a:graphicData>
        </a:graphic>
      </p:graphicFrame>
      <p:pic>
        <p:nvPicPr>
          <p:cNvPr id="14" name="图片 13"/>
          <p:cNvPicPr/>
          <p:nvPr/>
        </p:nvPicPr>
        <p:blipFill rotWithShape="1">
          <a:blip r:embed="rId9">
            <a:extLst>
              <a:ext uri="{28A0092B-C50C-407E-A947-70E740481C1C}">
                <a14:useLocalDpi xmlns:a14="http://schemas.microsoft.com/office/drawing/2010/main" val="0"/>
              </a:ext>
            </a:extLst>
          </a:blip>
          <a:srcRect l="23399" t="21352" r="18330" b="55187"/>
          <a:stretch/>
        </p:blipFill>
        <p:spPr bwMode="auto">
          <a:xfrm>
            <a:off x="5896648" y="2127384"/>
            <a:ext cx="3071495" cy="1595120"/>
          </a:xfrm>
          <a:prstGeom prst="rect">
            <a:avLst/>
          </a:prstGeom>
          <a:ln>
            <a:noFill/>
          </a:ln>
          <a:extLst>
            <a:ext uri="{53640926-AAD7-44D8-BBD7-CCE9431645EC}">
              <a14:shadowObscured xmlns:a14="http://schemas.microsoft.com/office/drawing/2010/main"/>
            </a:ext>
          </a:extLst>
        </p:spPr>
      </p:pic>
      <p:sp>
        <p:nvSpPr>
          <p:cNvPr id="7" name="矩形 6"/>
          <p:cNvSpPr/>
          <p:nvPr/>
        </p:nvSpPr>
        <p:spPr>
          <a:xfrm>
            <a:off x="251520" y="3020445"/>
            <a:ext cx="576064" cy="400110"/>
          </a:xfrm>
          <a:prstGeom prst="rect">
            <a:avLst/>
          </a:prstGeom>
        </p:spPr>
        <p:txBody>
          <a:bodyPr wrap="square">
            <a:spAutoFit/>
          </a:bodyPr>
          <a:lstStyle/>
          <a:p>
            <a:r>
              <a:rPr lang="zh-CN" altLang="en-US" sz="2000" dirty="0" smtClean="0">
                <a:latin typeface="楷体" pitchFamily="49" charset="-122"/>
                <a:ea typeface="楷体" pitchFamily="49" charset="-122"/>
              </a:rPr>
              <a:t>解</a:t>
            </a:r>
            <a:r>
              <a:rPr lang="en-US" altLang="zh-CN" sz="2000" dirty="0" smtClean="0">
                <a:latin typeface="楷体" pitchFamily="49" charset="-122"/>
                <a:ea typeface="楷体" pitchFamily="49" charset="-122"/>
              </a:rPr>
              <a:t>:</a:t>
            </a:r>
            <a:endParaRPr lang="zh-CN" altLang="zh-CN" sz="2000" dirty="0">
              <a:latin typeface="楷体" pitchFamily="49" charset="-122"/>
              <a:ea typeface="楷体" pitchFamily="49" charset="-122"/>
            </a:endParaRPr>
          </a:p>
        </p:txBody>
      </p:sp>
      <p:pic>
        <p:nvPicPr>
          <p:cNvPr id="18" name="图片 17"/>
          <p:cNvPicPr/>
          <p:nvPr/>
        </p:nvPicPr>
        <p:blipFill rotWithShape="1">
          <a:blip r:embed="rId9">
            <a:extLst>
              <a:ext uri="{28A0092B-C50C-407E-A947-70E740481C1C}">
                <a14:useLocalDpi xmlns:a14="http://schemas.microsoft.com/office/drawing/2010/main" val="0"/>
              </a:ext>
            </a:extLst>
          </a:blip>
          <a:srcRect l="14806" t="55437" r="57350" b="13937"/>
          <a:stretch/>
        </p:blipFill>
        <p:spPr bwMode="auto">
          <a:xfrm>
            <a:off x="899592" y="2930575"/>
            <a:ext cx="2520280" cy="3522761"/>
          </a:xfrm>
          <a:prstGeom prst="rect">
            <a:avLst/>
          </a:prstGeom>
          <a:ln>
            <a:noFill/>
          </a:ln>
          <a:extLst>
            <a:ext uri="{53640926-AAD7-44D8-BBD7-CCE9431645EC}">
              <a14:shadowObscured xmlns:a14="http://schemas.microsoft.com/office/drawing/2010/main"/>
            </a:ext>
          </a:extLst>
        </p:spPr>
      </p:pic>
      <p:pic>
        <p:nvPicPr>
          <p:cNvPr id="19" name="图片 18"/>
          <p:cNvPicPr/>
          <p:nvPr/>
        </p:nvPicPr>
        <p:blipFill rotWithShape="1">
          <a:blip r:embed="rId9">
            <a:extLst>
              <a:ext uri="{28A0092B-C50C-407E-A947-70E740481C1C}">
                <a14:useLocalDpi xmlns:a14="http://schemas.microsoft.com/office/drawing/2010/main" val="0"/>
              </a:ext>
            </a:extLst>
          </a:blip>
          <a:srcRect l="12839" t="85574" r="50814"/>
          <a:stretch/>
        </p:blipFill>
        <p:spPr bwMode="auto">
          <a:xfrm>
            <a:off x="3172941" y="3020445"/>
            <a:ext cx="2807643" cy="1736637"/>
          </a:xfrm>
          <a:prstGeom prst="rect">
            <a:avLst/>
          </a:prstGeom>
          <a:ln>
            <a:noFill/>
          </a:ln>
          <a:extLst>
            <a:ext uri="{53640926-AAD7-44D8-BBD7-CCE9431645EC}">
              <a14:shadowObscured xmlns:a14="http://schemas.microsoft.com/office/drawing/2010/main"/>
            </a:ext>
          </a:extLst>
        </p:spPr>
      </p:pic>
      <p:sp>
        <p:nvSpPr>
          <p:cNvPr id="6" name="TextBox 5"/>
          <p:cNvSpPr txBox="1"/>
          <p:nvPr/>
        </p:nvSpPr>
        <p:spPr>
          <a:xfrm>
            <a:off x="971600" y="4725973"/>
            <a:ext cx="2273349" cy="461665"/>
          </a:xfrm>
          <a:prstGeom prst="rect">
            <a:avLst/>
          </a:prstGeom>
          <a:noFill/>
          <a:ln w="25400">
            <a:solidFill>
              <a:srgbClr val="C00000"/>
            </a:solidFill>
          </a:ln>
        </p:spPr>
        <p:txBody>
          <a:bodyPr wrap="square" rtlCol="0">
            <a:spAutoFit/>
          </a:bodyPr>
          <a:lstStyle/>
          <a:p>
            <a:endParaRPr lang="zh-CN" altLang="en-US" dirty="0"/>
          </a:p>
        </p:txBody>
      </p:sp>
    </p:spTree>
    <p:extLst>
      <p:ext uri="{BB962C8B-B14F-4D97-AF65-F5344CB8AC3E}">
        <p14:creationId xmlns:p14="http://schemas.microsoft.com/office/powerpoint/2010/main" val="7931124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33" name="Text Box 55"/>
          <p:cNvSpPr txBox="1">
            <a:spLocks noChangeArrowheads="1"/>
          </p:cNvSpPr>
          <p:nvPr/>
        </p:nvSpPr>
        <p:spPr bwMode="auto">
          <a:xfrm>
            <a:off x="4763" y="36513"/>
            <a:ext cx="291147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三、案例分析题</a:t>
            </a:r>
          </a:p>
        </p:txBody>
      </p:sp>
      <p:sp>
        <p:nvSpPr>
          <p:cNvPr id="48135" name="矩形 1"/>
          <p:cNvSpPr>
            <a:spLocks noChangeArrowheads="1"/>
          </p:cNvSpPr>
          <p:nvPr/>
        </p:nvSpPr>
        <p:spPr bwMode="auto">
          <a:xfrm>
            <a:off x="107504" y="620688"/>
            <a:ext cx="8455222"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kumimoji="1" lang="zh-CN" altLang="en-US" sz="2000" dirty="0">
                <a:solidFill>
                  <a:srgbClr val="0000FF"/>
                </a:solidFill>
                <a:latin typeface="楷体" pitchFamily="49" charset="-122"/>
                <a:ea typeface="楷体" pitchFamily="49" charset="-122"/>
              </a:rPr>
              <a:t>问题</a:t>
            </a:r>
            <a:r>
              <a:rPr kumimoji="1" lang="en-US" altLang="zh-CN" sz="2000" dirty="0">
                <a:solidFill>
                  <a:srgbClr val="0000FF"/>
                </a:solidFill>
                <a:latin typeface="楷体" pitchFamily="49" charset="-122"/>
                <a:ea typeface="楷体" pitchFamily="49" charset="-122"/>
              </a:rPr>
              <a:t>:</a:t>
            </a:r>
            <a:br>
              <a:rPr kumimoji="1" lang="en-US" altLang="zh-CN" sz="2000" dirty="0">
                <a:solidFill>
                  <a:srgbClr val="0000FF"/>
                </a:solidFill>
                <a:latin typeface="楷体" pitchFamily="49" charset="-122"/>
                <a:ea typeface="楷体" pitchFamily="49" charset="-122"/>
              </a:rPr>
            </a:br>
            <a:r>
              <a:rPr kumimoji="1" lang="en-US" altLang="zh-CN" sz="2000" dirty="0" smtClean="0">
                <a:solidFill>
                  <a:srgbClr val="0000FF"/>
                </a:solidFill>
                <a:latin typeface="楷体" pitchFamily="49" charset="-122"/>
                <a:ea typeface="楷体" pitchFamily="49" charset="-122"/>
              </a:rPr>
              <a:t>(</a:t>
            </a:r>
            <a:r>
              <a:rPr kumimoji="1" lang="en-US" altLang="zh-CN" sz="2000" dirty="0">
                <a:solidFill>
                  <a:srgbClr val="0000FF"/>
                </a:solidFill>
                <a:latin typeface="楷体" pitchFamily="49" charset="-122"/>
                <a:ea typeface="楷体" pitchFamily="49" charset="-122"/>
              </a:rPr>
              <a:t>1)</a:t>
            </a:r>
            <a:r>
              <a:rPr kumimoji="1" lang="zh-CN" altLang="en-US" sz="2000" dirty="0">
                <a:solidFill>
                  <a:srgbClr val="0000FF"/>
                </a:solidFill>
                <a:latin typeface="楷体" pitchFamily="49" charset="-122"/>
                <a:ea typeface="楷体" pitchFamily="49" charset="-122"/>
              </a:rPr>
              <a:t>指出此道题检测了学生的哪些知识点。</a:t>
            </a:r>
            <a:r>
              <a:rPr kumimoji="1" lang="en-US" altLang="zh-CN" sz="2000" dirty="0">
                <a:solidFill>
                  <a:srgbClr val="0000FF"/>
                </a:solidFill>
                <a:latin typeface="楷体" pitchFamily="49" charset="-122"/>
                <a:ea typeface="楷体" pitchFamily="49" charset="-122"/>
              </a:rPr>
              <a:t>(4</a:t>
            </a:r>
            <a:r>
              <a:rPr kumimoji="1" lang="zh-CN" altLang="en-US" sz="2000" dirty="0">
                <a:solidFill>
                  <a:srgbClr val="0000FF"/>
                </a:solidFill>
                <a:latin typeface="楷体" pitchFamily="49" charset="-122"/>
                <a:ea typeface="楷体" pitchFamily="49" charset="-122"/>
              </a:rPr>
              <a:t>分</a:t>
            </a:r>
            <a:r>
              <a:rPr kumimoji="1" lang="en-US" altLang="zh-CN" sz="2000" dirty="0">
                <a:solidFill>
                  <a:srgbClr val="0000FF"/>
                </a:solidFill>
                <a:latin typeface="楷体" pitchFamily="49" charset="-122"/>
                <a:ea typeface="楷体" pitchFamily="49" charset="-122"/>
              </a:rPr>
              <a:t>)</a:t>
            </a:r>
          </a:p>
          <a:p>
            <a:r>
              <a:rPr kumimoji="1" lang="en-US" altLang="zh-CN" sz="2000" dirty="0" smtClean="0">
                <a:solidFill>
                  <a:srgbClr val="0000FF"/>
                </a:solidFill>
                <a:latin typeface="楷体" pitchFamily="49" charset="-122"/>
                <a:ea typeface="楷体" pitchFamily="49" charset="-122"/>
              </a:rPr>
              <a:t>(</a:t>
            </a:r>
            <a:r>
              <a:rPr kumimoji="1" lang="en-US" altLang="zh-CN" sz="2000" dirty="0">
                <a:solidFill>
                  <a:srgbClr val="0000FF"/>
                </a:solidFill>
                <a:latin typeface="楷体" pitchFamily="49" charset="-122"/>
                <a:ea typeface="楷体" pitchFamily="49" charset="-122"/>
              </a:rPr>
              <a:t>2</a:t>
            </a:r>
            <a:r>
              <a:rPr kumimoji="1" lang="en-US" altLang="zh-CN" sz="2000" dirty="0" smtClean="0">
                <a:solidFill>
                  <a:srgbClr val="0000FF"/>
                </a:solidFill>
                <a:latin typeface="楷体" pitchFamily="49" charset="-122"/>
                <a:ea typeface="楷体" pitchFamily="49" charset="-122"/>
              </a:rPr>
              <a:t>)</a:t>
            </a:r>
            <a:r>
              <a:rPr kumimoji="1" lang="zh-CN" altLang="en-US" sz="2000" dirty="0" smtClean="0">
                <a:solidFill>
                  <a:srgbClr val="0000FF"/>
                </a:solidFill>
                <a:latin typeface="楷体" pitchFamily="49" charset="-122"/>
                <a:ea typeface="楷体" pitchFamily="49" charset="-122"/>
              </a:rPr>
              <a:t>给</a:t>
            </a:r>
            <a:r>
              <a:rPr kumimoji="1" lang="zh-CN" altLang="en-US" sz="2000" dirty="0">
                <a:solidFill>
                  <a:srgbClr val="0000FF"/>
                </a:solidFill>
                <a:latin typeface="楷体" pitchFamily="49" charset="-122"/>
                <a:ea typeface="楷体" pitchFamily="49" charset="-122"/>
              </a:rPr>
              <a:t>出正确解法。</a:t>
            </a:r>
            <a:r>
              <a:rPr kumimoji="1" lang="en-US" altLang="zh-CN" sz="2000" dirty="0">
                <a:solidFill>
                  <a:srgbClr val="0000FF"/>
                </a:solidFill>
                <a:latin typeface="楷体" pitchFamily="49" charset="-122"/>
                <a:ea typeface="楷体" pitchFamily="49" charset="-122"/>
              </a:rPr>
              <a:t>(6</a:t>
            </a:r>
            <a:r>
              <a:rPr kumimoji="1" lang="zh-CN" altLang="en-US" sz="2000" dirty="0">
                <a:solidFill>
                  <a:srgbClr val="0000FF"/>
                </a:solidFill>
                <a:latin typeface="楷体" pitchFamily="49" charset="-122"/>
                <a:ea typeface="楷体" pitchFamily="49" charset="-122"/>
              </a:rPr>
              <a:t>分</a:t>
            </a:r>
            <a:r>
              <a:rPr kumimoji="1" lang="en-US" altLang="zh-CN" sz="2000" dirty="0">
                <a:solidFill>
                  <a:srgbClr val="0000FF"/>
                </a:solidFill>
                <a:latin typeface="楷体" pitchFamily="49" charset="-122"/>
                <a:ea typeface="楷体" pitchFamily="49" charset="-122"/>
              </a:rPr>
              <a:t>)</a:t>
            </a:r>
          </a:p>
          <a:p>
            <a:r>
              <a:rPr kumimoji="1" lang="en-US" altLang="zh-CN" sz="2000" dirty="0" smtClean="0">
                <a:solidFill>
                  <a:srgbClr val="0000FF"/>
                </a:solidFill>
                <a:latin typeface="楷体" pitchFamily="49" charset="-122"/>
                <a:ea typeface="楷体" pitchFamily="49" charset="-122"/>
              </a:rPr>
              <a:t>(</a:t>
            </a:r>
            <a:r>
              <a:rPr kumimoji="1" lang="en-US" altLang="zh-CN" sz="2000" dirty="0">
                <a:solidFill>
                  <a:srgbClr val="0000FF"/>
                </a:solidFill>
                <a:latin typeface="楷体" pitchFamily="49" charset="-122"/>
                <a:ea typeface="楷体" pitchFamily="49" charset="-122"/>
              </a:rPr>
              <a:t>3</a:t>
            </a:r>
            <a:r>
              <a:rPr kumimoji="1" lang="en-US" altLang="zh-CN" sz="2000" dirty="0" smtClean="0">
                <a:solidFill>
                  <a:srgbClr val="0000FF"/>
                </a:solidFill>
                <a:latin typeface="楷体" pitchFamily="49" charset="-122"/>
                <a:ea typeface="楷体" pitchFamily="49" charset="-122"/>
              </a:rPr>
              <a:t>)</a:t>
            </a:r>
            <a:r>
              <a:rPr kumimoji="1" lang="zh-CN" altLang="zh-CN" sz="2000" dirty="0" smtClean="0">
                <a:solidFill>
                  <a:srgbClr val="0000FF"/>
                </a:solidFill>
                <a:latin typeface="楷体" pitchFamily="49" charset="-122"/>
                <a:ea typeface="楷体" pitchFamily="49" charset="-122"/>
              </a:rPr>
              <a:t>针对</a:t>
            </a:r>
            <a:r>
              <a:rPr kumimoji="1" lang="zh-CN" altLang="zh-CN" sz="2000" dirty="0">
                <a:solidFill>
                  <a:srgbClr val="0000FF"/>
                </a:solidFill>
                <a:latin typeface="楷体" pitchFamily="49" charset="-122"/>
                <a:ea typeface="楷体" pitchFamily="49" charset="-122"/>
              </a:rPr>
              <a:t>学生解题过程中存在的问题，设计一个教学片段</a:t>
            </a:r>
            <a:r>
              <a:rPr kumimoji="1" lang="en-US" altLang="zh-CN" sz="2000" dirty="0">
                <a:solidFill>
                  <a:srgbClr val="0000FF"/>
                </a:solidFill>
                <a:latin typeface="楷体" pitchFamily="49" charset="-122"/>
                <a:ea typeface="楷体" pitchFamily="49" charset="-122"/>
              </a:rPr>
              <a:t>,</a:t>
            </a:r>
            <a:r>
              <a:rPr kumimoji="1" lang="zh-CN" altLang="zh-CN" sz="2000" dirty="0">
                <a:solidFill>
                  <a:srgbClr val="0000FF"/>
                </a:solidFill>
                <a:latin typeface="楷体" pitchFamily="49" charset="-122"/>
                <a:ea typeface="楷体" pitchFamily="49" charset="-122"/>
              </a:rPr>
              <a:t>帮助学生解决此类问题</a:t>
            </a:r>
            <a:r>
              <a:rPr kumimoji="1" lang="zh-CN" altLang="zh-CN" sz="2000" dirty="0" smtClean="0">
                <a:solidFill>
                  <a:srgbClr val="0000FF"/>
                </a:solidFill>
                <a:latin typeface="楷体" pitchFamily="49" charset="-122"/>
                <a:ea typeface="楷体" pitchFamily="49" charset="-122"/>
              </a:rPr>
              <a:t>。</a:t>
            </a:r>
            <a:r>
              <a:rPr kumimoji="1" lang="en-US" altLang="zh-CN" sz="2000" dirty="0" smtClean="0">
                <a:solidFill>
                  <a:srgbClr val="0000FF"/>
                </a:solidFill>
                <a:latin typeface="楷体" pitchFamily="49" charset="-122"/>
                <a:ea typeface="楷体" pitchFamily="49" charset="-122"/>
              </a:rPr>
              <a:t>(</a:t>
            </a:r>
            <a:r>
              <a:rPr kumimoji="1" lang="en-US" altLang="zh-CN" sz="2000" dirty="0">
                <a:solidFill>
                  <a:srgbClr val="0000FF"/>
                </a:solidFill>
                <a:latin typeface="楷体" pitchFamily="49" charset="-122"/>
                <a:ea typeface="楷体" pitchFamily="49" charset="-122"/>
              </a:rPr>
              <a:t>10</a:t>
            </a:r>
            <a:r>
              <a:rPr kumimoji="1" lang="zh-CN" altLang="en-US" sz="2000" dirty="0">
                <a:solidFill>
                  <a:srgbClr val="0000FF"/>
                </a:solidFill>
                <a:latin typeface="楷体" pitchFamily="49" charset="-122"/>
                <a:ea typeface="楷体" pitchFamily="49" charset="-122"/>
              </a:rPr>
              <a:t>分</a:t>
            </a:r>
            <a:r>
              <a:rPr kumimoji="1" lang="en-US" altLang="zh-CN" sz="2000" dirty="0" smtClean="0">
                <a:solidFill>
                  <a:srgbClr val="0000FF"/>
                </a:solidFill>
                <a:latin typeface="楷体" pitchFamily="49" charset="-122"/>
                <a:ea typeface="楷体" pitchFamily="49" charset="-122"/>
              </a:rPr>
              <a:t>)</a:t>
            </a:r>
            <a:endParaRPr kumimoji="1" lang="zh-CN" altLang="en-US" sz="2000" dirty="0">
              <a:solidFill>
                <a:srgbClr val="0000FF"/>
              </a:solidFill>
              <a:latin typeface="楷体" pitchFamily="49" charset="-122"/>
              <a:ea typeface="楷体" pitchFamily="49" charset="-122"/>
            </a:endParaRPr>
          </a:p>
        </p:txBody>
      </p:sp>
      <p:sp>
        <p:nvSpPr>
          <p:cNvPr id="12"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mn-ea"/>
                <a:ea typeface="+mn-ea"/>
              </a:rPr>
              <a:t>2017</a:t>
            </a:r>
            <a:r>
              <a:rPr lang="zh-CN" altLang="en-US" dirty="0" smtClean="0">
                <a:solidFill>
                  <a:srgbClr val="FFFFFF"/>
                </a:solidFill>
                <a:latin typeface="+mn-ea"/>
                <a:ea typeface="+mn-ea"/>
              </a:rPr>
              <a:t>年下半年</a:t>
            </a:r>
          </a:p>
        </p:txBody>
      </p:sp>
    </p:spTree>
    <p:extLst>
      <p:ext uri="{BB962C8B-B14F-4D97-AF65-F5344CB8AC3E}">
        <p14:creationId xmlns:p14="http://schemas.microsoft.com/office/powerpoint/2010/main" val="25166051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03" name="Text Box 55"/>
          <p:cNvSpPr txBox="1">
            <a:spLocks noChangeArrowheads="1"/>
          </p:cNvSpPr>
          <p:nvPr/>
        </p:nvSpPr>
        <p:spPr bwMode="auto">
          <a:xfrm>
            <a:off x="4763" y="36513"/>
            <a:ext cx="291147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三、案例分析题</a:t>
            </a:r>
          </a:p>
        </p:txBody>
      </p:sp>
      <p:sp>
        <p:nvSpPr>
          <p:cNvPr id="5" name="矩形 4"/>
          <p:cNvSpPr>
            <a:spLocks noChangeArrowheads="1"/>
          </p:cNvSpPr>
          <p:nvPr/>
        </p:nvSpPr>
        <p:spPr bwMode="auto">
          <a:xfrm>
            <a:off x="179388" y="620688"/>
            <a:ext cx="8713787"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en-US" altLang="zh-CN" sz="2000" dirty="0" smtClean="0">
                <a:solidFill>
                  <a:srgbClr val="0000FF"/>
                </a:solidFill>
                <a:latin typeface="楷体" pitchFamily="49" charset="-122"/>
                <a:ea typeface="楷体" pitchFamily="49" charset="-122"/>
              </a:rPr>
              <a:t>10.</a:t>
            </a:r>
            <a:r>
              <a:rPr kumimoji="1" lang="zh-CN" altLang="zh-CN" sz="2000" dirty="0" smtClean="0">
                <a:solidFill>
                  <a:srgbClr val="0000FF"/>
                </a:solidFill>
                <a:latin typeface="楷体" pitchFamily="49" charset="-122"/>
                <a:ea typeface="楷体" pitchFamily="49" charset="-122"/>
              </a:rPr>
              <a:t>参考</a:t>
            </a:r>
            <a:r>
              <a:rPr kumimoji="1" lang="zh-CN" altLang="zh-CN" sz="2000" dirty="0">
                <a:solidFill>
                  <a:srgbClr val="0000FF"/>
                </a:solidFill>
                <a:latin typeface="楷体" pitchFamily="49" charset="-122"/>
                <a:ea typeface="楷体" pitchFamily="49" charset="-122"/>
              </a:rPr>
              <a:t>答案</a:t>
            </a:r>
            <a:r>
              <a:rPr kumimoji="1" lang="zh-CN" altLang="en-US" sz="2000" dirty="0">
                <a:solidFill>
                  <a:srgbClr val="0000FF"/>
                </a:solidFill>
                <a:latin typeface="楷体" pitchFamily="49" charset="-122"/>
                <a:ea typeface="楷体" pitchFamily="49" charset="-122"/>
              </a:rPr>
              <a:t>：</a:t>
            </a:r>
            <a:endParaRPr kumimoji="1" lang="en-US" altLang="zh-CN" sz="2000" dirty="0">
              <a:solidFill>
                <a:srgbClr val="0000FF"/>
              </a:solidFill>
              <a:latin typeface="楷体" pitchFamily="49" charset="-122"/>
              <a:ea typeface="楷体" pitchFamily="49" charset="-122"/>
            </a:endParaRPr>
          </a:p>
          <a:p>
            <a:r>
              <a:rPr kumimoji="1" lang="en-US" altLang="zh-CN" sz="2000" dirty="0">
                <a:solidFill>
                  <a:srgbClr val="0000FF"/>
                </a:solidFill>
                <a:latin typeface="楷体" pitchFamily="49" charset="-122"/>
                <a:ea typeface="楷体" pitchFamily="49" charset="-122"/>
              </a:rPr>
              <a:t>(1</a:t>
            </a:r>
            <a:r>
              <a:rPr kumimoji="1" lang="en-US" altLang="zh-CN" sz="2000" dirty="0" smtClean="0">
                <a:solidFill>
                  <a:srgbClr val="0000FF"/>
                </a:solidFill>
                <a:latin typeface="楷体" pitchFamily="49" charset="-122"/>
                <a:ea typeface="楷体" pitchFamily="49" charset="-122"/>
              </a:rPr>
              <a:t>)</a:t>
            </a:r>
            <a:r>
              <a:rPr kumimoji="1" lang="zh-CN" altLang="en-US" sz="2000" dirty="0" smtClean="0">
                <a:solidFill>
                  <a:srgbClr val="0000FF"/>
                </a:solidFill>
                <a:latin typeface="楷体" pitchFamily="49" charset="-122"/>
                <a:ea typeface="楷体" pitchFamily="49" charset="-122"/>
              </a:rPr>
              <a:t>考查</a:t>
            </a:r>
            <a:r>
              <a:rPr kumimoji="1" lang="zh-CN" altLang="en-US" sz="2000" dirty="0">
                <a:solidFill>
                  <a:srgbClr val="0000FF"/>
                </a:solidFill>
                <a:latin typeface="楷体" pitchFamily="49" charset="-122"/>
                <a:ea typeface="楷体" pitchFamily="49" charset="-122"/>
              </a:rPr>
              <a:t>的知识点</a:t>
            </a:r>
            <a:r>
              <a:rPr kumimoji="1" lang="zh-CN" altLang="en-US" sz="2000" dirty="0" smtClean="0">
                <a:solidFill>
                  <a:srgbClr val="0000FF"/>
                </a:solidFill>
                <a:latin typeface="楷体" pitchFamily="49" charset="-122"/>
                <a:ea typeface="楷体" pitchFamily="49" charset="-122"/>
              </a:rPr>
              <a:t>：</a:t>
            </a:r>
            <a:r>
              <a:rPr lang="zh-CN" altLang="zh-CN" sz="2000" dirty="0">
                <a:latin typeface="楷体" pitchFamily="49" charset="-122"/>
                <a:ea typeface="楷体" pitchFamily="49" charset="-122"/>
              </a:rPr>
              <a:t>法拉第电磁感应定律、欧姆定律、</a:t>
            </a:r>
            <a:r>
              <a:rPr lang="zh-CN" altLang="zh-CN" sz="2000" dirty="0" smtClean="0">
                <a:latin typeface="楷体" pitchFamily="49" charset="-122"/>
                <a:ea typeface="楷体" pitchFamily="49" charset="-122"/>
              </a:rPr>
              <a:t>安培力</a:t>
            </a:r>
            <a:r>
              <a:rPr lang="zh-CN" altLang="en-US" sz="2000" dirty="0" smtClean="0">
                <a:latin typeface="楷体" pitchFamily="49" charset="-122"/>
                <a:ea typeface="楷体" pitchFamily="49" charset="-122"/>
              </a:rPr>
              <a:t>、</a:t>
            </a:r>
            <a:r>
              <a:rPr lang="zh-CN" altLang="en-US" sz="2000" dirty="0" smtClean="0">
                <a:solidFill>
                  <a:srgbClr val="C00000"/>
                </a:solidFill>
                <a:latin typeface="楷体" pitchFamily="49" charset="-122"/>
                <a:ea typeface="楷体" pitchFamily="49" charset="-122"/>
              </a:rPr>
              <a:t>力的平衡、串并联电路电阻</a:t>
            </a:r>
            <a:r>
              <a:rPr lang="zh-CN" altLang="zh-CN" sz="2000" dirty="0" smtClean="0">
                <a:latin typeface="楷体" pitchFamily="49" charset="-122"/>
                <a:ea typeface="楷体" pitchFamily="49" charset="-122"/>
              </a:rPr>
              <a:t>。 </a:t>
            </a:r>
            <a:endParaRPr lang="en-US" altLang="zh-CN" sz="2000" dirty="0">
              <a:latin typeface="楷体" pitchFamily="49" charset="-122"/>
              <a:ea typeface="楷体" pitchFamily="49" charset="-122"/>
            </a:endParaRPr>
          </a:p>
          <a:p>
            <a:r>
              <a:rPr kumimoji="1" lang="en-US" altLang="zh-CN" sz="2000" dirty="0" smtClean="0">
                <a:solidFill>
                  <a:srgbClr val="0000FF"/>
                </a:solidFill>
                <a:latin typeface="楷体" pitchFamily="49" charset="-122"/>
                <a:ea typeface="楷体" pitchFamily="49" charset="-122"/>
              </a:rPr>
              <a:t>(</a:t>
            </a:r>
            <a:r>
              <a:rPr kumimoji="1" lang="en-US" altLang="zh-CN" sz="2000" dirty="0">
                <a:solidFill>
                  <a:srgbClr val="0000FF"/>
                </a:solidFill>
                <a:latin typeface="楷体" pitchFamily="49" charset="-122"/>
                <a:ea typeface="楷体" pitchFamily="49" charset="-122"/>
              </a:rPr>
              <a:t>2</a:t>
            </a:r>
            <a:r>
              <a:rPr kumimoji="1" lang="en-US" altLang="zh-CN" sz="2000" dirty="0" smtClean="0">
                <a:solidFill>
                  <a:srgbClr val="0000FF"/>
                </a:solidFill>
                <a:latin typeface="楷体" pitchFamily="49" charset="-122"/>
                <a:ea typeface="楷体" pitchFamily="49" charset="-122"/>
              </a:rPr>
              <a:t>)</a:t>
            </a:r>
            <a:r>
              <a:rPr kumimoji="1" lang="zh-CN" altLang="en-US" sz="2000" dirty="0" smtClean="0">
                <a:solidFill>
                  <a:srgbClr val="0000FF"/>
                </a:solidFill>
                <a:latin typeface="楷体" pitchFamily="49" charset="-122"/>
                <a:ea typeface="楷体" pitchFamily="49" charset="-122"/>
              </a:rPr>
              <a:t>正确</a:t>
            </a:r>
            <a:r>
              <a:rPr kumimoji="1" lang="zh-CN" altLang="en-US" sz="2000" dirty="0">
                <a:solidFill>
                  <a:srgbClr val="0000FF"/>
                </a:solidFill>
                <a:latin typeface="楷体" pitchFamily="49" charset="-122"/>
                <a:ea typeface="楷体" pitchFamily="49" charset="-122"/>
              </a:rPr>
              <a:t>解法</a:t>
            </a:r>
            <a:r>
              <a:rPr kumimoji="1" lang="en-US" altLang="zh-CN" sz="2000" dirty="0" smtClean="0">
                <a:solidFill>
                  <a:srgbClr val="0000FF"/>
                </a:solidFill>
                <a:latin typeface="楷体" pitchFamily="49" charset="-122"/>
                <a:ea typeface="楷体" pitchFamily="49" charset="-122"/>
              </a:rPr>
              <a:t>:</a:t>
            </a:r>
          </a:p>
          <a:p>
            <a:r>
              <a:rPr lang="en-US" altLang="zh-CN" sz="2000" dirty="0">
                <a:latin typeface="楷体" pitchFamily="49" charset="-122"/>
                <a:ea typeface="楷体" pitchFamily="49" charset="-122"/>
              </a:rPr>
              <a:t>①</a:t>
            </a:r>
            <a:r>
              <a:rPr lang="zh-CN" altLang="zh-CN" sz="2000" dirty="0">
                <a:latin typeface="楷体" pitchFamily="49" charset="-122"/>
                <a:ea typeface="楷体" pitchFamily="49" charset="-122"/>
              </a:rPr>
              <a:t>导体棒在运动过程中</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速度恒定。由题意可知</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当导体棒运动到</a:t>
            </a:r>
            <a:r>
              <a:rPr lang="en-US" altLang="zh-CN" sz="2000" dirty="0">
                <a:latin typeface="楷体" pitchFamily="49" charset="-122"/>
                <a:ea typeface="楷体" pitchFamily="49" charset="-122"/>
              </a:rPr>
              <a:t>A</a:t>
            </a:r>
            <a:r>
              <a:rPr lang="zh-CN" altLang="zh-CN" sz="2000" dirty="0">
                <a:latin typeface="楷体" pitchFamily="49" charset="-122"/>
                <a:ea typeface="楷体" pitchFamily="49" charset="-122"/>
              </a:rPr>
              <a:t>点时</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导体棒产生的电动势的值最大，产生的电流最大。</a:t>
            </a:r>
          </a:p>
          <a:p>
            <a:r>
              <a:rPr lang="en-US" altLang="zh-CN" sz="2000" dirty="0">
                <a:latin typeface="楷体" pitchFamily="49" charset="-122"/>
                <a:ea typeface="楷体" pitchFamily="49" charset="-122"/>
              </a:rPr>
              <a:t>F</a:t>
            </a:r>
            <a:r>
              <a:rPr lang="zh-CN" altLang="zh-CN" sz="2000" dirty="0">
                <a:latin typeface="楷体" pitchFamily="49" charset="-122"/>
                <a:ea typeface="楷体" pitchFamily="49" charset="-122"/>
              </a:rPr>
              <a:t>外</a:t>
            </a:r>
            <a:r>
              <a:rPr lang="en-US" altLang="zh-CN" sz="2000" dirty="0">
                <a:latin typeface="楷体" pitchFamily="49" charset="-122"/>
                <a:ea typeface="楷体" pitchFamily="49" charset="-122"/>
              </a:rPr>
              <a:t>=F</a:t>
            </a:r>
            <a:r>
              <a:rPr lang="zh-CN" altLang="zh-CN" sz="2000" dirty="0">
                <a:latin typeface="楷体" pitchFamily="49" charset="-122"/>
                <a:ea typeface="楷体" pitchFamily="49" charset="-122"/>
              </a:rPr>
              <a:t>安</a:t>
            </a:r>
          </a:p>
          <a:p>
            <a:r>
              <a:rPr lang="zh-CN" altLang="zh-CN" sz="2000" dirty="0">
                <a:latin typeface="楷体" pitchFamily="49" charset="-122"/>
                <a:ea typeface="楷体" pitchFamily="49" charset="-122"/>
              </a:rPr>
              <a:t>由法拉第电磁感应定律有</a:t>
            </a:r>
            <a:r>
              <a:rPr lang="en-US" altLang="zh-CN" sz="2000" dirty="0">
                <a:latin typeface="楷体" pitchFamily="49" charset="-122"/>
                <a:ea typeface="楷体" pitchFamily="49" charset="-122"/>
              </a:rPr>
              <a:t>:ε=</a:t>
            </a:r>
            <a:r>
              <a:rPr lang="en-US" altLang="zh-CN" sz="2000" dirty="0" err="1">
                <a:latin typeface="楷体" pitchFamily="49" charset="-122"/>
                <a:ea typeface="楷体" pitchFamily="49" charset="-122"/>
              </a:rPr>
              <a:t>BLv</a:t>
            </a:r>
            <a:endParaRPr lang="zh-CN" altLang="zh-CN" sz="2000" dirty="0">
              <a:latin typeface="楷体" pitchFamily="49" charset="-122"/>
              <a:ea typeface="楷体" pitchFamily="49" charset="-122"/>
            </a:endParaRPr>
          </a:p>
          <a:p>
            <a:r>
              <a:rPr lang="zh-CN" altLang="zh-CN" sz="2000" dirty="0">
                <a:latin typeface="楷体" pitchFamily="49" charset="-122"/>
                <a:ea typeface="楷体" pitchFamily="49" charset="-122"/>
              </a:rPr>
              <a:t>由欧姆定律得</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此时流过导体棒的电流为</a:t>
            </a:r>
            <a:r>
              <a:rPr lang="en-US" altLang="zh-CN" sz="2000" dirty="0">
                <a:latin typeface="楷体" pitchFamily="49" charset="-122"/>
                <a:ea typeface="楷体" pitchFamily="49" charset="-122"/>
              </a:rPr>
              <a:t>:I=ε/R</a:t>
            </a:r>
            <a:r>
              <a:rPr lang="zh-CN" altLang="zh-CN" sz="2000" dirty="0">
                <a:latin typeface="楷体" pitchFamily="49" charset="-122"/>
                <a:ea typeface="楷体" pitchFamily="49" charset="-122"/>
              </a:rPr>
              <a:t>总，</a:t>
            </a:r>
            <a:r>
              <a:rPr lang="en-US" altLang="zh-CN" sz="2000" dirty="0">
                <a:solidFill>
                  <a:srgbClr val="C00000"/>
                </a:solidFill>
                <a:latin typeface="楷体" pitchFamily="49" charset="-122"/>
                <a:ea typeface="楷体" pitchFamily="49" charset="-122"/>
              </a:rPr>
              <a:t>1/R=1/R1+1/R2,R</a:t>
            </a:r>
            <a:r>
              <a:rPr lang="zh-CN" altLang="zh-CN" sz="2000" dirty="0">
                <a:solidFill>
                  <a:srgbClr val="C00000"/>
                </a:solidFill>
                <a:latin typeface="楷体" pitchFamily="49" charset="-122"/>
                <a:ea typeface="楷体" pitchFamily="49" charset="-122"/>
              </a:rPr>
              <a:t>总</a:t>
            </a:r>
            <a:r>
              <a:rPr lang="en-US" altLang="zh-CN" sz="2000" dirty="0">
                <a:solidFill>
                  <a:srgbClr val="C00000"/>
                </a:solidFill>
                <a:latin typeface="楷体" pitchFamily="49" charset="-122"/>
                <a:ea typeface="楷体" pitchFamily="49" charset="-122"/>
              </a:rPr>
              <a:t>=8/3</a:t>
            </a:r>
            <a:endParaRPr lang="zh-CN" altLang="zh-CN" sz="2000" dirty="0">
              <a:solidFill>
                <a:srgbClr val="C00000"/>
              </a:solidFill>
              <a:latin typeface="楷体" pitchFamily="49" charset="-122"/>
              <a:ea typeface="楷体" pitchFamily="49" charset="-122"/>
            </a:endParaRPr>
          </a:p>
          <a:p>
            <a:r>
              <a:rPr lang="zh-CN" altLang="zh-CN" sz="2000" dirty="0">
                <a:latin typeface="楷体" pitchFamily="49" charset="-122"/>
                <a:ea typeface="楷体" pitchFamily="49" charset="-122"/>
              </a:rPr>
              <a:t>根据安培力公式可得</a:t>
            </a:r>
            <a:r>
              <a:rPr lang="en-US" altLang="zh-CN" sz="2000" dirty="0">
                <a:latin typeface="楷体" pitchFamily="49" charset="-122"/>
                <a:ea typeface="楷体" pitchFamily="49" charset="-122"/>
              </a:rPr>
              <a:t>F</a:t>
            </a:r>
            <a:r>
              <a:rPr lang="zh-CN" altLang="zh-CN" sz="2000" dirty="0">
                <a:latin typeface="楷体" pitchFamily="49" charset="-122"/>
                <a:ea typeface="楷体" pitchFamily="49" charset="-122"/>
              </a:rPr>
              <a:t>安</a:t>
            </a:r>
            <a:r>
              <a:rPr lang="en-US" altLang="zh-CN" sz="2000" dirty="0">
                <a:latin typeface="楷体" pitchFamily="49" charset="-122"/>
                <a:ea typeface="楷体" pitchFamily="49" charset="-122"/>
              </a:rPr>
              <a:t>=BIL=B^2L^2V/R</a:t>
            </a:r>
            <a:r>
              <a:rPr lang="zh-CN" altLang="zh-CN" sz="2000" dirty="0">
                <a:latin typeface="楷体" pitchFamily="49" charset="-122"/>
                <a:ea typeface="楷体" pitchFamily="49" charset="-122"/>
              </a:rPr>
              <a:t>总</a:t>
            </a:r>
          </a:p>
          <a:p>
            <a:r>
              <a:rPr lang="en-US" altLang="zh-CN" sz="2000" dirty="0">
                <a:latin typeface="楷体" pitchFamily="49" charset="-122"/>
                <a:ea typeface="楷体" pitchFamily="49" charset="-122"/>
              </a:rPr>
              <a:t>L=y=2sin</a:t>
            </a:r>
            <a:r>
              <a:rPr lang="zh-CN" altLang="zh-CN" sz="2000" dirty="0">
                <a:latin typeface="楷体" pitchFamily="49" charset="-122"/>
                <a:ea typeface="楷体" pitchFamily="49" charset="-122"/>
              </a:rPr>
              <a:t>（</a:t>
            </a:r>
            <a:r>
              <a:rPr lang="en-US" altLang="zh-CN" sz="2000" dirty="0">
                <a:latin typeface="楷体" pitchFamily="49" charset="-122"/>
                <a:ea typeface="楷体" pitchFamily="49" charset="-122"/>
              </a:rPr>
              <a:t>π/3x</a:t>
            </a:r>
            <a:r>
              <a:rPr lang="zh-CN" altLang="zh-CN" sz="2000" dirty="0">
                <a:latin typeface="楷体" pitchFamily="49" charset="-122"/>
                <a:ea typeface="楷体" pitchFamily="49" charset="-122"/>
              </a:rPr>
              <a:t>）</a:t>
            </a:r>
          </a:p>
          <a:p>
            <a:r>
              <a:rPr lang="en-US" altLang="zh-CN" sz="2000" dirty="0">
                <a:latin typeface="楷体" pitchFamily="49" charset="-122"/>
                <a:ea typeface="楷体" pitchFamily="49" charset="-122"/>
              </a:rPr>
              <a:t>Lm=2 m</a:t>
            </a:r>
            <a:endParaRPr lang="zh-CN" altLang="zh-CN" sz="2000" dirty="0">
              <a:latin typeface="楷体" pitchFamily="49" charset="-122"/>
              <a:ea typeface="楷体" pitchFamily="49" charset="-122"/>
            </a:endParaRPr>
          </a:p>
          <a:p>
            <a:r>
              <a:rPr lang="en-US" altLang="zh-CN" sz="2000" dirty="0" err="1">
                <a:latin typeface="楷体" pitchFamily="49" charset="-122"/>
                <a:ea typeface="楷体" pitchFamily="49" charset="-122"/>
              </a:rPr>
              <a:t>Fm</a:t>
            </a:r>
            <a:r>
              <a:rPr lang="en-US" altLang="zh-CN" sz="2000" dirty="0">
                <a:latin typeface="楷体" pitchFamily="49" charset="-122"/>
                <a:ea typeface="楷体" pitchFamily="49" charset="-122"/>
              </a:rPr>
              <a:t>=0.3 N</a:t>
            </a:r>
            <a:r>
              <a:rPr lang="zh-CN" altLang="zh-CN" sz="2000" dirty="0">
                <a:latin typeface="楷体" pitchFamily="49" charset="-122"/>
                <a:ea typeface="楷体" pitchFamily="49" charset="-122"/>
              </a:rPr>
              <a:t>。</a:t>
            </a:r>
          </a:p>
          <a:p>
            <a:r>
              <a:rPr lang="en-US" altLang="zh-CN" sz="2000" dirty="0">
                <a:latin typeface="楷体" pitchFamily="49" charset="-122"/>
                <a:ea typeface="楷体" pitchFamily="49" charset="-122"/>
              </a:rPr>
              <a:t>②</a:t>
            </a:r>
            <a:r>
              <a:rPr lang="zh-CN" altLang="zh-CN" sz="2000" dirty="0">
                <a:latin typeface="楷体" pitchFamily="49" charset="-122"/>
                <a:ea typeface="楷体" pitchFamily="49" charset="-122"/>
              </a:rPr>
              <a:t>导体棒在磁场中运动所经过的时间</a:t>
            </a:r>
            <a:r>
              <a:rPr lang="en-US" altLang="zh-CN" sz="2000" dirty="0">
                <a:latin typeface="楷体" pitchFamily="49" charset="-122"/>
                <a:ea typeface="楷体" pitchFamily="49" charset="-122"/>
              </a:rPr>
              <a:t>t</a:t>
            </a:r>
            <a:r>
              <a:rPr lang="zh-CN" altLang="zh-CN" sz="2000" dirty="0">
                <a:latin typeface="楷体" pitchFamily="49" charset="-122"/>
                <a:ea typeface="楷体" pitchFamily="49" charset="-122"/>
              </a:rPr>
              <a:t>与距离坐标原点的位置关系</a:t>
            </a:r>
            <a:r>
              <a:rPr lang="en-US" altLang="zh-CN" sz="2000" dirty="0">
                <a:latin typeface="楷体" pitchFamily="49" charset="-122"/>
                <a:ea typeface="楷体" pitchFamily="49" charset="-122"/>
              </a:rPr>
              <a:t>x=</a:t>
            </a:r>
            <a:r>
              <a:rPr lang="en-US" altLang="zh-CN" sz="2000" dirty="0" err="1">
                <a:latin typeface="楷体" pitchFamily="49" charset="-122"/>
                <a:ea typeface="楷体" pitchFamily="49" charset="-122"/>
              </a:rPr>
              <a:t>vt</a:t>
            </a:r>
            <a:endParaRPr lang="zh-CN" altLang="zh-CN" sz="2000" dirty="0">
              <a:latin typeface="楷体" pitchFamily="49" charset="-122"/>
              <a:ea typeface="楷体" pitchFamily="49" charset="-122"/>
            </a:endParaRPr>
          </a:p>
          <a:p>
            <a:r>
              <a:rPr lang="zh-CN" altLang="zh-CN" sz="2000" dirty="0">
                <a:latin typeface="楷体" pitchFamily="49" charset="-122"/>
                <a:ea typeface="楷体" pitchFamily="49" charset="-122"/>
              </a:rPr>
              <a:t>此时导体棒在磁场中对应位置的长度</a:t>
            </a:r>
            <a:r>
              <a:rPr lang="en-US" altLang="zh-CN" sz="2000" dirty="0">
                <a:latin typeface="楷体" pitchFamily="49" charset="-122"/>
                <a:ea typeface="楷体" pitchFamily="49" charset="-122"/>
              </a:rPr>
              <a:t>L=y=2sin(π/3x)</a:t>
            </a:r>
            <a:endParaRPr lang="zh-CN" altLang="zh-CN" sz="2000" dirty="0">
              <a:latin typeface="楷体" pitchFamily="49" charset="-122"/>
              <a:ea typeface="楷体" pitchFamily="49" charset="-122"/>
            </a:endParaRPr>
          </a:p>
          <a:p>
            <a:r>
              <a:rPr lang="zh-CN" altLang="zh-CN" sz="2000" dirty="0">
                <a:latin typeface="楷体" pitchFamily="49" charset="-122"/>
                <a:ea typeface="楷体" pitchFamily="49" charset="-122"/>
              </a:rPr>
              <a:t>由法拉第电磁感应定律有</a:t>
            </a:r>
            <a:r>
              <a:rPr lang="en-US" altLang="zh-CN" sz="2000" dirty="0">
                <a:latin typeface="楷体" pitchFamily="49" charset="-122"/>
                <a:ea typeface="楷体" pitchFamily="49" charset="-122"/>
              </a:rPr>
              <a:t>ε=</a:t>
            </a:r>
            <a:r>
              <a:rPr lang="en-US" altLang="zh-CN" sz="2000" dirty="0" err="1">
                <a:latin typeface="楷体" pitchFamily="49" charset="-122"/>
                <a:ea typeface="楷体" pitchFamily="49" charset="-122"/>
              </a:rPr>
              <a:t>Blv</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由欧姆定律</a:t>
            </a:r>
          </a:p>
          <a:p>
            <a:r>
              <a:rPr lang="zh-CN" altLang="zh-CN" sz="2000" dirty="0">
                <a:latin typeface="楷体" pitchFamily="49" charset="-122"/>
                <a:ea typeface="楷体" pitchFamily="49" charset="-122"/>
              </a:rPr>
              <a:t>则</a:t>
            </a:r>
            <a:r>
              <a:rPr lang="en-US" altLang="zh-CN" sz="2000" dirty="0">
                <a:latin typeface="楷体" pitchFamily="49" charset="-122"/>
                <a:ea typeface="楷体" pitchFamily="49" charset="-122"/>
              </a:rPr>
              <a:t>I=ε/R</a:t>
            </a:r>
            <a:r>
              <a:rPr lang="zh-CN" altLang="zh-CN" sz="2000" dirty="0">
                <a:latin typeface="楷体" pitchFamily="49" charset="-122"/>
                <a:ea typeface="楷体" pitchFamily="49" charset="-122"/>
              </a:rPr>
              <a:t>总</a:t>
            </a:r>
            <a:r>
              <a:rPr lang="en-US" altLang="zh-CN" sz="2000" dirty="0">
                <a:latin typeface="楷体" pitchFamily="49" charset="-122"/>
                <a:ea typeface="楷体" pitchFamily="49" charset="-122"/>
              </a:rPr>
              <a:t>=3/4 sin(5/3πt) A</a:t>
            </a:r>
            <a:r>
              <a:rPr lang="zh-CN" altLang="zh-CN" sz="2000" dirty="0">
                <a:latin typeface="楷体" pitchFamily="49" charset="-122"/>
                <a:ea typeface="楷体" pitchFamily="49" charset="-122"/>
              </a:rPr>
              <a:t>。</a:t>
            </a:r>
          </a:p>
        </p:txBody>
      </p:sp>
      <p:sp>
        <p:nvSpPr>
          <p:cNvPr id="7"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mn-ea"/>
                <a:ea typeface="+mn-ea"/>
              </a:rPr>
              <a:t>2017</a:t>
            </a:r>
            <a:r>
              <a:rPr lang="zh-CN" altLang="en-US" dirty="0" smtClean="0">
                <a:solidFill>
                  <a:srgbClr val="FFFFFF"/>
                </a:solidFill>
                <a:latin typeface="+mn-ea"/>
                <a:ea typeface="+mn-ea"/>
              </a:rPr>
              <a:t>年下半年</a:t>
            </a:r>
          </a:p>
        </p:txBody>
      </p:sp>
    </p:spTree>
    <p:extLst>
      <p:ext uri="{BB962C8B-B14F-4D97-AF65-F5344CB8AC3E}">
        <p14:creationId xmlns:p14="http://schemas.microsoft.com/office/powerpoint/2010/main" val="11090787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03" name="Text Box 55"/>
          <p:cNvSpPr txBox="1">
            <a:spLocks noChangeArrowheads="1"/>
          </p:cNvSpPr>
          <p:nvPr/>
        </p:nvSpPr>
        <p:spPr bwMode="auto">
          <a:xfrm>
            <a:off x="4763" y="36513"/>
            <a:ext cx="291147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三、案例分析题</a:t>
            </a:r>
          </a:p>
        </p:txBody>
      </p:sp>
      <p:sp>
        <p:nvSpPr>
          <p:cNvPr id="5" name="矩形 4"/>
          <p:cNvSpPr>
            <a:spLocks noChangeArrowheads="1"/>
          </p:cNvSpPr>
          <p:nvPr/>
        </p:nvSpPr>
        <p:spPr bwMode="auto">
          <a:xfrm>
            <a:off x="0" y="533400"/>
            <a:ext cx="9139237"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kumimoji="1" lang="en-US" altLang="zh-CN" sz="2000" dirty="0" smtClean="0">
                <a:solidFill>
                  <a:srgbClr val="0000FF"/>
                </a:solidFill>
                <a:latin typeface="楷体" pitchFamily="49" charset="-122"/>
                <a:ea typeface="楷体" pitchFamily="49" charset="-122"/>
              </a:rPr>
              <a:t>(3)</a:t>
            </a:r>
            <a:r>
              <a:rPr kumimoji="1" lang="zh-CN" altLang="en-US" sz="2000" dirty="0" smtClean="0">
                <a:solidFill>
                  <a:srgbClr val="0000FF"/>
                </a:solidFill>
                <a:latin typeface="楷体" pitchFamily="49" charset="-122"/>
                <a:ea typeface="楷体" pitchFamily="49" charset="-122"/>
              </a:rPr>
              <a:t>教学片断：</a:t>
            </a:r>
            <a:endParaRPr kumimoji="1" lang="en-US" altLang="zh-CN" sz="2000" dirty="0" smtClean="0">
              <a:solidFill>
                <a:srgbClr val="0000FF"/>
              </a:solidFill>
              <a:latin typeface="楷体" pitchFamily="49" charset="-122"/>
              <a:ea typeface="楷体" pitchFamily="49" charset="-122"/>
            </a:endParaRPr>
          </a:p>
          <a:p>
            <a:r>
              <a:rPr lang="zh-CN" altLang="zh-CN" sz="2000" dirty="0">
                <a:latin typeface="楷体" pitchFamily="49" charset="-122"/>
                <a:ea typeface="楷体" pitchFamily="49" charset="-122"/>
              </a:rPr>
              <a:t>师</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同学们，通过分析题目</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我们知道这是一道关于电磁感应的综合应用题。要求解外力</a:t>
            </a:r>
            <a:r>
              <a:rPr lang="en-US" altLang="zh-CN" sz="2000" dirty="0">
                <a:latin typeface="楷体" pitchFamily="49" charset="-122"/>
                <a:ea typeface="楷体" pitchFamily="49" charset="-122"/>
              </a:rPr>
              <a:t>F</a:t>
            </a:r>
            <a:r>
              <a:rPr lang="zh-CN" altLang="zh-CN" sz="2000" dirty="0">
                <a:latin typeface="楷体" pitchFamily="49" charset="-122"/>
                <a:ea typeface="楷体" pitchFamily="49" charset="-122"/>
              </a:rPr>
              <a:t>的最大值</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我们需要先分析金属棒的运动情况。大家看一下金属棒做什么运动</a:t>
            </a:r>
            <a:r>
              <a:rPr lang="en-US" altLang="zh-CN" sz="2000" dirty="0">
                <a:latin typeface="楷体" pitchFamily="49" charset="-122"/>
                <a:ea typeface="楷体" pitchFamily="49" charset="-122"/>
              </a:rPr>
              <a:t>?</a:t>
            </a:r>
            <a:endParaRPr lang="zh-CN" altLang="zh-CN" sz="2000" dirty="0">
              <a:latin typeface="楷体" pitchFamily="49" charset="-122"/>
              <a:ea typeface="楷体" pitchFamily="49" charset="-122"/>
            </a:endParaRPr>
          </a:p>
          <a:p>
            <a:r>
              <a:rPr lang="zh-CN" altLang="zh-CN" sz="2000" dirty="0">
                <a:latin typeface="楷体" pitchFamily="49" charset="-122"/>
                <a:ea typeface="楷体" pitchFamily="49" charset="-122"/>
              </a:rPr>
              <a:t>生</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匀速直线运动</a:t>
            </a:r>
            <a:r>
              <a:rPr lang="zh-CN" altLang="zh-CN" sz="2000" dirty="0" smtClean="0">
                <a:latin typeface="楷体" pitchFamily="49" charset="-122"/>
                <a:ea typeface="楷体" pitchFamily="49" charset="-122"/>
              </a:rPr>
              <a:t>。</a:t>
            </a:r>
            <a:r>
              <a:rPr lang="zh-CN" altLang="en-US" sz="2000" dirty="0">
                <a:solidFill>
                  <a:srgbClr val="C00000"/>
                </a:solidFill>
                <a:latin typeface="楷体" pitchFamily="49" charset="-122"/>
                <a:ea typeface="楷体" pitchFamily="49" charset="-122"/>
              </a:rPr>
              <a:t>（</a:t>
            </a:r>
            <a:r>
              <a:rPr lang="zh-CN" altLang="en-US" sz="2000" dirty="0" smtClean="0">
                <a:solidFill>
                  <a:srgbClr val="C00000"/>
                </a:solidFill>
                <a:latin typeface="楷体" pitchFamily="49" charset="-122"/>
                <a:ea typeface="楷体" pitchFamily="49" charset="-122"/>
              </a:rPr>
              <a:t>分析运动过程）</a:t>
            </a:r>
            <a:endParaRPr lang="en-US" altLang="zh-CN" sz="2000" dirty="0" smtClean="0">
              <a:solidFill>
                <a:srgbClr val="C00000"/>
              </a:solidFill>
              <a:latin typeface="楷体" pitchFamily="49" charset="-122"/>
              <a:ea typeface="楷体" pitchFamily="49" charset="-122"/>
            </a:endParaRPr>
          </a:p>
          <a:p>
            <a:r>
              <a:rPr lang="zh-CN" altLang="zh-CN" sz="2000" dirty="0" smtClean="0">
                <a:latin typeface="楷体" pitchFamily="49" charset="-122"/>
                <a:ea typeface="楷体" pitchFamily="49" charset="-122"/>
              </a:rPr>
              <a:t>师</a:t>
            </a:r>
            <a:r>
              <a:rPr lang="en-US" altLang="zh-CN" sz="2000" dirty="0" smtClean="0">
                <a:latin typeface="楷体" pitchFamily="49" charset="-122"/>
                <a:ea typeface="楷体" pitchFamily="49" charset="-122"/>
              </a:rPr>
              <a:t>:</a:t>
            </a:r>
            <a:r>
              <a:rPr lang="zh-CN" altLang="zh-CN" sz="2000" dirty="0" smtClean="0">
                <a:latin typeface="楷体" pitchFamily="49" charset="-122"/>
                <a:ea typeface="楷体" pitchFamily="49" charset="-122"/>
              </a:rPr>
              <a:t>没错。那么对金属棒受力分析</a:t>
            </a:r>
            <a:r>
              <a:rPr lang="en-US" altLang="zh-CN" sz="2000" dirty="0" smtClean="0">
                <a:latin typeface="楷体" pitchFamily="49" charset="-122"/>
                <a:ea typeface="楷体" pitchFamily="49" charset="-122"/>
              </a:rPr>
              <a:t>,</a:t>
            </a:r>
            <a:r>
              <a:rPr lang="zh-CN" altLang="zh-CN" sz="2000" dirty="0" smtClean="0">
                <a:latin typeface="楷体" pitchFamily="49" charset="-122"/>
                <a:ea typeface="楷体" pitchFamily="49" charset="-122"/>
              </a:rPr>
              <a:t>它受到了哪些力呢</a:t>
            </a:r>
            <a:r>
              <a:rPr lang="en-US" altLang="zh-CN" sz="2000" dirty="0" smtClean="0">
                <a:latin typeface="楷体" pitchFamily="49" charset="-122"/>
                <a:ea typeface="楷体" pitchFamily="49" charset="-122"/>
              </a:rPr>
              <a:t>?</a:t>
            </a:r>
            <a:endParaRPr lang="zh-CN" altLang="zh-CN" sz="2000" dirty="0" smtClean="0">
              <a:latin typeface="楷体" pitchFamily="49" charset="-122"/>
              <a:ea typeface="楷体" pitchFamily="49" charset="-122"/>
            </a:endParaRPr>
          </a:p>
          <a:p>
            <a:r>
              <a:rPr lang="zh-CN" altLang="zh-CN" sz="2000" dirty="0" smtClean="0">
                <a:latin typeface="楷体" pitchFamily="49" charset="-122"/>
                <a:ea typeface="楷体" pitchFamily="49" charset="-122"/>
              </a:rPr>
              <a:t>生</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竖直方向上</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支持力和重力等大反向，水平方向上</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外力</a:t>
            </a:r>
            <a:r>
              <a:rPr lang="en-US" altLang="zh-CN" sz="2000" dirty="0">
                <a:latin typeface="楷体" pitchFamily="49" charset="-122"/>
                <a:ea typeface="楷体" pitchFamily="49" charset="-122"/>
              </a:rPr>
              <a:t>F</a:t>
            </a:r>
            <a:r>
              <a:rPr lang="zh-CN" altLang="zh-CN" sz="2000" dirty="0">
                <a:latin typeface="楷体" pitchFamily="49" charset="-122"/>
                <a:ea typeface="楷体" pitchFamily="49" charset="-122"/>
              </a:rPr>
              <a:t>和安培力等大反向</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合外力为零</a:t>
            </a:r>
            <a:r>
              <a:rPr lang="zh-CN" altLang="zh-CN" sz="2000" dirty="0" smtClean="0">
                <a:latin typeface="楷体" pitchFamily="49" charset="-122"/>
                <a:ea typeface="楷体" pitchFamily="49" charset="-122"/>
              </a:rPr>
              <a:t>。</a:t>
            </a:r>
            <a:r>
              <a:rPr lang="zh-CN" altLang="en-US" sz="2000" dirty="0">
                <a:solidFill>
                  <a:srgbClr val="C00000"/>
                </a:solidFill>
                <a:latin typeface="楷体" pitchFamily="49" charset="-122"/>
                <a:ea typeface="楷体" pitchFamily="49" charset="-122"/>
              </a:rPr>
              <a:t>（</a:t>
            </a:r>
            <a:r>
              <a:rPr lang="zh-CN" altLang="en-US" sz="2000" dirty="0" smtClean="0">
                <a:solidFill>
                  <a:srgbClr val="C00000"/>
                </a:solidFill>
                <a:latin typeface="楷体" pitchFamily="49" charset="-122"/>
                <a:ea typeface="楷体" pitchFamily="49" charset="-122"/>
              </a:rPr>
              <a:t>受</a:t>
            </a:r>
            <a:r>
              <a:rPr lang="zh-CN" altLang="en-US" sz="2000" dirty="0">
                <a:solidFill>
                  <a:srgbClr val="C00000"/>
                </a:solidFill>
                <a:latin typeface="楷体" pitchFamily="49" charset="-122"/>
                <a:ea typeface="楷体" pitchFamily="49" charset="-122"/>
              </a:rPr>
              <a:t>力</a:t>
            </a:r>
            <a:r>
              <a:rPr lang="zh-CN" altLang="en-US" sz="2000" dirty="0" smtClean="0">
                <a:solidFill>
                  <a:srgbClr val="C00000"/>
                </a:solidFill>
                <a:latin typeface="楷体" pitchFamily="49" charset="-122"/>
                <a:ea typeface="楷体" pitchFamily="49" charset="-122"/>
              </a:rPr>
              <a:t>分析）</a:t>
            </a:r>
            <a:endParaRPr lang="zh-CN" altLang="zh-CN" sz="2000" dirty="0">
              <a:latin typeface="楷体" pitchFamily="49" charset="-122"/>
              <a:ea typeface="楷体" pitchFamily="49" charset="-122"/>
            </a:endParaRPr>
          </a:p>
          <a:p>
            <a:r>
              <a:rPr lang="zh-CN" altLang="zh-CN" sz="2000" dirty="0" smtClean="0">
                <a:latin typeface="楷体" pitchFamily="49" charset="-122"/>
                <a:ea typeface="楷体" pitchFamily="49" charset="-122"/>
              </a:rPr>
              <a:t>师</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嗯</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同学们都很聪明。现在我们要求解外力</a:t>
            </a:r>
            <a:r>
              <a:rPr lang="en-US" altLang="zh-CN" sz="2000" dirty="0">
                <a:latin typeface="楷体" pitchFamily="49" charset="-122"/>
                <a:ea typeface="楷体" pitchFamily="49" charset="-122"/>
              </a:rPr>
              <a:t>F</a:t>
            </a:r>
            <a:r>
              <a:rPr lang="zh-CN" altLang="zh-CN" sz="2000" dirty="0">
                <a:latin typeface="楷体" pitchFamily="49" charset="-122"/>
                <a:ea typeface="楷体" pitchFamily="49" charset="-122"/>
              </a:rPr>
              <a:t>的最大值</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是不是只要知道安培力的最大值就可以呢</a:t>
            </a:r>
            <a:r>
              <a:rPr lang="en-US" altLang="zh-CN" sz="2000" dirty="0">
                <a:latin typeface="楷体" pitchFamily="49" charset="-122"/>
                <a:ea typeface="楷体" pitchFamily="49" charset="-122"/>
              </a:rPr>
              <a:t>?</a:t>
            </a:r>
            <a:endParaRPr lang="zh-CN" altLang="zh-CN" sz="2000" dirty="0">
              <a:latin typeface="楷体" pitchFamily="49" charset="-122"/>
              <a:ea typeface="楷体" pitchFamily="49" charset="-122"/>
            </a:endParaRPr>
          </a:p>
          <a:p>
            <a:r>
              <a:rPr lang="zh-CN" altLang="zh-CN" sz="2000" dirty="0">
                <a:latin typeface="楷体" pitchFamily="49" charset="-122"/>
                <a:ea typeface="楷体" pitchFamily="49" charset="-122"/>
              </a:rPr>
              <a:t>生</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对</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安培力大小</a:t>
            </a:r>
            <a:r>
              <a:rPr lang="en-US" altLang="zh-CN" sz="2000" dirty="0">
                <a:latin typeface="楷体" pitchFamily="49" charset="-122"/>
                <a:ea typeface="楷体" pitchFamily="49" charset="-122"/>
              </a:rPr>
              <a:t>F&amp;=BIL= B^2L^2v/R</a:t>
            </a:r>
            <a:r>
              <a:rPr lang="zh-CN" altLang="zh-CN" sz="2000" dirty="0">
                <a:latin typeface="楷体" pitchFamily="49" charset="-122"/>
                <a:ea typeface="楷体" pitchFamily="49" charset="-122"/>
              </a:rPr>
              <a:t>总，虽然</a:t>
            </a:r>
            <a:r>
              <a:rPr lang="en-US" altLang="zh-CN" sz="2000" dirty="0">
                <a:latin typeface="楷体" pitchFamily="49" charset="-122"/>
                <a:ea typeface="楷体" pitchFamily="49" charset="-122"/>
              </a:rPr>
              <a:t>v</a:t>
            </a:r>
            <a:r>
              <a:rPr lang="zh-CN" altLang="zh-CN" sz="2000" dirty="0">
                <a:latin typeface="楷体" pitchFamily="49" charset="-122"/>
                <a:ea typeface="楷体" pitchFamily="49" charset="-122"/>
              </a:rPr>
              <a:t>不变</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但是</a:t>
            </a:r>
            <a:r>
              <a:rPr lang="en-US" altLang="zh-CN" sz="2000" dirty="0">
                <a:latin typeface="楷体" pitchFamily="49" charset="-122"/>
                <a:ea typeface="楷体" pitchFamily="49" charset="-122"/>
              </a:rPr>
              <a:t>L</a:t>
            </a:r>
            <a:r>
              <a:rPr lang="zh-CN" altLang="zh-CN" sz="2000" dirty="0">
                <a:latin typeface="楷体" pitchFamily="49" charset="-122"/>
                <a:ea typeface="楷体" pitchFamily="49" charset="-122"/>
              </a:rPr>
              <a:t>在变化</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所以安培力在变化。当</a:t>
            </a:r>
            <a:r>
              <a:rPr lang="en-US" altLang="zh-CN" sz="2000" dirty="0">
                <a:latin typeface="楷体" pitchFamily="49" charset="-122"/>
                <a:ea typeface="楷体" pitchFamily="49" charset="-122"/>
              </a:rPr>
              <a:t>L</a:t>
            </a:r>
            <a:r>
              <a:rPr lang="zh-CN" altLang="zh-CN" sz="2000" dirty="0">
                <a:latin typeface="楷体" pitchFamily="49" charset="-122"/>
                <a:ea typeface="楷体" pitchFamily="49" charset="-122"/>
              </a:rPr>
              <a:t>最大的时候</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也就是安培力最大的时候。</a:t>
            </a:r>
          </a:p>
          <a:p>
            <a:r>
              <a:rPr lang="zh-CN" altLang="zh-CN" sz="2000" dirty="0">
                <a:latin typeface="楷体" pitchFamily="49" charset="-122"/>
                <a:ea typeface="楷体" pitchFamily="49" charset="-122"/>
              </a:rPr>
              <a:t>师</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那么现在大家想想，当金属棒运动到哪个位置</a:t>
            </a:r>
            <a:r>
              <a:rPr lang="en-US" altLang="zh-CN" sz="2000" dirty="0">
                <a:latin typeface="楷体" pitchFamily="49" charset="-122"/>
                <a:ea typeface="楷体" pitchFamily="49" charset="-122"/>
              </a:rPr>
              <a:t>,L</a:t>
            </a:r>
            <a:r>
              <a:rPr lang="zh-CN" altLang="zh-CN" sz="2000" dirty="0">
                <a:latin typeface="楷体" pitchFamily="49" charset="-122"/>
                <a:ea typeface="楷体" pitchFamily="49" charset="-122"/>
              </a:rPr>
              <a:t>最大呢</a:t>
            </a:r>
            <a:r>
              <a:rPr lang="en-US" altLang="zh-CN" sz="2000" dirty="0">
                <a:latin typeface="楷体" pitchFamily="49" charset="-122"/>
                <a:ea typeface="楷体" pitchFamily="49" charset="-122"/>
              </a:rPr>
              <a:t>? R</a:t>
            </a:r>
            <a:r>
              <a:rPr lang="zh-CN" altLang="zh-CN" sz="2000" dirty="0">
                <a:latin typeface="楷体" pitchFamily="49" charset="-122"/>
                <a:ea typeface="楷体" pitchFamily="49" charset="-122"/>
              </a:rPr>
              <a:t>总又应该怎么计算呢</a:t>
            </a:r>
            <a:r>
              <a:rPr lang="en-US" altLang="zh-CN" sz="2000" dirty="0" smtClean="0">
                <a:latin typeface="楷体" pitchFamily="49" charset="-122"/>
                <a:ea typeface="楷体" pitchFamily="49" charset="-122"/>
              </a:rPr>
              <a:t>?</a:t>
            </a:r>
          </a:p>
          <a:p>
            <a:r>
              <a:rPr lang="zh-CN" altLang="zh-CN" sz="2000" dirty="0" smtClean="0">
                <a:latin typeface="楷体" pitchFamily="49" charset="-122"/>
                <a:ea typeface="楷体" pitchFamily="49" charset="-122"/>
              </a:rPr>
              <a:t>生</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当棒运动到</a:t>
            </a:r>
            <a:r>
              <a:rPr lang="en-US" altLang="zh-CN" sz="2000" dirty="0">
                <a:latin typeface="楷体" pitchFamily="49" charset="-122"/>
                <a:ea typeface="楷体" pitchFamily="49" charset="-122"/>
              </a:rPr>
              <a:t>A</a:t>
            </a:r>
            <a:r>
              <a:rPr lang="zh-CN" altLang="zh-CN" sz="2000" dirty="0">
                <a:latin typeface="楷体" pitchFamily="49" charset="-122"/>
                <a:ea typeface="楷体" pitchFamily="49" charset="-122"/>
              </a:rPr>
              <a:t>时</a:t>
            </a:r>
            <a:r>
              <a:rPr lang="en-US" altLang="zh-CN" sz="2000" dirty="0">
                <a:latin typeface="楷体" pitchFamily="49" charset="-122"/>
                <a:ea typeface="楷体" pitchFamily="49" charset="-122"/>
              </a:rPr>
              <a:t>,L</a:t>
            </a:r>
            <a:r>
              <a:rPr lang="zh-CN" altLang="zh-CN" sz="2000" dirty="0">
                <a:latin typeface="楷体" pitchFamily="49" charset="-122"/>
                <a:ea typeface="楷体" pitchFamily="49" charset="-122"/>
              </a:rPr>
              <a:t>最大。根据串联电路电阻的关系</a:t>
            </a:r>
            <a:r>
              <a:rPr lang="en-US" altLang="zh-CN" sz="2000" dirty="0">
                <a:latin typeface="楷体" pitchFamily="49" charset="-122"/>
                <a:ea typeface="楷体" pitchFamily="49" charset="-122"/>
              </a:rPr>
              <a:t>,R</a:t>
            </a:r>
            <a:r>
              <a:rPr lang="zh-CN" altLang="zh-CN" sz="2000" dirty="0">
                <a:latin typeface="楷体" pitchFamily="49" charset="-122"/>
                <a:ea typeface="楷体" pitchFamily="49" charset="-122"/>
              </a:rPr>
              <a:t>总</a:t>
            </a:r>
            <a:r>
              <a:rPr lang="en-US" altLang="zh-CN" sz="2000" dirty="0">
                <a:latin typeface="楷体" pitchFamily="49" charset="-122"/>
                <a:ea typeface="楷体" pitchFamily="49" charset="-122"/>
              </a:rPr>
              <a:t>=R1+R2</a:t>
            </a:r>
            <a:endParaRPr lang="zh-CN" altLang="zh-CN" sz="2000" dirty="0">
              <a:latin typeface="楷体" pitchFamily="49" charset="-122"/>
              <a:ea typeface="楷体" pitchFamily="49" charset="-122"/>
            </a:endParaRPr>
          </a:p>
          <a:p>
            <a:r>
              <a:rPr lang="zh-CN" altLang="zh-CN" sz="2000" dirty="0">
                <a:latin typeface="楷体" pitchFamily="49" charset="-122"/>
                <a:ea typeface="楷体" pitchFamily="49" charset="-122"/>
              </a:rPr>
              <a:t>师</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大家仔细分析一下，当金属棒切割磁感线时</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金属棒就相当于电源，那么两个电阻是并联还是串联关系呢？大家可以画等效电路分析一下。</a:t>
            </a:r>
          </a:p>
          <a:p>
            <a:r>
              <a:rPr lang="zh-CN" altLang="zh-CN" sz="2000" dirty="0">
                <a:latin typeface="楷体" pitchFamily="49" charset="-122"/>
                <a:ea typeface="楷体" pitchFamily="49" charset="-122"/>
              </a:rPr>
              <a:t>生：</a:t>
            </a:r>
            <a:r>
              <a:rPr lang="zh-CN" altLang="zh-CN" sz="2000" dirty="0" smtClean="0">
                <a:latin typeface="楷体" pitchFamily="49" charset="-122"/>
                <a:ea typeface="楷体" pitchFamily="49" charset="-122"/>
              </a:rPr>
              <a:t>并联</a:t>
            </a:r>
            <a:r>
              <a:rPr lang="zh-CN" altLang="en-US" sz="2000" dirty="0" smtClean="0">
                <a:solidFill>
                  <a:srgbClr val="C00000"/>
                </a:solidFill>
                <a:latin typeface="楷体" pitchFamily="49" charset="-122"/>
                <a:ea typeface="楷体" pitchFamily="49" charset="-122"/>
              </a:rPr>
              <a:t>（分析电路连接情况）</a:t>
            </a:r>
            <a:endParaRPr lang="zh-CN" altLang="zh-CN" sz="2000" dirty="0">
              <a:latin typeface="楷体" pitchFamily="49" charset="-122"/>
              <a:ea typeface="楷体" pitchFamily="49" charset="-122"/>
            </a:endParaRPr>
          </a:p>
        </p:txBody>
      </p:sp>
      <p:sp>
        <p:nvSpPr>
          <p:cNvPr id="7"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mn-ea"/>
                <a:ea typeface="+mn-ea"/>
              </a:rPr>
              <a:t>2017</a:t>
            </a:r>
            <a:r>
              <a:rPr lang="zh-CN" altLang="en-US" dirty="0" smtClean="0">
                <a:solidFill>
                  <a:srgbClr val="FFFFFF"/>
                </a:solidFill>
                <a:latin typeface="+mn-ea"/>
                <a:ea typeface="+mn-ea"/>
              </a:rPr>
              <a:t>年下半年</a:t>
            </a:r>
          </a:p>
        </p:txBody>
      </p:sp>
    </p:spTree>
    <p:extLst>
      <p:ext uri="{BB962C8B-B14F-4D97-AF65-F5344CB8AC3E}">
        <p14:creationId xmlns:p14="http://schemas.microsoft.com/office/powerpoint/2010/main" val="34557098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03" name="Text Box 55"/>
          <p:cNvSpPr txBox="1">
            <a:spLocks noChangeArrowheads="1"/>
          </p:cNvSpPr>
          <p:nvPr/>
        </p:nvSpPr>
        <p:spPr bwMode="auto">
          <a:xfrm>
            <a:off x="4763" y="36513"/>
            <a:ext cx="291147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三、案例分析题</a:t>
            </a:r>
          </a:p>
        </p:txBody>
      </p:sp>
      <p:sp>
        <p:nvSpPr>
          <p:cNvPr id="5" name="矩形 4"/>
          <p:cNvSpPr>
            <a:spLocks noChangeArrowheads="1"/>
          </p:cNvSpPr>
          <p:nvPr/>
        </p:nvSpPr>
        <p:spPr bwMode="auto">
          <a:xfrm>
            <a:off x="0" y="533400"/>
            <a:ext cx="9139237"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2000" dirty="0" smtClean="0">
                <a:latin typeface="楷体" pitchFamily="49" charset="-122"/>
                <a:ea typeface="楷体" pitchFamily="49" charset="-122"/>
              </a:rPr>
              <a:t>师</a:t>
            </a:r>
            <a:r>
              <a:rPr lang="zh-CN" altLang="zh-CN" sz="2000" dirty="0">
                <a:latin typeface="楷体" pitchFamily="49" charset="-122"/>
                <a:ea typeface="楷体" pitchFamily="49" charset="-122"/>
              </a:rPr>
              <a:t>：很好，大家跟着老师一起来画一下，根据右手定则则上面为正极，下面为负极，是不是这样的呢？</a:t>
            </a:r>
          </a:p>
          <a:p>
            <a:pPr lvl="0"/>
            <a:r>
              <a:rPr lang="zh-CN" altLang="zh-CN" sz="2000" dirty="0">
                <a:latin typeface="楷体" pitchFamily="49" charset="-122"/>
                <a:ea typeface="楷体" pitchFamily="49" charset="-122"/>
              </a:rPr>
              <a:t>生：对，所以</a:t>
            </a:r>
            <a:r>
              <a:rPr lang="en-US" altLang="zh-CN" sz="2000" dirty="0">
                <a:latin typeface="楷体" pitchFamily="49" charset="-122"/>
                <a:ea typeface="楷体" pitchFamily="49" charset="-122"/>
              </a:rPr>
              <a:t>1/R</a:t>
            </a:r>
            <a:r>
              <a:rPr lang="zh-CN" altLang="zh-CN" sz="2000" dirty="0">
                <a:latin typeface="楷体" pitchFamily="49" charset="-122"/>
                <a:ea typeface="楷体" pitchFamily="49" charset="-122"/>
              </a:rPr>
              <a:t>总</a:t>
            </a:r>
            <a:r>
              <a:rPr lang="en-US" altLang="zh-CN" sz="2000" dirty="0">
                <a:latin typeface="楷体" pitchFamily="49" charset="-122"/>
                <a:ea typeface="楷体" pitchFamily="49" charset="-122"/>
              </a:rPr>
              <a:t>=</a:t>
            </a:r>
            <a:r>
              <a:rPr lang="en-US" altLang="zh-CN" sz="2000" dirty="0" smtClean="0">
                <a:latin typeface="楷体" pitchFamily="49" charset="-122"/>
                <a:ea typeface="楷体" pitchFamily="49" charset="-122"/>
              </a:rPr>
              <a:t>1/R1+1/R2</a:t>
            </a:r>
            <a:r>
              <a:rPr lang="zh-CN" altLang="en-US" sz="2000" dirty="0" smtClean="0">
                <a:solidFill>
                  <a:srgbClr val="C00000"/>
                </a:solidFill>
                <a:latin typeface="楷体" pitchFamily="49" charset="-122"/>
                <a:ea typeface="楷体" pitchFamily="49" charset="-122"/>
              </a:rPr>
              <a:t>（复习并联电路电阻）</a:t>
            </a:r>
            <a:endParaRPr lang="zh-CN" altLang="zh-CN" sz="2000" dirty="0">
              <a:latin typeface="楷体" pitchFamily="49" charset="-122"/>
              <a:ea typeface="楷体" pitchFamily="49" charset="-122"/>
            </a:endParaRPr>
          </a:p>
          <a:p>
            <a:r>
              <a:rPr lang="zh-CN" altLang="zh-CN" sz="2000" dirty="0" smtClean="0">
                <a:latin typeface="楷体" pitchFamily="49" charset="-122"/>
                <a:ea typeface="楷体" pitchFamily="49" charset="-122"/>
              </a:rPr>
              <a:t>师</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非常棒。这道题的关键就在此，很多同学会因为算错电阻而错解。在电磁感应现象中，大家要注意找到等效电源之后</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再根据串并联电路的特点去分析。此外解题要对题目进行分析</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并配以必要的文字说明。大家知道了吗</a:t>
            </a:r>
            <a:r>
              <a:rPr lang="en-US" altLang="zh-CN" sz="2000" dirty="0">
                <a:latin typeface="楷体" pitchFamily="49" charset="-122"/>
                <a:ea typeface="楷体" pitchFamily="49" charset="-122"/>
              </a:rPr>
              <a:t>?</a:t>
            </a:r>
            <a:endParaRPr lang="zh-CN" altLang="zh-CN" sz="2000" dirty="0">
              <a:latin typeface="楷体" pitchFamily="49" charset="-122"/>
              <a:ea typeface="楷体" pitchFamily="49" charset="-122"/>
            </a:endParaRPr>
          </a:p>
          <a:p>
            <a:pPr lvl="0"/>
            <a:r>
              <a:rPr lang="zh-CN" altLang="zh-CN" sz="2000" dirty="0">
                <a:latin typeface="楷体" pitchFamily="49" charset="-122"/>
                <a:ea typeface="楷体" pitchFamily="49" charset="-122"/>
              </a:rPr>
              <a:t>生</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知道了</a:t>
            </a:r>
            <a:r>
              <a:rPr lang="zh-CN" altLang="zh-CN" sz="2000" dirty="0" smtClean="0">
                <a:latin typeface="楷体" pitchFamily="49" charset="-122"/>
                <a:ea typeface="楷体" pitchFamily="49" charset="-122"/>
              </a:rPr>
              <a:t>。</a:t>
            </a:r>
            <a:r>
              <a:rPr lang="zh-CN" altLang="en-US" sz="2000" dirty="0" smtClean="0">
                <a:solidFill>
                  <a:srgbClr val="C00000"/>
                </a:solidFill>
                <a:latin typeface="楷体" pitchFamily="49" charset="-122"/>
                <a:ea typeface="楷体" pitchFamily="49" charset="-122"/>
              </a:rPr>
              <a:t>（</a:t>
            </a:r>
            <a:r>
              <a:rPr lang="zh-CN" altLang="en-US" sz="2000" dirty="0">
                <a:solidFill>
                  <a:srgbClr val="C00000"/>
                </a:solidFill>
                <a:latin typeface="楷体" pitchFamily="49" charset="-122"/>
                <a:ea typeface="楷体" pitchFamily="49" charset="-122"/>
              </a:rPr>
              <a:t>引导学生</a:t>
            </a:r>
            <a:r>
              <a:rPr lang="zh-CN" altLang="en-US" sz="2000" dirty="0" smtClean="0">
                <a:solidFill>
                  <a:srgbClr val="C00000"/>
                </a:solidFill>
                <a:latin typeface="楷体" pitchFamily="49" charset="-122"/>
                <a:ea typeface="楷体" pitchFamily="49" charset="-122"/>
              </a:rPr>
              <a:t>分析错误原因）</a:t>
            </a:r>
            <a:endParaRPr lang="zh-CN" altLang="zh-CN" sz="2000" dirty="0">
              <a:latin typeface="楷体" pitchFamily="49" charset="-122"/>
              <a:ea typeface="楷体" pitchFamily="49" charset="-122"/>
            </a:endParaRPr>
          </a:p>
          <a:p>
            <a:r>
              <a:rPr lang="zh-CN" altLang="zh-CN" sz="2000" dirty="0">
                <a:latin typeface="楷体" pitchFamily="49" charset="-122"/>
                <a:ea typeface="楷体" pitchFamily="49" charset="-122"/>
              </a:rPr>
              <a:t>师</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接下来，做错这道题的同学再重新整理一遍其他同学预习下节课内容。</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老师巡视</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进行个性化答疑指导</a:t>
            </a:r>
            <a:r>
              <a:rPr lang="en-US" altLang="zh-CN" sz="2000" dirty="0">
                <a:latin typeface="楷体" pitchFamily="49" charset="-122"/>
                <a:ea typeface="楷体" pitchFamily="49" charset="-122"/>
              </a:rPr>
              <a:t>)</a:t>
            </a:r>
            <a:endParaRPr lang="zh-CN" altLang="zh-CN" sz="2000" dirty="0">
              <a:latin typeface="楷体" pitchFamily="49" charset="-122"/>
              <a:ea typeface="楷体" pitchFamily="49" charset="-122"/>
            </a:endParaRPr>
          </a:p>
        </p:txBody>
      </p:sp>
      <p:sp>
        <p:nvSpPr>
          <p:cNvPr id="7"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mn-ea"/>
                <a:ea typeface="+mn-ea"/>
              </a:rPr>
              <a:t>2017</a:t>
            </a:r>
            <a:r>
              <a:rPr lang="zh-CN" altLang="en-US" dirty="0" smtClean="0">
                <a:solidFill>
                  <a:srgbClr val="FFFFFF"/>
                </a:solidFill>
                <a:latin typeface="+mn-ea"/>
                <a:ea typeface="+mn-ea"/>
              </a:rPr>
              <a:t>年下半年</a:t>
            </a:r>
          </a:p>
        </p:txBody>
      </p:sp>
    </p:spTree>
    <p:extLst>
      <p:ext uri="{BB962C8B-B14F-4D97-AF65-F5344CB8AC3E}">
        <p14:creationId xmlns:p14="http://schemas.microsoft.com/office/powerpoint/2010/main" val="6486549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ChangeArrowheads="1"/>
          </p:cNvSpPr>
          <p:nvPr/>
        </p:nvSpPr>
        <p:spPr bwMode="auto">
          <a:xfrm>
            <a:off x="20638" y="538163"/>
            <a:ext cx="1382712" cy="43021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kumimoji="1" lang="en-US" altLang="zh-CN" sz="2200" dirty="0" smtClean="0">
                <a:solidFill>
                  <a:srgbClr val="0000FF"/>
                </a:solidFill>
              </a:rPr>
              <a:t>10.</a:t>
            </a:r>
            <a:r>
              <a:rPr kumimoji="1" lang="zh-CN" altLang="en-US" sz="2200" dirty="0" smtClean="0">
                <a:solidFill>
                  <a:srgbClr val="0000FF"/>
                </a:solidFill>
              </a:rPr>
              <a:t>案例</a:t>
            </a:r>
            <a:endParaRPr kumimoji="1" lang="zh-CN" altLang="en-US" sz="2200" dirty="0">
              <a:solidFill>
                <a:srgbClr val="0000FF"/>
              </a:solidFill>
            </a:endParaRPr>
          </a:p>
        </p:txBody>
      </p:sp>
      <p:sp>
        <p:nvSpPr>
          <p:cNvPr id="48132"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33" name="Text Box 55"/>
          <p:cNvSpPr txBox="1">
            <a:spLocks noChangeArrowheads="1"/>
          </p:cNvSpPr>
          <p:nvPr/>
        </p:nvSpPr>
        <p:spPr bwMode="auto">
          <a:xfrm>
            <a:off x="4763" y="36513"/>
            <a:ext cx="291147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三、案例分析题</a:t>
            </a:r>
          </a:p>
        </p:txBody>
      </p:sp>
      <p:sp>
        <p:nvSpPr>
          <p:cNvPr id="3" name="矩形 2"/>
          <p:cNvSpPr/>
          <p:nvPr/>
        </p:nvSpPr>
        <p:spPr>
          <a:xfrm>
            <a:off x="1258888" y="538163"/>
            <a:ext cx="5400675" cy="430887"/>
          </a:xfrm>
          <a:prstGeom prst="rect">
            <a:avLst/>
          </a:prstGeom>
        </p:spPr>
        <p:txBody>
          <a:bodyPr wrap="square">
            <a:spAutoFit/>
          </a:bodyPr>
          <a:lstStyle/>
          <a:p>
            <a:r>
              <a:rPr kumimoji="1" lang="zh-CN" altLang="zh-CN" sz="2200" dirty="0">
                <a:solidFill>
                  <a:srgbClr val="0000FF"/>
                </a:solidFill>
              </a:rPr>
              <a:t>下面</a:t>
            </a:r>
            <a:r>
              <a:rPr kumimoji="1" lang="zh-CN" altLang="zh-CN" sz="2200" dirty="0" smtClean="0">
                <a:solidFill>
                  <a:srgbClr val="0000FF"/>
                </a:solidFill>
              </a:rPr>
              <a:t>为</a:t>
            </a:r>
            <a:r>
              <a:rPr kumimoji="1" lang="zh-CN" altLang="en-US" sz="2200" dirty="0" smtClean="0">
                <a:solidFill>
                  <a:srgbClr val="0000FF"/>
                </a:solidFill>
              </a:rPr>
              <a:t>一</a:t>
            </a:r>
            <a:r>
              <a:rPr kumimoji="1" lang="zh-CN" altLang="zh-CN" sz="2200" dirty="0" smtClean="0">
                <a:solidFill>
                  <a:srgbClr val="0000FF"/>
                </a:solidFill>
              </a:rPr>
              <a:t>道</a:t>
            </a:r>
            <a:r>
              <a:rPr kumimoji="1" lang="zh-CN" altLang="zh-CN" sz="2200" dirty="0">
                <a:solidFill>
                  <a:srgbClr val="0000FF"/>
                </a:solidFill>
              </a:rPr>
              <a:t>物理试题和某学生的解答过程。</a:t>
            </a:r>
          </a:p>
        </p:txBody>
      </p:sp>
      <p:sp>
        <p:nvSpPr>
          <p:cNvPr id="12"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mn-ea"/>
                <a:ea typeface="+mn-ea"/>
              </a:rPr>
              <a:t>2018</a:t>
            </a:r>
            <a:r>
              <a:rPr lang="zh-CN" altLang="en-US" dirty="0" smtClean="0">
                <a:solidFill>
                  <a:srgbClr val="FFFFFF"/>
                </a:solidFill>
                <a:latin typeface="+mn-ea"/>
                <a:ea typeface="+mn-ea"/>
              </a:rPr>
              <a:t>年上半年</a:t>
            </a:r>
          </a:p>
        </p:txBody>
      </p:sp>
      <p:pic>
        <p:nvPicPr>
          <p:cNvPr id="15" name="图片 14" descr="C:\Users\lenovo\AppData\Roaming\Tencent\Users\1341171626\QQ\WinTemp\RichOle\XY%M491~E}$NR(X8G$I64GC.png"/>
          <p:cNvPicPr/>
          <p:nvPr/>
        </p:nvPicPr>
        <p:blipFill>
          <a:blip r:embed="rId2">
            <a:extLst>
              <a:ext uri="{28A0092B-C50C-407E-A947-70E740481C1C}">
                <a14:useLocalDpi xmlns:a14="http://schemas.microsoft.com/office/drawing/2010/main" val="0"/>
              </a:ext>
            </a:extLst>
          </a:blip>
          <a:srcRect/>
          <a:stretch>
            <a:fillRect/>
          </a:stretch>
        </p:blipFill>
        <p:spPr bwMode="auto">
          <a:xfrm>
            <a:off x="254457" y="962332"/>
            <a:ext cx="8374252" cy="5272416"/>
          </a:xfrm>
          <a:prstGeom prst="rect">
            <a:avLst/>
          </a:prstGeom>
          <a:noFill/>
          <a:ln>
            <a:noFill/>
          </a:ln>
        </p:spPr>
      </p:pic>
      <p:sp>
        <p:nvSpPr>
          <p:cNvPr id="8" name="TextBox 7"/>
          <p:cNvSpPr txBox="1"/>
          <p:nvPr/>
        </p:nvSpPr>
        <p:spPr>
          <a:xfrm>
            <a:off x="525488" y="3188844"/>
            <a:ext cx="2273349" cy="461665"/>
          </a:xfrm>
          <a:prstGeom prst="rect">
            <a:avLst/>
          </a:prstGeom>
          <a:noFill/>
          <a:ln w="25400">
            <a:solidFill>
              <a:srgbClr val="C00000"/>
            </a:solidFill>
          </a:ln>
        </p:spPr>
        <p:txBody>
          <a:bodyPr wrap="square" rtlCol="0">
            <a:spAutoFit/>
          </a:bodyPr>
          <a:lstStyle/>
          <a:p>
            <a:endParaRPr lang="zh-CN" altLang="en-US" dirty="0"/>
          </a:p>
        </p:txBody>
      </p:sp>
      <p:sp>
        <p:nvSpPr>
          <p:cNvPr id="9" name="TextBox 8"/>
          <p:cNvSpPr txBox="1"/>
          <p:nvPr/>
        </p:nvSpPr>
        <p:spPr>
          <a:xfrm>
            <a:off x="525488" y="4208892"/>
            <a:ext cx="2273349" cy="461665"/>
          </a:xfrm>
          <a:prstGeom prst="rect">
            <a:avLst/>
          </a:prstGeom>
          <a:noFill/>
          <a:ln w="25400">
            <a:solidFill>
              <a:srgbClr val="C00000"/>
            </a:solidFill>
          </a:ln>
        </p:spPr>
        <p:txBody>
          <a:bodyPr wrap="square" rtlCol="0">
            <a:spAutoFit/>
          </a:bodyPr>
          <a:lstStyle/>
          <a:p>
            <a:endParaRPr lang="zh-CN" altLang="en-US" dirty="0"/>
          </a:p>
        </p:txBody>
      </p:sp>
    </p:spTree>
    <p:extLst>
      <p:ext uri="{BB962C8B-B14F-4D97-AF65-F5344CB8AC3E}">
        <p14:creationId xmlns:p14="http://schemas.microsoft.com/office/powerpoint/2010/main" val="37965768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33" name="Text Box 55"/>
          <p:cNvSpPr txBox="1">
            <a:spLocks noChangeArrowheads="1"/>
          </p:cNvSpPr>
          <p:nvPr/>
        </p:nvSpPr>
        <p:spPr bwMode="auto">
          <a:xfrm>
            <a:off x="4763" y="36513"/>
            <a:ext cx="291147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三、案例分析题</a:t>
            </a:r>
          </a:p>
        </p:txBody>
      </p:sp>
      <p:sp>
        <p:nvSpPr>
          <p:cNvPr id="48135" name="矩形 1"/>
          <p:cNvSpPr>
            <a:spLocks noChangeArrowheads="1"/>
          </p:cNvSpPr>
          <p:nvPr/>
        </p:nvSpPr>
        <p:spPr bwMode="auto">
          <a:xfrm>
            <a:off x="107504" y="620688"/>
            <a:ext cx="8455222"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kumimoji="1" lang="zh-CN" altLang="en-US" sz="2000" dirty="0">
                <a:solidFill>
                  <a:srgbClr val="0000FF"/>
                </a:solidFill>
                <a:latin typeface="楷体" pitchFamily="49" charset="-122"/>
                <a:ea typeface="楷体" pitchFamily="49" charset="-122"/>
              </a:rPr>
              <a:t>问题</a:t>
            </a:r>
            <a:r>
              <a:rPr kumimoji="1" lang="en-US" altLang="zh-CN" sz="2000" dirty="0">
                <a:solidFill>
                  <a:srgbClr val="0000FF"/>
                </a:solidFill>
                <a:latin typeface="楷体" pitchFamily="49" charset="-122"/>
                <a:ea typeface="楷体" pitchFamily="49" charset="-122"/>
              </a:rPr>
              <a:t>:</a:t>
            </a:r>
            <a:br>
              <a:rPr kumimoji="1" lang="en-US" altLang="zh-CN" sz="2000" dirty="0">
                <a:solidFill>
                  <a:srgbClr val="0000FF"/>
                </a:solidFill>
                <a:latin typeface="楷体" pitchFamily="49" charset="-122"/>
                <a:ea typeface="楷体" pitchFamily="49" charset="-122"/>
              </a:rPr>
            </a:br>
            <a:r>
              <a:rPr kumimoji="1" lang="en-US" altLang="zh-CN" sz="2000" dirty="0" smtClean="0">
                <a:solidFill>
                  <a:srgbClr val="0000FF"/>
                </a:solidFill>
                <a:latin typeface="楷体" pitchFamily="49" charset="-122"/>
                <a:ea typeface="楷体" pitchFamily="49" charset="-122"/>
              </a:rPr>
              <a:t>(</a:t>
            </a:r>
            <a:r>
              <a:rPr kumimoji="1" lang="en-US" altLang="zh-CN" sz="2000" dirty="0">
                <a:solidFill>
                  <a:srgbClr val="0000FF"/>
                </a:solidFill>
                <a:latin typeface="楷体" pitchFamily="49" charset="-122"/>
                <a:ea typeface="楷体" pitchFamily="49" charset="-122"/>
              </a:rPr>
              <a:t>1</a:t>
            </a:r>
            <a:r>
              <a:rPr kumimoji="1" lang="en-US" altLang="zh-CN" sz="2000" dirty="0" smtClean="0">
                <a:solidFill>
                  <a:srgbClr val="0000FF"/>
                </a:solidFill>
                <a:latin typeface="楷体" pitchFamily="49" charset="-122"/>
                <a:ea typeface="楷体" pitchFamily="49" charset="-122"/>
              </a:rPr>
              <a:t>)</a:t>
            </a:r>
            <a:r>
              <a:rPr kumimoji="1" lang="zh-CN" altLang="zh-CN" sz="2000" dirty="0">
                <a:solidFill>
                  <a:srgbClr val="0000FF"/>
                </a:solidFill>
                <a:latin typeface="楷体" pitchFamily="49" charset="-122"/>
                <a:ea typeface="楷体" pitchFamily="49" charset="-122"/>
              </a:rPr>
              <a:t>简述该习题旨在帮助学生掌握的知识</a:t>
            </a:r>
            <a:r>
              <a:rPr kumimoji="1" lang="zh-CN" altLang="en-US" sz="2000" dirty="0" smtClean="0">
                <a:solidFill>
                  <a:srgbClr val="0000FF"/>
                </a:solidFill>
                <a:latin typeface="楷体" pitchFamily="49" charset="-122"/>
                <a:ea typeface="楷体" pitchFamily="49" charset="-122"/>
              </a:rPr>
              <a:t>。</a:t>
            </a:r>
            <a:r>
              <a:rPr kumimoji="1" lang="en-US" altLang="zh-CN" sz="2000" dirty="0">
                <a:solidFill>
                  <a:srgbClr val="0000FF"/>
                </a:solidFill>
                <a:latin typeface="楷体" pitchFamily="49" charset="-122"/>
                <a:ea typeface="楷体" pitchFamily="49" charset="-122"/>
              </a:rPr>
              <a:t>(4</a:t>
            </a:r>
            <a:r>
              <a:rPr kumimoji="1" lang="zh-CN" altLang="en-US" sz="2000" dirty="0">
                <a:solidFill>
                  <a:srgbClr val="0000FF"/>
                </a:solidFill>
                <a:latin typeface="楷体" pitchFamily="49" charset="-122"/>
                <a:ea typeface="楷体" pitchFamily="49" charset="-122"/>
              </a:rPr>
              <a:t>分</a:t>
            </a:r>
            <a:r>
              <a:rPr kumimoji="1" lang="en-US" altLang="zh-CN" sz="2000" dirty="0">
                <a:solidFill>
                  <a:srgbClr val="0000FF"/>
                </a:solidFill>
                <a:latin typeface="楷体" pitchFamily="49" charset="-122"/>
                <a:ea typeface="楷体" pitchFamily="49" charset="-122"/>
              </a:rPr>
              <a:t>)</a:t>
            </a:r>
          </a:p>
          <a:p>
            <a:r>
              <a:rPr kumimoji="1" lang="en-US" altLang="zh-CN" sz="2000" dirty="0" smtClean="0">
                <a:solidFill>
                  <a:srgbClr val="0000FF"/>
                </a:solidFill>
                <a:latin typeface="楷体" pitchFamily="49" charset="-122"/>
                <a:ea typeface="楷体" pitchFamily="49" charset="-122"/>
              </a:rPr>
              <a:t>(</a:t>
            </a:r>
            <a:r>
              <a:rPr kumimoji="1" lang="en-US" altLang="zh-CN" sz="2000" dirty="0">
                <a:solidFill>
                  <a:srgbClr val="0000FF"/>
                </a:solidFill>
                <a:latin typeface="楷体" pitchFamily="49" charset="-122"/>
                <a:ea typeface="楷体" pitchFamily="49" charset="-122"/>
              </a:rPr>
              <a:t>2</a:t>
            </a:r>
            <a:r>
              <a:rPr kumimoji="1" lang="en-US" altLang="zh-CN" sz="2000" dirty="0" smtClean="0">
                <a:solidFill>
                  <a:srgbClr val="0000FF"/>
                </a:solidFill>
                <a:latin typeface="楷体" pitchFamily="49" charset="-122"/>
                <a:ea typeface="楷体" pitchFamily="49" charset="-122"/>
              </a:rPr>
              <a:t>)</a:t>
            </a:r>
            <a:r>
              <a:rPr kumimoji="1" lang="zh-CN" altLang="en-US" sz="2000" dirty="0" smtClean="0">
                <a:solidFill>
                  <a:srgbClr val="0000FF"/>
                </a:solidFill>
                <a:latin typeface="楷体" pitchFamily="49" charset="-122"/>
                <a:ea typeface="楷体" pitchFamily="49" charset="-122"/>
              </a:rPr>
              <a:t>给</a:t>
            </a:r>
            <a:r>
              <a:rPr kumimoji="1" lang="zh-CN" altLang="en-US" sz="2000" dirty="0">
                <a:solidFill>
                  <a:srgbClr val="0000FF"/>
                </a:solidFill>
                <a:latin typeface="楷体" pitchFamily="49" charset="-122"/>
                <a:ea typeface="楷体" pitchFamily="49" charset="-122"/>
              </a:rPr>
              <a:t>出正确解法。</a:t>
            </a:r>
            <a:r>
              <a:rPr kumimoji="1" lang="en-US" altLang="zh-CN" sz="2000" dirty="0">
                <a:solidFill>
                  <a:srgbClr val="0000FF"/>
                </a:solidFill>
                <a:latin typeface="楷体" pitchFamily="49" charset="-122"/>
                <a:ea typeface="楷体" pitchFamily="49" charset="-122"/>
              </a:rPr>
              <a:t>(6</a:t>
            </a:r>
            <a:r>
              <a:rPr kumimoji="1" lang="zh-CN" altLang="en-US" sz="2000" dirty="0">
                <a:solidFill>
                  <a:srgbClr val="0000FF"/>
                </a:solidFill>
                <a:latin typeface="楷体" pitchFamily="49" charset="-122"/>
                <a:ea typeface="楷体" pitchFamily="49" charset="-122"/>
              </a:rPr>
              <a:t>分</a:t>
            </a:r>
            <a:r>
              <a:rPr kumimoji="1" lang="en-US" altLang="zh-CN" sz="2000" dirty="0">
                <a:solidFill>
                  <a:srgbClr val="0000FF"/>
                </a:solidFill>
                <a:latin typeface="楷体" pitchFamily="49" charset="-122"/>
                <a:ea typeface="楷体" pitchFamily="49" charset="-122"/>
              </a:rPr>
              <a:t>)</a:t>
            </a:r>
          </a:p>
          <a:p>
            <a:r>
              <a:rPr kumimoji="1" lang="en-US" altLang="zh-CN" sz="2000" dirty="0" smtClean="0">
                <a:solidFill>
                  <a:srgbClr val="0000FF"/>
                </a:solidFill>
                <a:latin typeface="楷体" pitchFamily="49" charset="-122"/>
                <a:ea typeface="楷体" pitchFamily="49" charset="-122"/>
              </a:rPr>
              <a:t>(</a:t>
            </a:r>
            <a:r>
              <a:rPr kumimoji="1" lang="en-US" altLang="zh-CN" sz="2000" dirty="0">
                <a:solidFill>
                  <a:srgbClr val="0000FF"/>
                </a:solidFill>
                <a:latin typeface="楷体" pitchFamily="49" charset="-122"/>
                <a:ea typeface="楷体" pitchFamily="49" charset="-122"/>
              </a:rPr>
              <a:t>3</a:t>
            </a:r>
            <a:r>
              <a:rPr kumimoji="1" lang="en-US" altLang="zh-CN" sz="2000" dirty="0" smtClean="0">
                <a:solidFill>
                  <a:srgbClr val="0000FF"/>
                </a:solidFill>
                <a:latin typeface="楷体" pitchFamily="49" charset="-122"/>
                <a:ea typeface="楷体" pitchFamily="49" charset="-122"/>
              </a:rPr>
              <a:t>)</a:t>
            </a:r>
            <a:r>
              <a:rPr kumimoji="1" lang="zh-CN" altLang="zh-CN" sz="2000" dirty="0" smtClean="0">
                <a:solidFill>
                  <a:srgbClr val="0000FF"/>
                </a:solidFill>
                <a:latin typeface="楷体" pitchFamily="49" charset="-122"/>
                <a:ea typeface="楷体" pitchFamily="49" charset="-122"/>
              </a:rPr>
              <a:t>针对</a:t>
            </a:r>
            <a:r>
              <a:rPr kumimoji="1" lang="zh-CN" altLang="zh-CN" sz="2000" dirty="0">
                <a:solidFill>
                  <a:srgbClr val="0000FF"/>
                </a:solidFill>
                <a:latin typeface="楷体" pitchFamily="49" charset="-122"/>
                <a:ea typeface="楷体" pitchFamily="49" charset="-122"/>
              </a:rPr>
              <a:t>该同学的作业，设计教学片段帮助他解决该问题</a:t>
            </a:r>
            <a:r>
              <a:rPr kumimoji="1" lang="zh-CN" altLang="zh-CN" sz="2000" dirty="0" smtClean="0">
                <a:solidFill>
                  <a:srgbClr val="0000FF"/>
                </a:solidFill>
                <a:latin typeface="楷体" pitchFamily="49" charset="-122"/>
                <a:ea typeface="楷体" pitchFamily="49" charset="-122"/>
              </a:rPr>
              <a:t>。</a:t>
            </a:r>
            <a:r>
              <a:rPr kumimoji="1" lang="en-US" altLang="zh-CN" sz="2000" dirty="0" smtClean="0">
                <a:solidFill>
                  <a:srgbClr val="0000FF"/>
                </a:solidFill>
                <a:latin typeface="楷体" pitchFamily="49" charset="-122"/>
                <a:ea typeface="楷体" pitchFamily="49" charset="-122"/>
              </a:rPr>
              <a:t>(</a:t>
            </a:r>
            <a:r>
              <a:rPr kumimoji="1" lang="en-US" altLang="zh-CN" sz="2000" dirty="0">
                <a:solidFill>
                  <a:srgbClr val="0000FF"/>
                </a:solidFill>
                <a:latin typeface="楷体" pitchFamily="49" charset="-122"/>
                <a:ea typeface="楷体" pitchFamily="49" charset="-122"/>
              </a:rPr>
              <a:t>10</a:t>
            </a:r>
            <a:r>
              <a:rPr kumimoji="1" lang="zh-CN" altLang="en-US" sz="2000" dirty="0">
                <a:solidFill>
                  <a:srgbClr val="0000FF"/>
                </a:solidFill>
                <a:latin typeface="楷体" pitchFamily="49" charset="-122"/>
                <a:ea typeface="楷体" pitchFamily="49" charset="-122"/>
              </a:rPr>
              <a:t>分</a:t>
            </a:r>
            <a:r>
              <a:rPr kumimoji="1" lang="en-US" altLang="zh-CN" sz="2000" dirty="0" smtClean="0">
                <a:solidFill>
                  <a:srgbClr val="0000FF"/>
                </a:solidFill>
                <a:latin typeface="楷体" pitchFamily="49" charset="-122"/>
                <a:ea typeface="楷体" pitchFamily="49" charset="-122"/>
              </a:rPr>
              <a:t>)</a:t>
            </a:r>
            <a:endParaRPr kumimoji="1" lang="zh-CN" altLang="en-US" sz="2000" dirty="0">
              <a:solidFill>
                <a:srgbClr val="0000FF"/>
              </a:solidFill>
              <a:latin typeface="楷体" pitchFamily="49" charset="-122"/>
              <a:ea typeface="楷体" pitchFamily="49" charset="-122"/>
            </a:endParaRPr>
          </a:p>
        </p:txBody>
      </p:sp>
      <p:sp>
        <p:nvSpPr>
          <p:cNvPr id="6"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mn-ea"/>
                <a:ea typeface="+mn-ea"/>
              </a:rPr>
              <a:t>2018</a:t>
            </a:r>
            <a:r>
              <a:rPr lang="zh-CN" altLang="en-US" dirty="0" smtClean="0">
                <a:solidFill>
                  <a:srgbClr val="FFFFFF"/>
                </a:solidFill>
                <a:latin typeface="+mn-ea"/>
                <a:ea typeface="+mn-ea"/>
              </a:rPr>
              <a:t>年上半年</a:t>
            </a:r>
          </a:p>
        </p:txBody>
      </p:sp>
    </p:spTree>
    <p:extLst>
      <p:ext uri="{BB962C8B-B14F-4D97-AF65-F5344CB8AC3E}">
        <p14:creationId xmlns:p14="http://schemas.microsoft.com/office/powerpoint/2010/main" val="2513663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03" name="Text Box 55"/>
          <p:cNvSpPr txBox="1">
            <a:spLocks noChangeArrowheads="1"/>
          </p:cNvSpPr>
          <p:nvPr/>
        </p:nvSpPr>
        <p:spPr bwMode="auto">
          <a:xfrm>
            <a:off x="4763" y="36513"/>
            <a:ext cx="291147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三、案例分析题</a:t>
            </a:r>
          </a:p>
        </p:txBody>
      </p:sp>
      <p:sp>
        <p:nvSpPr>
          <p:cNvPr id="5" name="矩形 4"/>
          <p:cNvSpPr>
            <a:spLocks noChangeArrowheads="1"/>
          </p:cNvSpPr>
          <p:nvPr/>
        </p:nvSpPr>
        <p:spPr bwMode="auto">
          <a:xfrm>
            <a:off x="179388" y="620688"/>
            <a:ext cx="8713787" cy="59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en-US" altLang="zh-CN" sz="2000" dirty="0" smtClean="0">
                <a:solidFill>
                  <a:srgbClr val="0000FF"/>
                </a:solidFill>
                <a:latin typeface="楷体" pitchFamily="49" charset="-122"/>
                <a:ea typeface="楷体" pitchFamily="49" charset="-122"/>
              </a:rPr>
              <a:t>10.</a:t>
            </a:r>
            <a:r>
              <a:rPr kumimoji="1" lang="zh-CN" altLang="zh-CN" sz="2000" dirty="0" smtClean="0">
                <a:solidFill>
                  <a:srgbClr val="0000FF"/>
                </a:solidFill>
                <a:latin typeface="楷体" pitchFamily="49" charset="-122"/>
                <a:ea typeface="楷体" pitchFamily="49" charset="-122"/>
              </a:rPr>
              <a:t>参考</a:t>
            </a:r>
            <a:r>
              <a:rPr kumimoji="1" lang="zh-CN" altLang="zh-CN" sz="2000" dirty="0">
                <a:solidFill>
                  <a:srgbClr val="0000FF"/>
                </a:solidFill>
                <a:latin typeface="楷体" pitchFamily="49" charset="-122"/>
                <a:ea typeface="楷体" pitchFamily="49" charset="-122"/>
              </a:rPr>
              <a:t>答案</a:t>
            </a:r>
            <a:r>
              <a:rPr kumimoji="1" lang="zh-CN" altLang="en-US" sz="2000" dirty="0">
                <a:solidFill>
                  <a:srgbClr val="0000FF"/>
                </a:solidFill>
                <a:latin typeface="楷体" pitchFamily="49" charset="-122"/>
                <a:ea typeface="楷体" pitchFamily="49" charset="-122"/>
              </a:rPr>
              <a:t>：</a:t>
            </a:r>
            <a:endParaRPr kumimoji="1" lang="en-US" altLang="zh-CN" sz="2000" dirty="0">
              <a:solidFill>
                <a:srgbClr val="0000FF"/>
              </a:solidFill>
              <a:latin typeface="楷体" pitchFamily="49" charset="-122"/>
              <a:ea typeface="楷体" pitchFamily="49" charset="-122"/>
            </a:endParaRPr>
          </a:p>
          <a:p>
            <a:r>
              <a:rPr kumimoji="1" lang="en-US" altLang="zh-CN" sz="2000" dirty="0">
                <a:solidFill>
                  <a:srgbClr val="0000FF"/>
                </a:solidFill>
                <a:latin typeface="楷体" pitchFamily="49" charset="-122"/>
                <a:ea typeface="楷体" pitchFamily="49" charset="-122"/>
              </a:rPr>
              <a:t>(1</a:t>
            </a:r>
            <a:r>
              <a:rPr kumimoji="1" lang="en-US" altLang="zh-CN" sz="2000" dirty="0" smtClean="0">
                <a:solidFill>
                  <a:srgbClr val="0000FF"/>
                </a:solidFill>
                <a:latin typeface="楷体" pitchFamily="49" charset="-122"/>
                <a:ea typeface="楷体" pitchFamily="49" charset="-122"/>
              </a:rPr>
              <a:t>)</a:t>
            </a:r>
            <a:r>
              <a:rPr kumimoji="1" lang="zh-CN" altLang="en-US" sz="2000" dirty="0" smtClean="0">
                <a:solidFill>
                  <a:srgbClr val="0000FF"/>
                </a:solidFill>
                <a:latin typeface="楷体" pitchFamily="49" charset="-122"/>
                <a:ea typeface="楷体" pitchFamily="49" charset="-122"/>
              </a:rPr>
              <a:t>考查</a:t>
            </a:r>
            <a:r>
              <a:rPr kumimoji="1" lang="zh-CN" altLang="en-US" sz="2000" dirty="0">
                <a:solidFill>
                  <a:srgbClr val="0000FF"/>
                </a:solidFill>
                <a:latin typeface="楷体" pitchFamily="49" charset="-122"/>
                <a:ea typeface="楷体" pitchFamily="49" charset="-122"/>
              </a:rPr>
              <a:t>的知识点</a:t>
            </a:r>
            <a:r>
              <a:rPr kumimoji="1" lang="zh-CN" altLang="en-US" sz="2000" dirty="0" smtClean="0">
                <a:solidFill>
                  <a:srgbClr val="0000FF"/>
                </a:solidFill>
                <a:latin typeface="楷体" pitchFamily="49" charset="-122"/>
                <a:ea typeface="楷体" pitchFamily="49" charset="-122"/>
              </a:rPr>
              <a:t>：</a:t>
            </a:r>
            <a:r>
              <a:rPr kumimoji="1" lang="zh-CN" altLang="en-US" sz="2000" dirty="0" smtClean="0">
                <a:solidFill>
                  <a:srgbClr val="333333"/>
                </a:solidFill>
                <a:latin typeface="楷体" pitchFamily="49" charset="-122"/>
                <a:ea typeface="楷体" pitchFamily="49" charset="-122"/>
              </a:rPr>
              <a:t>开普勒第二定律</a:t>
            </a:r>
            <a:r>
              <a:rPr lang="zh-CN" altLang="zh-CN" sz="2000" dirty="0" smtClean="0">
                <a:solidFill>
                  <a:srgbClr val="333333"/>
                </a:solidFill>
                <a:latin typeface="楷体" pitchFamily="49" charset="-122"/>
                <a:ea typeface="楷体" pitchFamily="49" charset="-122"/>
              </a:rPr>
              <a:t>。 </a:t>
            </a:r>
            <a:endParaRPr lang="en-US" altLang="zh-CN" sz="2000" dirty="0">
              <a:solidFill>
                <a:srgbClr val="333333"/>
              </a:solidFill>
              <a:latin typeface="楷体" pitchFamily="49" charset="-122"/>
              <a:ea typeface="楷体" pitchFamily="49" charset="-122"/>
            </a:endParaRPr>
          </a:p>
          <a:p>
            <a:r>
              <a:rPr kumimoji="1" lang="en-US" altLang="zh-CN" sz="2000" dirty="0" smtClean="0">
                <a:solidFill>
                  <a:srgbClr val="0000FF"/>
                </a:solidFill>
                <a:latin typeface="楷体" pitchFamily="49" charset="-122"/>
                <a:ea typeface="楷体" pitchFamily="49" charset="-122"/>
              </a:rPr>
              <a:t>(</a:t>
            </a:r>
            <a:r>
              <a:rPr kumimoji="1" lang="en-US" altLang="zh-CN" sz="2000" dirty="0">
                <a:solidFill>
                  <a:srgbClr val="0000FF"/>
                </a:solidFill>
                <a:latin typeface="楷体" pitchFamily="49" charset="-122"/>
                <a:ea typeface="楷体" pitchFamily="49" charset="-122"/>
              </a:rPr>
              <a:t>2</a:t>
            </a:r>
            <a:r>
              <a:rPr kumimoji="1" lang="en-US" altLang="zh-CN" sz="2000" dirty="0" smtClean="0">
                <a:solidFill>
                  <a:srgbClr val="0000FF"/>
                </a:solidFill>
                <a:latin typeface="楷体" pitchFamily="49" charset="-122"/>
                <a:ea typeface="楷体" pitchFamily="49" charset="-122"/>
              </a:rPr>
              <a:t>)</a:t>
            </a:r>
            <a:r>
              <a:rPr kumimoji="1" lang="zh-CN" altLang="en-US" sz="2000" dirty="0" smtClean="0">
                <a:solidFill>
                  <a:srgbClr val="0000FF"/>
                </a:solidFill>
                <a:latin typeface="楷体" pitchFamily="49" charset="-122"/>
                <a:ea typeface="楷体" pitchFamily="49" charset="-122"/>
              </a:rPr>
              <a:t>正确</a:t>
            </a:r>
            <a:r>
              <a:rPr kumimoji="1" lang="zh-CN" altLang="en-US" sz="2000" dirty="0">
                <a:solidFill>
                  <a:srgbClr val="0000FF"/>
                </a:solidFill>
                <a:latin typeface="楷体" pitchFamily="49" charset="-122"/>
                <a:ea typeface="楷体" pitchFamily="49" charset="-122"/>
              </a:rPr>
              <a:t>解法</a:t>
            </a:r>
            <a:r>
              <a:rPr kumimoji="1" lang="en-US" altLang="zh-CN" sz="2000" dirty="0" smtClean="0">
                <a:solidFill>
                  <a:srgbClr val="0000FF"/>
                </a:solidFill>
                <a:latin typeface="楷体" pitchFamily="49" charset="-122"/>
                <a:ea typeface="楷体" pitchFamily="49" charset="-122"/>
              </a:rPr>
              <a:t>:</a:t>
            </a:r>
          </a:p>
          <a:p>
            <a:r>
              <a:rPr lang="zh-CN" altLang="en-US" sz="2000" dirty="0" smtClean="0">
                <a:latin typeface="楷体" pitchFamily="49" charset="-122"/>
                <a:ea typeface="楷体" pitchFamily="49" charset="-122"/>
              </a:rPr>
              <a:t>卫星作椭圆运动，由开普勒第二定律：相同时间扫过的面积相等。</a:t>
            </a:r>
            <a:endParaRPr lang="en-US" altLang="zh-CN" sz="2000" dirty="0" smtClean="0">
              <a:latin typeface="楷体" pitchFamily="49" charset="-122"/>
              <a:ea typeface="楷体" pitchFamily="49" charset="-122"/>
            </a:endParaRPr>
          </a:p>
          <a:p>
            <a:endParaRPr lang="en-US" altLang="zh-CN" sz="2000" dirty="0" smtClean="0">
              <a:latin typeface="楷体" pitchFamily="49" charset="-122"/>
              <a:ea typeface="楷体" pitchFamily="49" charset="-122"/>
            </a:endParaRPr>
          </a:p>
          <a:p>
            <a:r>
              <a:rPr lang="zh-CN" altLang="en-US" sz="2000" dirty="0" smtClean="0">
                <a:latin typeface="楷体" pitchFamily="49" charset="-122"/>
                <a:ea typeface="楷体" pitchFamily="49" charset="-122"/>
              </a:rPr>
              <a:t>所以：                  故：</a:t>
            </a:r>
            <a:endParaRPr lang="en-US" altLang="zh-CN" sz="2000" dirty="0" smtClean="0">
              <a:latin typeface="楷体" pitchFamily="49" charset="-122"/>
              <a:ea typeface="楷体" pitchFamily="49" charset="-122"/>
            </a:endParaRPr>
          </a:p>
          <a:p>
            <a:r>
              <a:rPr kumimoji="1" lang="en-US" altLang="zh-CN" sz="2000" dirty="0">
                <a:solidFill>
                  <a:srgbClr val="0000FF"/>
                </a:solidFill>
                <a:latin typeface="楷体" pitchFamily="49" charset="-122"/>
                <a:ea typeface="楷体" pitchFamily="49" charset="-122"/>
              </a:rPr>
              <a:t>(3)</a:t>
            </a:r>
            <a:r>
              <a:rPr kumimoji="1" lang="zh-CN" altLang="en-US" sz="2000" dirty="0">
                <a:solidFill>
                  <a:srgbClr val="0000FF"/>
                </a:solidFill>
                <a:latin typeface="楷体" pitchFamily="49" charset="-122"/>
                <a:ea typeface="楷体" pitchFamily="49" charset="-122"/>
              </a:rPr>
              <a:t>教学片断：</a:t>
            </a:r>
            <a:endParaRPr kumimoji="1" lang="en-US" altLang="zh-CN" sz="2000" dirty="0">
              <a:solidFill>
                <a:srgbClr val="0000FF"/>
              </a:solidFill>
              <a:latin typeface="楷体" pitchFamily="49" charset="-122"/>
              <a:ea typeface="楷体" pitchFamily="49" charset="-122"/>
            </a:endParaRPr>
          </a:p>
          <a:p>
            <a:r>
              <a:rPr lang="zh-CN" altLang="en-US" sz="2000" dirty="0" smtClean="0">
                <a:latin typeface="楷体" pitchFamily="49" charset="-122"/>
                <a:ea typeface="楷体" pitchFamily="49" charset="-122"/>
              </a:rPr>
              <a:t>老师：由于卫星是做椭圆运动，</a:t>
            </a:r>
            <a:r>
              <a:rPr lang="zh-CN" altLang="en-US" sz="2000" dirty="0">
                <a:solidFill>
                  <a:srgbClr val="C00000"/>
                </a:solidFill>
                <a:latin typeface="楷体" pitchFamily="49" charset="-122"/>
                <a:ea typeface="楷体" pitchFamily="49" charset="-122"/>
              </a:rPr>
              <a:t>（分析运动过程</a:t>
            </a:r>
            <a:r>
              <a:rPr lang="zh-CN" altLang="en-US" sz="2000" dirty="0" smtClean="0">
                <a:solidFill>
                  <a:srgbClr val="C00000"/>
                </a:solidFill>
                <a:latin typeface="楷体" pitchFamily="49" charset="-122"/>
                <a:ea typeface="楷体" pitchFamily="49" charset="-122"/>
              </a:rPr>
              <a:t>）</a:t>
            </a:r>
            <a:r>
              <a:rPr lang="zh-CN" altLang="en-US" sz="2000" dirty="0" smtClean="0">
                <a:latin typeface="楷体" pitchFamily="49" charset="-122"/>
                <a:ea typeface="楷体" pitchFamily="49" charset="-122"/>
              </a:rPr>
              <a:t>所以用万有引力与向心力的关系是什么？</a:t>
            </a:r>
            <a:r>
              <a:rPr lang="zh-CN" altLang="en-US" sz="2000" dirty="0">
                <a:solidFill>
                  <a:srgbClr val="C00000"/>
                </a:solidFill>
                <a:latin typeface="楷体" pitchFamily="49" charset="-122"/>
                <a:ea typeface="楷体" pitchFamily="49" charset="-122"/>
              </a:rPr>
              <a:t>（受力分析</a:t>
            </a:r>
            <a:r>
              <a:rPr lang="zh-CN" altLang="en-US" sz="2000" dirty="0" smtClean="0">
                <a:solidFill>
                  <a:srgbClr val="C00000"/>
                </a:solidFill>
                <a:latin typeface="楷体" pitchFamily="49" charset="-122"/>
                <a:ea typeface="楷体" pitchFamily="49" charset="-122"/>
              </a:rPr>
              <a:t>）</a:t>
            </a:r>
            <a:endParaRPr lang="en-US" altLang="zh-CN" sz="2000" dirty="0" smtClean="0">
              <a:latin typeface="楷体" pitchFamily="49" charset="-122"/>
              <a:ea typeface="楷体" pitchFamily="49" charset="-122"/>
            </a:endParaRPr>
          </a:p>
          <a:p>
            <a:r>
              <a:rPr lang="zh-CN" altLang="en-US" sz="2000" dirty="0" smtClean="0">
                <a:latin typeface="楷体" pitchFamily="49" charset="-122"/>
                <a:ea typeface="楷体" pitchFamily="49" charset="-122"/>
              </a:rPr>
              <a:t>学生：万有引力小于向心力，椭圆运动。</a:t>
            </a:r>
            <a:r>
              <a:rPr lang="zh-CN" altLang="en-US" sz="2000" dirty="0" smtClean="0">
                <a:solidFill>
                  <a:srgbClr val="C00000"/>
                </a:solidFill>
                <a:latin typeface="楷体" pitchFamily="49" charset="-122"/>
                <a:ea typeface="楷体" pitchFamily="49" charset="-122"/>
              </a:rPr>
              <a:t>（引导学生分析错误原因）</a:t>
            </a:r>
            <a:endParaRPr lang="en-US" altLang="zh-CN" sz="2000" dirty="0" smtClean="0">
              <a:latin typeface="楷体" pitchFamily="49" charset="-122"/>
              <a:ea typeface="楷体" pitchFamily="49" charset="-122"/>
            </a:endParaRPr>
          </a:p>
          <a:p>
            <a:r>
              <a:rPr lang="zh-CN" altLang="en-US" sz="2000" dirty="0" smtClean="0">
                <a:latin typeface="楷体" pitchFamily="49" charset="-122"/>
                <a:ea typeface="楷体" pitchFamily="49" charset="-122"/>
              </a:rPr>
              <a:t>老师：所以不能列出万有引力等于向心力进行求解。什么知识与近日点与远日点有关？</a:t>
            </a:r>
            <a:endParaRPr lang="en-US" altLang="zh-CN" sz="2000" dirty="0" smtClean="0">
              <a:latin typeface="楷体" pitchFamily="49" charset="-122"/>
              <a:ea typeface="楷体" pitchFamily="49" charset="-122"/>
            </a:endParaRPr>
          </a:p>
          <a:p>
            <a:pPr lvl="0"/>
            <a:r>
              <a:rPr lang="zh-CN" altLang="en-US" sz="2000" dirty="0" smtClean="0">
                <a:latin typeface="楷体" pitchFamily="49" charset="-122"/>
                <a:ea typeface="楷体" pitchFamily="49" charset="-122"/>
              </a:rPr>
              <a:t>学生：开普勒第二定律：同一卫星在相同时间扫过的面积相等。</a:t>
            </a:r>
            <a:r>
              <a:rPr lang="zh-CN" altLang="en-US" sz="2000" dirty="0">
                <a:solidFill>
                  <a:srgbClr val="C00000"/>
                </a:solidFill>
                <a:latin typeface="楷体" pitchFamily="49" charset="-122"/>
                <a:ea typeface="楷体" pitchFamily="49" charset="-122"/>
              </a:rPr>
              <a:t>（</a:t>
            </a:r>
            <a:r>
              <a:rPr lang="zh-CN" altLang="en-US" sz="2000" dirty="0" smtClean="0">
                <a:solidFill>
                  <a:srgbClr val="C00000"/>
                </a:solidFill>
                <a:latin typeface="楷体" pitchFamily="49" charset="-122"/>
                <a:ea typeface="楷体" pitchFamily="49" charset="-122"/>
              </a:rPr>
              <a:t>复习知识）</a:t>
            </a:r>
            <a:endParaRPr lang="zh-CN" altLang="zh-CN" sz="2000" dirty="0">
              <a:latin typeface="楷体" pitchFamily="49" charset="-122"/>
              <a:ea typeface="楷体" pitchFamily="49" charset="-122"/>
            </a:endParaRPr>
          </a:p>
          <a:p>
            <a:endParaRPr lang="en-US" altLang="zh-CN" sz="2000" dirty="0" smtClean="0">
              <a:latin typeface="楷体" pitchFamily="49" charset="-122"/>
              <a:ea typeface="楷体" pitchFamily="49" charset="-122"/>
            </a:endParaRPr>
          </a:p>
          <a:p>
            <a:r>
              <a:rPr lang="zh-CN" altLang="en-US" sz="2000" dirty="0" smtClean="0">
                <a:latin typeface="楷体" pitchFamily="49" charset="-122"/>
                <a:ea typeface="楷体" pitchFamily="49" charset="-122"/>
              </a:rPr>
              <a:t>老师：所以可能求出其在  时间内扫过的面积，列出方程，大家试一试</a:t>
            </a:r>
            <a:endParaRPr lang="en-US" altLang="zh-CN" sz="2000" dirty="0" smtClean="0">
              <a:latin typeface="楷体" pitchFamily="49" charset="-122"/>
              <a:ea typeface="楷体" pitchFamily="49" charset="-122"/>
            </a:endParaRPr>
          </a:p>
          <a:p>
            <a:endParaRPr lang="en-US" altLang="zh-CN" sz="2000" dirty="0" smtClean="0">
              <a:latin typeface="楷体" pitchFamily="49" charset="-122"/>
              <a:ea typeface="楷体" pitchFamily="49" charset="-122"/>
            </a:endParaRPr>
          </a:p>
          <a:p>
            <a:r>
              <a:rPr lang="zh-CN" altLang="en-US" sz="2000" dirty="0" smtClean="0">
                <a:latin typeface="楷体" pitchFamily="49" charset="-122"/>
                <a:ea typeface="楷体" pitchFamily="49" charset="-122"/>
              </a:rPr>
              <a:t>学生：              所以        。</a:t>
            </a:r>
            <a:r>
              <a:rPr lang="zh-CN" altLang="en-US" sz="2000" dirty="0">
                <a:solidFill>
                  <a:srgbClr val="C00000"/>
                </a:solidFill>
                <a:latin typeface="楷体" pitchFamily="49" charset="-122"/>
                <a:ea typeface="楷体" pitchFamily="49" charset="-122"/>
              </a:rPr>
              <a:t>（引导</a:t>
            </a:r>
            <a:r>
              <a:rPr lang="zh-CN" altLang="en-US" sz="2000" dirty="0" smtClean="0">
                <a:solidFill>
                  <a:srgbClr val="C00000"/>
                </a:solidFill>
                <a:latin typeface="楷体" pitchFamily="49" charset="-122"/>
                <a:ea typeface="楷体" pitchFamily="49" charset="-122"/>
              </a:rPr>
              <a:t>学生给出正确解答）</a:t>
            </a:r>
            <a:endParaRPr lang="en-US" altLang="zh-CN" sz="2000" dirty="0" smtClean="0">
              <a:latin typeface="楷体" pitchFamily="49" charset="-122"/>
              <a:ea typeface="楷体" pitchFamily="49" charset="-122"/>
            </a:endParaRPr>
          </a:p>
          <a:p>
            <a:endParaRPr lang="en-US" altLang="zh-CN" sz="2000" dirty="0" smtClean="0">
              <a:latin typeface="楷体" pitchFamily="49" charset="-122"/>
              <a:ea typeface="楷体" pitchFamily="49" charset="-122"/>
            </a:endParaRPr>
          </a:p>
          <a:p>
            <a:r>
              <a:rPr lang="zh-CN" altLang="en-US" sz="2000" dirty="0" smtClean="0">
                <a:latin typeface="楷体" pitchFamily="49" charset="-122"/>
                <a:ea typeface="楷体" pitchFamily="49" charset="-122"/>
              </a:rPr>
              <a:t>老师：非常好，看来大家都掌握了。</a:t>
            </a:r>
            <a:endParaRPr lang="zh-CN" altLang="zh-CN" sz="2000" dirty="0">
              <a:latin typeface="楷体" pitchFamily="49" charset="-122"/>
              <a:ea typeface="楷体" pitchFamily="49" charset="-122"/>
            </a:endParaRPr>
          </a:p>
        </p:txBody>
      </p:sp>
      <p:sp>
        <p:nvSpPr>
          <p:cNvPr id="6"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mn-ea"/>
                <a:ea typeface="+mn-ea"/>
              </a:rPr>
              <a:t>2018</a:t>
            </a:r>
            <a:r>
              <a:rPr lang="zh-CN" altLang="en-US" dirty="0" smtClean="0">
                <a:solidFill>
                  <a:srgbClr val="FFFFFF"/>
                </a:solidFill>
                <a:latin typeface="+mn-ea"/>
                <a:ea typeface="+mn-ea"/>
              </a:rPr>
              <a:t>年上半年</a:t>
            </a:r>
          </a:p>
        </p:txBody>
      </p:sp>
      <p:graphicFrame>
        <p:nvGraphicFramePr>
          <p:cNvPr id="2" name="对象 1"/>
          <p:cNvGraphicFramePr>
            <a:graphicFrameLocks noChangeAspect="1"/>
          </p:cNvGraphicFramePr>
          <p:nvPr>
            <p:extLst>
              <p:ext uri="{D42A27DB-BD31-4B8C-83A1-F6EECF244321}">
                <p14:modId xmlns:p14="http://schemas.microsoft.com/office/powerpoint/2010/main" val="2593806315"/>
              </p:ext>
            </p:extLst>
          </p:nvPr>
        </p:nvGraphicFramePr>
        <p:xfrm>
          <a:off x="1063392" y="1926199"/>
          <a:ext cx="1824037" cy="642938"/>
        </p:xfrm>
        <a:graphic>
          <a:graphicData uri="http://schemas.openxmlformats.org/presentationml/2006/ole">
            <mc:AlternateContent xmlns:mc="http://schemas.openxmlformats.org/markup-compatibility/2006">
              <mc:Choice xmlns:v="urn:schemas-microsoft-com:vml" Requires="v">
                <p:oleObj spid="_x0000_s49628" name="Equation" r:id="rId3" imgW="1117440" imgH="393480" progId="Equation.DSMT4">
                  <p:embed/>
                </p:oleObj>
              </mc:Choice>
              <mc:Fallback>
                <p:oleObj name="Equation" r:id="rId3" imgW="1117440" imgH="393480" progId="Equation.DSMT4">
                  <p:embed/>
                  <p:pic>
                    <p:nvPicPr>
                      <p:cNvPr id="0" name="对象 -2147482619"/>
                      <p:cNvPicPr>
                        <a:picLocks noChangeAspect="1" noChangeArrowheads="1"/>
                      </p:cNvPicPr>
                      <p:nvPr/>
                    </p:nvPicPr>
                    <p:blipFill>
                      <a:blip r:embed="rId4"/>
                      <a:srcRect/>
                      <a:stretch>
                        <a:fillRect/>
                      </a:stretch>
                    </p:blipFill>
                    <p:spPr bwMode="auto">
                      <a:xfrm>
                        <a:off x="1063392" y="1926199"/>
                        <a:ext cx="1824037"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869562440"/>
              </p:ext>
            </p:extLst>
          </p:nvPr>
        </p:nvGraphicFramePr>
        <p:xfrm>
          <a:off x="3788569" y="1887024"/>
          <a:ext cx="747712" cy="704850"/>
        </p:xfrm>
        <a:graphic>
          <a:graphicData uri="http://schemas.openxmlformats.org/presentationml/2006/ole">
            <mc:AlternateContent xmlns:mc="http://schemas.openxmlformats.org/markup-compatibility/2006">
              <mc:Choice xmlns:v="urn:schemas-microsoft-com:vml" Requires="v">
                <p:oleObj spid="_x0000_s49629" name="Equation" r:id="rId5" imgW="457200" imgH="431640" progId="Equation.DSMT4">
                  <p:embed/>
                </p:oleObj>
              </mc:Choice>
              <mc:Fallback>
                <p:oleObj name="Equation" r:id="rId5" imgW="457200" imgH="431640" progId="Equation.DSMT4">
                  <p:embed/>
                  <p:pic>
                    <p:nvPicPr>
                      <p:cNvPr id="0" name="对象 1"/>
                      <p:cNvPicPr>
                        <a:picLocks noChangeAspect="1" noChangeArrowheads="1"/>
                      </p:cNvPicPr>
                      <p:nvPr/>
                    </p:nvPicPr>
                    <p:blipFill>
                      <a:blip r:embed="rId6"/>
                      <a:srcRect/>
                      <a:stretch>
                        <a:fillRect/>
                      </a:stretch>
                    </p:blipFill>
                    <p:spPr bwMode="auto">
                      <a:xfrm>
                        <a:off x="3788569" y="1887024"/>
                        <a:ext cx="747712"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018365564"/>
              </p:ext>
            </p:extLst>
          </p:nvPr>
        </p:nvGraphicFramePr>
        <p:xfrm>
          <a:off x="3059832" y="4941168"/>
          <a:ext cx="311150" cy="290513"/>
        </p:xfrm>
        <a:graphic>
          <a:graphicData uri="http://schemas.openxmlformats.org/presentationml/2006/ole">
            <mc:AlternateContent xmlns:mc="http://schemas.openxmlformats.org/markup-compatibility/2006">
              <mc:Choice xmlns:v="urn:schemas-microsoft-com:vml" Requires="v">
                <p:oleObj spid="_x0000_s49630" name="Equation" r:id="rId7" imgW="190440" imgH="177480" progId="Equation.DSMT4">
                  <p:embed/>
                </p:oleObj>
              </mc:Choice>
              <mc:Fallback>
                <p:oleObj name="Equation" r:id="rId7" imgW="190440" imgH="177480" progId="Equation.DSMT4">
                  <p:embed/>
                  <p:pic>
                    <p:nvPicPr>
                      <p:cNvPr id="0" name="对象 1"/>
                      <p:cNvPicPr>
                        <a:picLocks noChangeAspect="1" noChangeArrowheads="1"/>
                      </p:cNvPicPr>
                      <p:nvPr/>
                    </p:nvPicPr>
                    <p:blipFill>
                      <a:blip r:embed="rId8"/>
                      <a:srcRect/>
                      <a:stretch>
                        <a:fillRect/>
                      </a:stretch>
                    </p:blipFill>
                    <p:spPr bwMode="auto">
                      <a:xfrm>
                        <a:off x="3059832" y="4941168"/>
                        <a:ext cx="311150"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029742329"/>
              </p:ext>
            </p:extLst>
          </p:nvPr>
        </p:nvGraphicFramePr>
        <p:xfrm>
          <a:off x="971600" y="5373216"/>
          <a:ext cx="1824038" cy="642937"/>
        </p:xfrm>
        <a:graphic>
          <a:graphicData uri="http://schemas.openxmlformats.org/presentationml/2006/ole">
            <mc:AlternateContent xmlns:mc="http://schemas.openxmlformats.org/markup-compatibility/2006">
              <mc:Choice xmlns:v="urn:schemas-microsoft-com:vml" Requires="v">
                <p:oleObj spid="_x0000_s49631" name="Equation" r:id="rId9" imgW="1117440" imgH="393480" progId="Equation.DSMT4">
                  <p:embed/>
                </p:oleObj>
              </mc:Choice>
              <mc:Fallback>
                <p:oleObj name="Equation" r:id="rId9" imgW="1117440" imgH="393480" progId="Equation.DSMT4">
                  <p:embed/>
                  <p:pic>
                    <p:nvPicPr>
                      <p:cNvPr id="0" name="对象 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1600" y="5373216"/>
                        <a:ext cx="1824038"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141683762"/>
              </p:ext>
            </p:extLst>
          </p:nvPr>
        </p:nvGraphicFramePr>
        <p:xfrm>
          <a:off x="3491880" y="5445224"/>
          <a:ext cx="746125" cy="704850"/>
        </p:xfrm>
        <a:graphic>
          <a:graphicData uri="http://schemas.openxmlformats.org/presentationml/2006/ole">
            <mc:AlternateContent xmlns:mc="http://schemas.openxmlformats.org/markup-compatibility/2006">
              <mc:Choice xmlns:v="urn:schemas-microsoft-com:vml" Requires="v">
                <p:oleObj spid="_x0000_s49632" name="Equation" r:id="rId11" imgW="457200" imgH="431640" progId="Equation.DSMT4">
                  <p:embed/>
                </p:oleObj>
              </mc:Choice>
              <mc:Fallback>
                <p:oleObj name="Equation" r:id="rId11" imgW="457200" imgH="431640" progId="Equation.DSMT4">
                  <p:embed/>
                  <p:pic>
                    <p:nvPicPr>
                      <p:cNvPr id="0" name="对象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91880" y="5445224"/>
                        <a:ext cx="746125"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7671653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ChangeArrowheads="1"/>
          </p:cNvSpPr>
          <p:nvPr/>
        </p:nvSpPr>
        <p:spPr bwMode="auto">
          <a:xfrm>
            <a:off x="20638" y="538163"/>
            <a:ext cx="1382712" cy="43021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kumimoji="1" lang="en-US" altLang="zh-CN" sz="2200" dirty="0" smtClean="0">
                <a:solidFill>
                  <a:srgbClr val="0000FF"/>
                </a:solidFill>
              </a:rPr>
              <a:t>10.</a:t>
            </a:r>
            <a:r>
              <a:rPr kumimoji="1" lang="zh-CN" altLang="en-US" sz="2200" dirty="0" smtClean="0">
                <a:solidFill>
                  <a:srgbClr val="0000FF"/>
                </a:solidFill>
              </a:rPr>
              <a:t>案例</a:t>
            </a:r>
            <a:endParaRPr kumimoji="1" lang="zh-CN" altLang="en-US" sz="2200" dirty="0">
              <a:solidFill>
                <a:srgbClr val="0000FF"/>
              </a:solidFill>
            </a:endParaRPr>
          </a:p>
        </p:txBody>
      </p:sp>
      <p:sp>
        <p:nvSpPr>
          <p:cNvPr id="48132"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33" name="Text Box 55"/>
          <p:cNvSpPr txBox="1">
            <a:spLocks noChangeArrowheads="1"/>
          </p:cNvSpPr>
          <p:nvPr/>
        </p:nvSpPr>
        <p:spPr bwMode="auto">
          <a:xfrm>
            <a:off x="4763" y="36513"/>
            <a:ext cx="291147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三、案例分析题</a:t>
            </a:r>
          </a:p>
        </p:txBody>
      </p:sp>
      <p:sp>
        <p:nvSpPr>
          <p:cNvPr id="3" name="矩形 2"/>
          <p:cNvSpPr/>
          <p:nvPr/>
        </p:nvSpPr>
        <p:spPr>
          <a:xfrm>
            <a:off x="1115616" y="554137"/>
            <a:ext cx="5400675" cy="430887"/>
          </a:xfrm>
          <a:prstGeom prst="rect">
            <a:avLst/>
          </a:prstGeom>
        </p:spPr>
        <p:txBody>
          <a:bodyPr wrap="square">
            <a:spAutoFit/>
          </a:bodyPr>
          <a:lstStyle/>
          <a:p>
            <a:r>
              <a:rPr kumimoji="1" lang="zh-CN" altLang="zh-CN" sz="2200" dirty="0">
                <a:solidFill>
                  <a:srgbClr val="0000FF"/>
                </a:solidFill>
              </a:rPr>
              <a:t>下面</a:t>
            </a:r>
            <a:r>
              <a:rPr kumimoji="1" lang="zh-CN" altLang="zh-CN" sz="2200" dirty="0" smtClean="0">
                <a:solidFill>
                  <a:srgbClr val="0000FF"/>
                </a:solidFill>
              </a:rPr>
              <a:t>为某学生</a:t>
            </a:r>
            <a:r>
              <a:rPr kumimoji="1" lang="zh-CN" altLang="en-US" sz="2200" dirty="0" smtClean="0">
                <a:solidFill>
                  <a:srgbClr val="0000FF"/>
                </a:solidFill>
              </a:rPr>
              <a:t>对一</a:t>
            </a:r>
            <a:r>
              <a:rPr kumimoji="1" lang="zh-CN" altLang="zh-CN" sz="2200" dirty="0" smtClean="0">
                <a:solidFill>
                  <a:srgbClr val="0000FF"/>
                </a:solidFill>
              </a:rPr>
              <a:t>道物理</a:t>
            </a:r>
            <a:r>
              <a:rPr kumimoji="1" lang="zh-CN" altLang="en-US" sz="2200" dirty="0" smtClean="0">
                <a:solidFill>
                  <a:srgbClr val="0000FF"/>
                </a:solidFill>
              </a:rPr>
              <a:t>习题的</a:t>
            </a:r>
            <a:r>
              <a:rPr kumimoji="1" lang="zh-CN" altLang="zh-CN" sz="2200" dirty="0" smtClean="0">
                <a:solidFill>
                  <a:srgbClr val="0000FF"/>
                </a:solidFill>
              </a:rPr>
              <a:t>解答。</a:t>
            </a:r>
            <a:endParaRPr kumimoji="1" lang="zh-CN" altLang="zh-CN" sz="2200" dirty="0">
              <a:solidFill>
                <a:srgbClr val="0000FF"/>
              </a:solidFill>
            </a:endParaRPr>
          </a:p>
        </p:txBody>
      </p:sp>
      <p:sp>
        <p:nvSpPr>
          <p:cNvPr id="12"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mn-ea"/>
                <a:ea typeface="+mn-ea"/>
              </a:rPr>
              <a:t>2018</a:t>
            </a:r>
            <a:r>
              <a:rPr lang="zh-CN" altLang="en-US" dirty="0" smtClean="0">
                <a:solidFill>
                  <a:srgbClr val="FFFFFF"/>
                </a:solidFill>
                <a:latin typeface="+mn-ea"/>
                <a:ea typeface="+mn-ea"/>
              </a:rPr>
              <a:t>年下半年</a:t>
            </a:r>
          </a:p>
        </p:txBody>
      </p:sp>
      <p:sp>
        <p:nvSpPr>
          <p:cNvPr id="2" name="矩形 1"/>
          <p:cNvSpPr/>
          <p:nvPr/>
        </p:nvSpPr>
        <p:spPr>
          <a:xfrm>
            <a:off x="157081" y="985024"/>
            <a:ext cx="8964488" cy="1323439"/>
          </a:xfrm>
          <a:prstGeom prst="rect">
            <a:avLst/>
          </a:prstGeom>
        </p:spPr>
        <p:txBody>
          <a:bodyPr wrap="square">
            <a:spAutoFit/>
          </a:bodyPr>
          <a:lstStyle/>
          <a:p>
            <a:pPr lvl="0"/>
            <a:r>
              <a:rPr lang="zh-CN" altLang="zh-CN" sz="2000" dirty="0">
                <a:latin typeface="楷体" pitchFamily="49" charset="-122"/>
                <a:ea typeface="楷体" pitchFamily="49" charset="-122"/>
              </a:rPr>
              <a:t>题目</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运动员在练习跳板跳水时</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将跳板压到最低点</a:t>
            </a:r>
            <a:r>
              <a:rPr lang="en-US" altLang="zh-CN" sz="2000" dirty="0">
                <a:latin typeface="楷体" pitchFamily="49" charset="-122"/>
                <a:ea typeface="楷体" pitchFamily="49" charset="-122"/>
              </a:rPr>
              <a:t>C,</a:t>
            </a:r>
            <a:r>
              <a:rPr lang="zh-CN" altLang="zh-CN" sz="2000" dirty="0">
                <a:latin typeface="楷体" pitchFamily="49" charset="-122"/>
                <a:ea typeface="楷体" pitchFamily="49" charset="-122"/>
              </a:rPr>
              <a:t>跳板将运动员竖直向上弹到最高点</a:t>
            </a:r>
            <a:r>
              <a:rPr lang="en-US" altLang="zh-CN" sz="2000" dirty="0">
                <a:latin typeface="楷体" pitchFamily="49" charset="-122"/>
                <a:ea typeface="楷体" pitchFamily="49" charset="-122"/>
              </a:rPr>
              <a:t>A</a:t>
            </a:r>
            <a:r>
              <a:rPr lang="zh-CN" altLang="zh-CN" sz="2000" dirty="0">
                <a:latin typeface="楷体" pitchFamily="49" charset="-122"/>
                <a:ea typeface="楷体" pitchFamily="49" charset="-122"/>
              </a:rPr>
              <a:t>后</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运动员做自由落体运动。运动员质量</a:t>
            </a:r>
            <a:r>
              <a:rPr lang="en-US" altLang="zh-CN" sz="2000" dirty="0">
                <a:latin typeface="楷体" pitchFamily="49" charset="-122"/>
                <a:ea typeface="楷体" pitchFamily="49" charset="-122"/>
              </a:rPr>
              <a:t>m=60kg,</a:t>
            </a:r>
            <a:r>
              <a:rPr lang="zh-CN" altLang="zh-CN" sz="2000" dirty="0">
                <a:latin typeface="楷体" pitchFamily="49" charset="-122"/>
                <a:ea typeface="楷体" pitchFamily="49" charset="-122"/>
              </a:rPr>
              <a:t>取</a:t>
            </a:r>
            <a:r>
              <a:rPr lang="en-US" altLang="zh-CN" sz="2000" dirty="0">
                <a:latin typeface="楷体" pitchFamily="49" charset="-122"/>
                <a:ea typeface="楷体" pitchFamily="49" charset="-122"/>
              </a:rPr>
              <a:t>g=10 m/s,</a:t>
            </a:r>
            <a:r>
              <a:rPr lang="zh-CN" altLang="zh-CN" sz="2000" dirty="0">
                <a:latin typeface="楷体" pitchFamily="49" charset="-122"/>
                <a:ea typeface="楷体" pitchFamily="49" charset="-122"/>
              </a:rPr>
              <a:t>最高点</a:t>
            </a:r>
            <a:r>
              <a:rPr lang="en-US" altLang="zh-CN" sz="2000" dirty="0">
                <a:latin typeface="楷体" pitchFamily="49" charset="-122"/>
                <a:ea typeface="楷体" pitchFamily="49" charset="-122"/>
              </a:rPr>
              <a:t>A</a:t>
            </a:r>
            <a:r>
              <a:rPr lang="zh-CN" altLang="zh-CN" sz="2000" dirty="0">
                <a:latin typeface="楷体" pitchFamily="49" charset="-122"/>
                <a:ea typeface="楷体" pitchFamily="49" charset="-122"/>
              </a:rPr>
              <a:t>、跳板的水平点</a:t>
            </a:r>
            <a:r>
              <a:rPr lang="en-US" altLang="zh-CN" sz="2000" dirty="0">
                <a:latin typeface="楷体" pitchFamily="49" charset="-122"/>
                <a:ea typeface="楷体" pitchFamily="49" charset="-122"/>
              </a:rPr>
              <a:t>B</a:t>
            </a:r>
            <a:r>
              <a:rPr lang="zh-CN" altLang="zh-CN" sz="2000" dirty="0">
                <a:latin typeface="楷体" pitchFamily="49" charset="-122"/>
                <a:ea typeface="楷体" pitchFamily="49" charset="-122"/>
              </a:rPr>
              <a:t>、最低点</a:t>
            </a:r>
            <a:r>
              <a:rPr lang="en-US" altLang="zh-CN" sz="2000" dirty="0">
                <a:latin typeface="楷体" pitchFamily="49" charset="-122"/>
                <a:ea typeface="楷体" pitchFamily="49" charset="-122"/>
              </a:rPr>
              <a:t>C</a:t>
            </a:r>
            <a:r>
              <a:rPr lang="zh-CN" altLang="zh-CN" sz="2000" dirty="0">
                <a:latin typeface="楷体" pitchFamily="49" charset="-122"/>
                <a:ea typeface="楷体" pitchFamily="49" charset="-122"/>
              </a:rPr>
              <a:t>和水面之间的竖直距离如图</a:t>
            </a:r>
            <a:r>
              <a:rPr lang="en-US" altLang="zh-CN" sz="2000" dirty="0">
                <a:latin typeface="楷体" pitchFamily="49" charset="-122"/>
                <a:ea typeface="楷体" pitchFamily="49" charset="-122"/>
              </a:rPr>
              <a:t>9</a:t>
            </a:r>
            <a:r>
              <a:rPr lang="zh-CN" altLang="zh-CN" sz="2000" dirty="0">
                <a:latin typeface="楷体" pitchFamily="49" charset="-122"/>
                <a:ea typeface="楷体" pitchFamily="49" charset="-122"/>
              </a:rPr>
              <a:t>所示。</a:t>
            </a:r>
            <a:r>
              <a:rPr lang="zh-CN" altLang="zh-CN" sz="2000" dirty="0" smtClean="0">
                <a:latin typeface="楷体" pitchFamily="49" charset="-122"/>
                <a:ea typeface="楷体" pitchFamily="49" charset="-122"/>
              </a:rPr>
              <a:t>求</a:t>
            </a:r>
            <a:r>
              <a:rPr lang="en-US" altLang="zh-CN" sz="2000" dirty="0" smtClean="0">
                <a:latin typeface="楷体" pitchFamily="49" charset="-122"/>
                <a:ea typeface="楷体" pitchFamily="49" charset="-122"/>
                <a:sym typeface="Wingdings" pitchFamily="2" charset="2"/>
              </a:rPr>
              <a:t>:(1)</a:t>
            </a:r>
            <a:r>
              <a:rPr lang="zh-CN" altLang="zh-CN" sz="2000" dirty="0" smtClean="0">
                <a:latin typeface="楷体" pitchFamily="49" charset="-122"/>
                <a:ea typeface="楷体" pitchFamily="49" charset="-122"/>
              </a:rPr>
              <a:t>跳板</a:t>
            </a:r>
            <a:r>
              <a:rPr lang="zh-CN" altLang="zh-CN" sz="2000" dirty="0">
                <a:latin typeface="楷体" pitchFamily="49" charset="-122"/>
                <a:ea typeface="楷体" pitchFamily="49" charset="-122"/>
              </a:rPr>
              <a:t>被压缩到最低点</a:t>
            </a:r>
            <a:r>
              <a:rPr lang="en-US" altLang="zh-CN" sz="2000" dirty="0">
                <a:latin typeface="楷体" pitchFamily="49" charset="-122"/>
                <a:ea typeface="楷体" pitchFamily="49" charset="-122"/>
              </a:rPr>
              <a:t>C</a:t>
            </a:r>
            <a:r>
              <a:rPr lang="zh-CN" altLang="zh-CN" sz="2000" dirty="0">
                <a:latin typeface="楷体" pitchFamily="49" charset="-122"/>
                <a:ea typeface="楷体" pitchFamily="49" charset="-122"/>
              </a:rPr>
              <a:t>时具有的弹性势能</a:t>
            </a:r>
            <a:r>
              <a:rPr lang="zh-CN" altLang="zh-CN" sz="2000" dirty="0" smtClean="0">
                <a:latin typeface="楷体" pitchFamily="49" charset="-122"/>
                <a:ea typeface="楷体" pitchFamily="49" charset="-122"/>
              </a:rPr>
              <a:t>；</a:t>
            </a:r>
            <a:r>
              <a:rPr lang="en-US" altLang="zh-CN" sz="2000" dirty="0" smtClean="0">
                <a:latin typeface="楷体" pitchFamily="49" charset="-122"/>
                <a:ea typeface="楷体" pitchFamily="49" charset="-122"/>
              </a:rPr>
              <a:t>(2)</a:t>
            </a:r>
            <a:r>
              <a:rPr lang="zh-CN" altLang="zh-CN" sz="2000" dirty="0" smtClean="0">
                <a:latin typeface="楷体" pitchFamily="49" charset="-122"/>
                <a:ea typeface="楷体" pitchFamily="49" charset="-122"/>
              </a:rPr>
              <a:t>运动员</a:t>
            </a:r>
            <a:r>
              <a:rPr lang="zh-CN" altLang="zh-CN" sz="2000" dirty="0">
                <a:latin typeface="楷体" pitchFamily="49" charset="-122"/>
                <a:ea typeface="楷体" pitchFamily="49" charset="-122"/>
              </a:rPr>
              <a:t>入水时的速度大小。</a:t>
            </a:r>
          </a:p>
        </p:txBody>
      </p:sp>
      <mc:AlternateContent xmlns:mc="http://schemas.openxmlformats.org/markup-compatibility/2006" xmlns:a14="http://schemas.microsoft.com/office/drawing/2010/main">
        <mc:Choice Requires="a14">
          <p:sp>
            <p:nvSpPr>
              <p:cNvPr id="4" name="矩形 3"/>
              <p:cNvSpPr/>
              <p:nvPr/>
            </p:nvSpPr>
            <p:spPr>
              <a:xfrm>
                <a:off x="157081" y="2308463"/>
                <a:ext cx="8640960" cy="2920287"/>
              </a:xfrm>
              <a:prstGeom prst="rect">
                <a:avLst/>
              </a:prstGeom>
            </p:spPr>
            <p:txBody>
              <a:bodyPr wrap="square">
                <a:spAutoFit/>
              </a:bodyPr>
              <a:lstStyle/>
              <a:p>
                <a:r>
                  <a:rPr lang="zh-CN" altLang="zh-CN" sz="2000" dirty="0">
                    <a:latin typeface="楷体" pitchFamily="49" charset="-122"/>
                    <a:ea typeface="楷体" pitchFamily="49" charset="-122"/>
                  </a:rPr>
                  <a:t>解：</a:t>
                </a:r>
                <a:r>
                  <a:rPr lang="en-US" altLang="zh-CN" sz="2000" dirty="0">
                    <a:latin typeface="楷体" pitchFamily="49" charset="-122"/>
                    <a:ea typeface="楷体" pitchFamily="49" charset="-122"/>
                  </a:rPr>
                  <a:t>(1)</a:t>
                </a:r>
                <a:r>
                  <a:rPr lang="zh-CN" altLang="zh-CN" sz="2000" dirty="0">
                    <a:latin typeface="楷体" pitchFamily="49" charset="-122"/>
                    <a:ea typeface="楷体" pitchFamily="49" charset="-122"/>
                  </a:rPr>
                  <a:t>取</a:t>
                </a:r>
                <a:r>
                  <a:rPr lang="en-US" altLang="zh-CN" sz="2000" dirty="0">
                    <a:latin typeface="楷体" pitchFamily="49" charset="-122"/>
                    <a:ea typeface="楷体" pitchFamily="49" charset="-122"/>
                  </a:rPr>
                  <a:t>B</a:t>
                </a:r>
                <a:r>
                  <a:rPr lang="zh-CN" altLang="zh-CN" sz="2000" dirty="0">
                    <a:latin typeface="楷体" pitchFamily="49" charset="-122"/>
                    <a:ea typeface="楷体" pitchFamily="49" charset="-122"/>
                  </a:rPr>
                  <a:t>点所在的平面为参考平面，由机械能守恒定律，有：</a:t>
                </a:r>
              </a:p>
              <a:p>
                <a:r>
                  <a:rPr lang="en-US" altLang="zh-CN" sz="2000" dirty="0" smtClean="0">
                    <a:latin typeface="楷体" pitchFamily="49" charset="-122"/>
                    <a:ea typeface="楷体" pitchFamily="49" charset="-122"/>
                  </a:rPr>
                  <a:t>        </a:t>
                </a:r>
                <a:r>
                  <a:rPr lang="en-US" altLang="zh-CN" sz="2000" dirty="0" err="1" smtClean="0">
                    <a:latin typeface="楷体" pitchFamily="49" charset="-122"/>
                    <a:ea typeface="楷体" pitchFamily="49" charset="-122"/>
                  </a:rPr>
                  <a:t>mgh</a:t>
                </a:r>
                <a:r>
                  <a:rPr lang="en-US" altLang="zh-CN" sz="2000" baseline="-25000" dirty="0" err="1" smtClean="0">
                    <a:latin typeface="楷体" pitchFamily="49" charset="-122"/>
                    <a:ea typeface="楷体" pitchFamily="49" charset="-122"/>
                  </a:rPr>
                  <a:t>B</a:t>
                </a:r>
                <a:r>
                  <a:rPr lang="en-US" altLang="zh-CN" sz="2000" dirty="0" smtClean="0">
                    <a:latin typeface="楷体" pitchFamily="49" charset="-122"/>
                    <a:ea typeface="楷体" pitchFamily="49" charset="-122"/>
                  </a:rPr>
                  <a:t>=</a:t>
                </a:r>
                <a:r>
                  <a:rPr lang="en-US" altLang="zh-CN" sz="2000" dirty="0" err="1" smtClean="0">
                    <a:latin typeface="楷体" pitchFamily="49" charset="-122"/>
                    <a:ea typeface="楷体" pitchFamily="49" charset="-122"/>
                  </a:rPr>
                  <a:t>E</a:t>
                </a:r>
                <a:r>
                  <a:rPr lang="en-US" altLang="zh-CN" sz="2000" baseline="-25000" dirty="0" err="1" smtClean="0">
                    <a:latin typeface="楷体" pitchFamily="49" charset="-122"/>
                    <a:ea typeface="楷体" pitchFamily="49" charset="-122"/>
                  </a:rPr>
                  <a:t>P</a:t>
                </a:r>
                <a:r>
                  <a:rPr lang="en-US" altLang="zh-CN" sz="2000" dirty="0" err="1" smtClean="0">
                    <a:latin typeface="楷体" pitchFamily="49" charset="-122"/>
                    <a:ea typeface="楷体" pitchFamily="49" charset="-122"/>
                  </a:rPr>
                  <a:t>+mgh</a:t>
                </a:r>
                <a:r>
                  <a:rPr lang="en-US" altLang="zh-CN" sz="2000" baseline="-25000" dirty="0" err="1" smtClean="0">
                    <a:latin typeface="楷体" pitchFamily="49" charset="-122"/>
                    <a:ea typeface="楷体" pitchFamily="49" charset="-122"/>
                  </a:rPr>
                  <a:t>c</a:t>
                </a:r>
                <a:endParaRPr lang="zh-CN" altLang="zh-CN" sz="2000" dirty="0">
                  <a:latin typeface="楷体" pitchFamily="49" charset="-122"/>
                  <a:ea typeface="楷体" pitchFamily="49" charset="-122"/>
                </a:endParaRPr>
              </a:p>
              <a:p>
                <a:r>
                  <a:rPr lang="en-US" altLang="zh-CN" sz="2000" dirty="0" smtClean="0">
                    <a:latin typeface="楷体" pitchFamily="49" charset="-122"/>
                    <a:ea typeface="楷体" pitchFamily="49" charset="-122"/>
                  </a:rPr>
                  <a:t>       </a:t>
                </a:r>
                <a:r>
                  <a:rPr lang="zh-CN" altLang="zh-CN" sz="2000" dirty="0" smtClean="0">
                    <a:latin typeface="楷体" pitchFamily="49" charset="-122"/>
                    <a:ea typeface="楷体" pitchFamily="49" charset="-122"/>
                  </a:rPr>
                  <a:t>则</a:t>
                </a:r>
                <a:r>
                  <a:rPr lang="en-US" altLang="zh-CN" sz="2000" dirty="0">
                    <a:latin typeface="楷体" pitchFamily="49" charset="-122"/>
                    <a:ea typeface="楷体" pitchFamily="49" charset="-122"/>
                  </a:rPr>
                  <a:t>E</a:t>
                </a:r>
                <a:r>
                  <a:rPr lang="en-US" altLang="zh-CN" sz="2000" baseline="-25000" dirty="0">
                    <a:latin typeface="楷体" pitchFamily="49" charset="-122"/>
                    <a:ea typeface="楷体" pitchFamily="49" charset="-122"/>
                  </a:rPr>
                  <a:t>P</a:t>
                </a:r>
                <a:r>
                  <a:rPr lang="en-US" altLang="zh-CN" sz="2000" dirty="0">
                    <a:latin typeface="楷体" pitchFamily="49" charset="-122"/>
                    <a:ea typeface="楷体" pitchFamily="49" charset="-122"/>
                  </a:rPr>
                  <a:t>=mg(</a:t>
                </a:r>
                <a:r>
                  <a:rPr lang="en-US" altLang="zh-CN" sz="2000" dirty="0" err="1">
                    <a:latin typeface="楷体" pitchFamily="49" charset="-122"/>
                    <a:ea typeface="楷体" pitchFamily="49" charset="-122"/>
                  </a:rPr>
                  <a:t>h</a:t>
                </a:r>
                <a:r>
                  <a:rPr lang="en-US" altLang="zh-CN" sz="2000" baseline="-25000" dirty="0" err="1">
                    <a:latin typeface="楷体" pitchFamily="49" charset="-122"/>
                    <a:ea typeface="楷体" pitchFamily="49" charset="-122"/>
                  </a:rPr>
                  <a:t>B-</a:t>
                </a:r>
                <a:r>
                  <a:rPr lang="en-US" altLang="zh-CN" sz="2000" dirty="0" err="1">
                    <a:latin typeface="楷体" pitchFamily="49" charset="-122"/>
                    <a:ea typeface="楷体" pitchFamily="49" charset="-122"/>
                  </a:rPr>
                  <a:t>h</a:t>
                </a:r>
                <a:r>
                  <a:rPr lang="en-US" altLang="zh-CN" sz="2000" baseline="-25000" dirty="0" err="1">
                    <a:latin typeface="楷体" pitchFamily="49" charset="-122"/>
                    <a:ea typeface="楷体" pitchFamily="49" charset="-122"/>
                  </a:rPr>
                  <a:t>c</a:t>
                </a:r>
                <a:r>
                  <a:rPr lang="en-US" altLang="zh-CN" sz="2000" dirty="0">
                    <a:latin typeface="楷体" pitchFamily="49" charset="-122"/>
                    <a:ea typeface="楷体" pitchFamily="49" charset="-122"/>
                  </a:rPr>
                  <a:t>)=60x10x(3-0.4)=1560J</a:t>
                </a:r>
                <a:endParaRPr lang="zh-CN" altLang="zh-CN" sz="2000" dirty="0">
                  <a:latin typeface="楷体" pitchFamily="49" charset="-122"/>
                  <a:ea typeface="楷体" pitchFamily="49" charset="-122"/>
                </a:endParaRPr>
              </a:p>
              <a:p>
                <a:pPr lvl="0"/>
                <a:r>
                  <a:rPr lang="en-US" altLang="zh-CN" sz="2000" dirty="0" smtClean="0">
                    <a:latin typeface="楷体" pitchFamily="49" charset="-122"/>
                    <a:ea typeface="楷体" pitchFamily="49" charset="-122"/>
                  </a:rPr>
                  <a:t>    (2)</a:t>
                </a:r>
                <a:r>
                  <a:rPr lang="zh-CN" altLang="zh-CN" sz="2000" dirty="0" smtClean="0">
                    <a:latin typeface="楷体" pitchFamily="49" charset="-122"/>
                    <a:ea typeface="楷体" pitchFamily="49" charset="-122"/>
                  </a:rPr>
                  <a:t>由</a:t>
                </a:r>
                <a:r>
                  <a:rPr lang="zh-CN" altLang="zh-CN" sz="2000" dirty="0">
                    <a:latin typeface="楷体" pitchFamily="49" charset="-122"/>
                    <a:ea typeface="楷体" pitchFamily="49" charset="-122"/>
                  </a:rPr>
                  <a:t>机械能守恒定律，有</a:t>
                </a:r>
                <a:r>
                  <a:rPr lang="en-US" altLang="zh-CN" sz="2000" dirty="0">
                    <a:latin typeface="楷体" pitchFamily="49" charset="-122"/>
                    <a:ea typeface="楷体" pitchFamily="49" charset="-122"/>
                  </a:rPr>
                  <a:t>:</a:t>
                </a:r>
                <a:endParaRPr lang="zh-CN" altLang="zh-CN" sz="2000" dirty="0">
                  <a:latin typeface="楷体" pitchFamily="49" charset="-122"/>
                  <a:ea typeface="楷体" pitchFamily="49" charset="-122"/>
                </a:endParaRPr>
              </a:p>
              <a:p>
                <a:r>
                  <a:rPr lang="en-US" altLang="zh-CN" sz="2000" dirty="0" smtClean="0">
                    <a:latin typeface="楷体" pitchFamily="49" charset="-122"/>
                    <a:ea typeface="楷体" pitchFamily="49" charset="-122"/>
                  </a:rPr>
                  <a:t>        </a:t>
                </a:r>
                <a:r>
                  <a:rPr lang="en-US" altLang="zh-CN" sz="2000" dirty="0" err="1" smtClean="0">
                    <a:latin typeface="楷体" pitchFamily="49" charset="-122"/>
                    <a:ea typeface="楷体" pitchFamily="49" charset="-122"/>
                  </a:rPr>
                  <a:t>mgh</a:t>
                </a:r>
                <a:r>
                  <a:rPr lang="en-US" altLang="zh-CN" sz="2000" baseline="-25000" dirty="0" err="1" smtClean="0">
                    <a:latin typeface="楷体" pitchFamily="49" charset="-122"/>
                    <a:ea typeface="楷体" pitchFamily="49" charset="-122"/>
                  </a:rPr>
                  <a:t>B</a:t>
                </a:r>
                <a:r>
                  <a:rPr lang="en-US" altLang="zh-CN" sz="2000" baseline="-25000" dirty="0" smtClean="0">
                    <a:latin typeface="楷体" pitchFamily="49" charset="-122"/>
                    <a:ea typeface="楷体" pitchFamily="49" charset="-122"/>
                  </a:rPr>
                  <a:t>=</a:t>
                </a:r>
                <a:r>
                  <a:rPr lang="en-US" altLang="zh-CN" sz="2000" dirty="0" smtClean="0">
                    <a:latin typeface="楷体" pitchFamily="49" charset="-122"/>
                    <a:ea typeface="楷体" pitchFamily="49" charset="-122"/>
                  </a:rPr>
                  <a:t>1/2mv</a:t>
                </a:r>
                <a:r>
                  <a:rPr lang="en-US" altLang="zh-CN" sz="2000" baseline="30000" dirty="0" smtClean="0">
                    <a:latin typeface="楷体" pitchFamily="49" charset="-122"/>
                    <a:ea typeface="楷体" pitchFamily="49" charset="-122"/>
                  </a:rPr>
                  <a:t>2</a:t>
                </a:r>
                <a:endParaRPr lang="zh-CN" altLang="zh-CN" sz="2000" dirty="0">
                  <a:latin typeface="楷体" pitchFamily="49" charset="-122"/>
                  <a:ea typeface="楷体" pitchFamily="49" charset="-122"/>
                </a:endParaRPr>
              </a:p>
              <a:p>
                <a:r>
                  <a:rPr lang="en-US" altLang="zh-CN" sz="2000" dirty="0" smtClean="0">
                    <a:latin typeface="楷体" pitchFamily="49" charset="-122"/>
                    <a:ea typeface="楷体" pitchFamily="49" charset="-122"/>
                  </a:rPr>
                  <a:t>       </a:t>
                </a:r>
                <a:r>
                  <a:rPr lang="zh-CN" altLang="zh-CN" sz="2000" dirty="0" smtClean="0">
                    <a:latin typeface="楷体" pitchFamily="49" charset="-122"/>
                    <a:ea typeface="楷体" pitchFamily="49" charset="-122"/>
                  </a:rPr>
                  <a:t>则</a:t>
                </a:r>
                <a:r>
                  <a:rPr lang="en-US" altLang="zh-CN" sz="2000" dirty="0">
                    <a:latin typeface="楷体" pitchFamily="49" charset="-122"/>
                    <a:ea typeface="楷体" pitchFamily="49" charset="-122"/>
                  </a:rPr>
                  <a:t>v</a:t>
                </a:r>
                <a:r>
                  <a:rPr lang="en-US" altLang="zh-CN" sz="2000" baseline="30000" dirty="0">
                    <a:latin typeface="楷体" pitchFamily="49" charset="-122"/>
                    <a:ea typeface="楷体" pitchFamily="49" charset="-122"/>
                  </a:rPr>
                  <a:t>2</a:t>
                </a:r>
                <a:r>
                  <a:rPr lang="en-US" altLang="zh-CN" sz="2000" dirty="0">
                    <a:latin typeface="楷体" pitchFamily="49" charset="-122"/>
                    <a:ea typeface="楷体" pitchFamily="49" charset="-122"/>
                  </a:rPr>
                  <a:t>=2gh</a:t>
                </a:r>
                <a:r>
                  <a:rPr lang="en-US" altLang="zh-CN" sz="2000" baseline="-25000" dirty="0">
                    <a:latin typeface="楷体" pitchFamily="49" charset="-122"/>
                    <a:ea typeface="楷体" pitchFamily="49" charset="-122"/>
                  </a:rPr>
                  <a:t>B</a:t>
                </a:r>
                <a:r>
                  <a:rPr lang="en-US" altLang="zh-CN" sz="2000" dirty="0">
                    <a:latin typeface="楷体" pitchFamily="49" charset="-122"/>
                    <a:ea typeface="楷体" pitchFamily="49" charset="-122"/>
                  </a:rPr>
                  <a:t>=2*10*3=600</a:t>
                </a:r>
                <a:endParaRPr lang="zh-CN" altLang="zh-CN" sz="2000" dirty="0">
                  <a:latin typeface="楷体" pitchFamily="49" charset="-122"/>
                  <a:ea typeface="楷体" pitchFamily="49" charset="-122"/>
                </a:endParaRPr>
              </a:p>
              <a:p>
                <a:r>
                  <a:rPr lang="en-US" altLang="zh-CN" sz="2000" dirty="0" smtClean="0">
                    <a:latin typeface="楷体" pitchFamily="49" charset="-122"/>
                    <a:ea typeface="楷体" pitchFamily="49" charset="-122"/>
                  </a:rPr>
                  <a:t>        </a:t>
                </a:r>
                <a:r>
                  <a:rPr lang="zh-CN" altLang="zh-CN" sz="2000" dirty="0" smtClean="0">
                    <a:latin typeface="楷体" pitchFamily="49" charset="-122"/>
                    <a:ea typeface="楷体" pitchFamily="49" charset="-122"/>
                  </a:rPr>
                  <a:t>得</a:t>
                </a:r>
                <a:r>
                  <a:rPr lang="en-US" altLang="zh-CN" sz="2000" dirty="0">
                    <a:latin typeface="楷体" pitchFamily="49" charset="-122"/>
                    <a:ea typeface="楷体" pitchFamily="49" charset="-122"/>
                  </a:rPr>
                  <a:t>v=</a:t>
                </a:r>
                <a14:m>
                  <m:oMath xmlns:m="http://schemas.openxmlformats.org/officeDocument/2006/math">
                    <m:rad>
                      <m:radPr>
                        <m:degHide m:val="on"/>
                        <m:ctrlPr>
                          <a:rPr lang="zh-CN" altLang="zh-CN" sz="2000" i="1">
                            <a:latin typeface="Cambria Math"/>
                          </a:rPr>
                        </m:ctrlPr>
                      </m:radPr>
                      <m:deg/>
                      <m:e>
                        <m:r>
                          <a:rPr lang="en-US" altLang="zh-CN" sz="2000">
                            <a:latin typeface="Cambria Math"/>
                          </a:rPr>
                          <m:t>600</m:t>
                        </m:r>
                      </m:e>
                    </m:rad>
                  </m:oMath>
                </a14:m>
                <a:r>
                  <a:rPr lang="en-US" altLang="zh-CN" sz="2000" dirty="0">
                    <a:latin typeface="楷体" pitchFamily="49" charset="-122"/>
                    <a:ea typeface="楷体" pitchFamily="49" charset="-122"/>
                  </a:rPr>
                  <a:t>=10</a:t>
                </a:r>
                <a14:m>
                  <m:oMath xmlns:m="http://schemas.openxmlformats.org/officeDocument/2006/math">
                    <m:rad>
                      <m:radPr>
                        <m:degHide m:val="on"/>
                        <m:ctrlPr>
                          <a:rPr lang="zh-CN" altLang="zh-CN" sz="2000" i="1">
                            <a:latin typeface="Cambria Math"/>
                          </a:rPr>
                        </m:ctrlPr>
                      </m:radPr>
                      <m:deg/>
                      <m:e>
                        <m:r>
                          <a:rPr lang="en-US" altLang="zh-CN" sz="2000">
                            <a:latin typeface="Cambria Math"/>
                          </a:rPr>
                          <m:t>6</m:t>
                        </m:r>
                      </m:e>
                    </m:rad>
                  </m:oMath>
                </a14:m>
                <a:r>
                  <a:rPr lang="en-US" altLang="zh-CN" sz="2000" dirty="0">
                    <a:latin typeface="楷体" pitchFamily="49" charset="-122"/>
                    <a:ea typeface="楷体" pitchFamily="49" charset="-122"/>
                  </a:rPr>
                  <a:t> m/s</a:t>
                </a:r>
                <a:endParaRPr lang="zh-CN" altLang="zh-CN" sz="2000" dirty="0">
                  <a:latin typeface="楷体" pitchFamily="49" charset="-122"/>
                  <a:ea typeface="楷体" pitchFamily="49" charset="-122"/>
                </a:endParaRPr>
              </a:p>
              <a:p>
                <a:r>
                  <a:rPr lang="zh-CN" altLang="zh-CN" sz="2000" dirty="0">
                    <a:latin typeface="楷体" pitchFamily="49" charset="-122"/>
                    <a:ea typeface="楷体" pitchFamily="49" charset="-122"/>
                  </a:rPr>
                  <a:t>答：跳板被压缩到最低点</a:t>
                </a:r>
                <a:r>
                  <a:rPr lang="en-US" altLang="zh-CN" sz="2000" dirty="0">
                    <a:latin typeface="楷体" pitchFamily="49" charset="-122"/>
                    <a:ea typeface="楷体" pitchFamily="49" charset="-122"/>
                  </a:rPr>
                  <a:t>c</a:t>
                </a:r>
                <a:r>
                  <a:rPr lang="zh-CN" altLang="zh-CN" sz="2000" dirty="0">
                    <a:latin typeface="楷体" pitchFamily="49" charset="-122"/>
                    <a:ea typeface="楷体" pitchFamily="49" charset="-122"/>
                  </a:rPr>
                  <a:t>时具有的弹性势能为</a:t>
                </a:r>
                <a:r>
                  <a:rPr lang="en-US" altLang="zh-CN" sz="2000" dirty="0" smtClean="0">
                    <a:latin typeface="楷体" pitchFamily="49" charset="-122"/>
                    <a:ea typeface="楷体" pitchFamily="49" charset="-122"/>
                  </a:rPr>
                  <a:t>1560J,</a:t>
                </a:r>
                <a:r>
                  <a:rPr lang="zh-CN" altLang="zh-CN" sz="2000" dirty="0" smtClean="0">
                    <a:latin typeface="楷体" pitchFamily="49" charset="-122"/>
                    <a:ea typeface="楷体" pitchFamily="49" charset="-122"/>
                  </a:rPr>
                  <a:t>运动员</a:t>
                </a:r>
                <a:r>
                  <a:rPr lang="zh-CN" altLang="zh-CN" sz="2000" dirty="0">
                    <a:latin typeface="楷体" pitchFamily="49" charset="-122"/>
                    <a:ea typeface="楷体" pitchFamily="49" charset="-122"/>
                  </a:rPr>
                  <a:t>入水时的速度大小为</a:t>
                </a:r>
                <a:r>
                  <a:rPr lang="en-US" altLang="zh-CN" sz="2000" dirty="0">
                    <a:latin typeface="楷体" pitchFamily="49" charset="-122"/>
                    <a:ea typeface="楷体" pitchFamily="49" charset="-122"/>
                  </a:rPr>
                  <a:t>10</a:t>
                </a:r>
                <a14:m>
                  <m:oMath xmlns:m="http://schemas.openxmlformats.org/officeDocument/2006/math">
                    <m:rad>
                      <m:radPr>
                        <m:degHide m:val="on"/>
                        <m:ctrlPr>
                          <a:rPr lang="zh-CN" altLang="zh-CN" sz="2000" i="1">
                            <a:latin typeface="Cambria Math"/>
                          </a:rPr>
                        </m:ctrlPr>
                      </m:radPr>
                      <m:deg/>
                      <m:e>
                        <m:r>
                          <a:rPr lang="en-US" altLang="zh-CN" sz="2000">
                            <a:latin typeface="Cambria Math"/>
                          </a:rPr>
                          <m:t>6</m:t>
                        </m:r>
                      </m:e>
                    </m:rad>
                  </m:oMath>
                </a14:m>
                <a:r>
                  <a:rPr lang="en-US" altLang="zh-CN" sz="2000" dirty="0">
                    <a:latin typeface="楷体" pitchFamily="49" charset="-122"/>
                    <a:ea typeface="楷体" pitchFamily="49" charset="-122"/>
                  </a:rPr>
                  <a:t> m/s</a:t>
                </a:r>
                <a:r>
                  <a:rPr lang="zh-CN" altLang="zh-CN" sz="2000" dirty="0">
                    <a:latin typeface="楷体" pitchFamily="49" charset="-122"/>
                    <a:ea typeface="楷体" pitchFamily="49" charset="-122"/>
                  </a:rPr>
                  <a:t>。</a:t>
                </a:r>
                <a:endParaRPr lang="zh-CN" altLang="en-US" sz="2000" dirty="0">
                  <a:latin typeface="楷体" pitchFamily="49" charset="-122"/>
                  <a:ea typeface="楷体" pitchFamily="49"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157081" y="2308463"/>
                <a:ext cx="8640960" cy="2920287"/>
              </a:xfrm>
              <a:prstGeom prst="rect">
                <a:avLst/>
              </a:prstGeom>
              <a:blipFill rotWithShape="1">
                <a:blip r:embed="rId2"/>
                <a:stretch>
                  <a:fillRect l="-776" t="-1044" b="-2296"/>
                </a:stretch>
              </a:blipFill>
            </p:spPr>
            <p:txBody>
              <a:bodyPr/>
              <a:lstStyle/>
              <a:p>
                <a:r>
                  <a:rPr lang="zh-CN" altLang="en-US">
                    <a:noFill/>
                  </a:rPr>
                  <a:t> </a:t>
                </a:r>
              </a:p>
            </p:txBody>
          </p:sp>
        </mc:Fallback>
      </mc:AlternateContent>
      <p:sp>
        <p:nvSpPr>
          <p:cNvPr id="10" name="矩形 1"/>
          <p:cNvSpPr>
            <a:spLocks noChangeArrowheads="1"/>
          </p:cNvSpPr>
          <p:nvPr/>
        </p:nvSpPr>
        <p:spPr bwMode="auto">
          <a:xfrm>
            <a:off x="156865" y="5217844"/>
            <a:ext cx="8455222"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kumimoji="1" lang="zh-CN" altLang="en-US" sz="2000" dirty="0">
                <a:solidFill>
                  <a:srgbClr val="0000FF"/>
                </a:solidFill>
                <a:latin typeface="楷体" pitchFamily="49" charset="-122"/>
                <a:ea typeface="楷体" pitchFamily="49" charset="-122"/>
              </a:rPr>
              <a:t>问题</a:t>
            </a:r>
            <a:r>
              <a:rPr kumimoji="1" lang="en-US" altLang="zh-CN" sz="2000" dirty="0">
                <a:solidFill>
                  <a:srgbClr val="0000FF"/>
                </a:solidFill>
                <a:latin typeface="楷体" pitchFamily="49" charset="-122"/>
                <a:ea typeface="楷体" pitchFamily="49" charset="-122"/>
              </a:rPr>
              <a:t>:</a:t>
            </a:r>
            <a:br>
              <a:rPr kumimoji="1" lang="en-US" altLang="zh-CN" sz="2000" dirty="0">
                <a:solidFill>
                  <a:srgbClr val="0000FF"/>
                </a:solidFill>
                <a:latin typeface="楷体" pitchFamily="49" charset="-122"/>
                <a:ea typeface="楷体" pitchFamily="49" charset="-122"/>
              </a:rPr>
            </a:br>
            <a:r>
              <a:rPr kumimoji="1" lang="en-US" altLang="zh-CN" sz="2000" dirty="0" smtClean="0">
                <a:solidFill>
                  <a:srgbClr val="0000FF"/>
                </a:solidFill>
                <a:latin typeface="楷体" pitchFamily="49" charset="-122"/>
                <a:ea typeface="楷体" pitchFamily="49" charset="-122"/>
              </a:rPr>
              <a:t>(</a:t>
            </a:r>
            <a:r>
              <a:rPr kumimoji="1" lang="en-US" altLang="zh-CN" sz="2000" dirty="0">
                <a:solidFill>
                  <a:srgbClr val="0000FF"/>
                </a:solidFill>
                <a:latin typeface="楷体" pitchFamily="49" charset="-122"/>
                <a:ea typeface="楷体" pitchFamily="49" charset="-122"/>
              </a:rPr>
              <a:t>1</a:t>
            </a:r>
            <a:r>
              <a:rPr kumimoji="1" lang="en-US" altLang="zh-CN" sz="2000" dirty="0" smtClean="0">
                <a:solidFill>
                  <a:srgbClr val="0000FF"/>
                </a:solidFill>
                <a:latin typeface="楷体" pitchFamily="49" charset="-122"/>
                <a:ea typeface="楷体" pitchFamily="49" charset="-122"/>
              </a:rPr>
              <a:t>)</a:t>
            </a:r>
            <a:r>
              <a:rPr kumimoji="1" lang="zh-CN" altLang="zh-CN" sz="2000" dirty="0" smtClean="0">
                <a:solidFill>
                  <a:srgbClr val="0000FF"/>
                </a:solidFill>
                <a:latin typeface="楷体" pitchFamily="49" charset="-122"/>
                <a:ea typeface="楷体" pitchFamily="49" charset="-122"/>
              </a:rPr>
              <a:t>指出</a:t>
            </a:r>
            <a:r>
              <a:rPr kumimoji="1" lang="zh-CN" altLang="zh-CN" sz="2000" dirty="0">
                <a:solidFill>
                  <a:srgbClr val="0000FF"/>
                </a:solidFill>
                <a:latin typeface="楷体" pitchFamily="49" charset="-122"/>
                <a:ea typeface="楷体" pitchFamily="49" charset="-122"/>
              </a:rPr>
              <a:t>这道习题能检测学生所学的知识点。</a:t>
            </a:r>
            <a:r>
              <a:rPr kumimoji="1" lang="en-US" altLang="zh-CN" sz="2000" dirty="0">
                <a:solidFill>
                  <a:srgbClr val="0000FF"/>
                </a:solidFill>
                <a:latin typeface="楷体" pitchFamily="49" charset="-122"/>
                <a:ea typeface="楷体" pitchFamily="49" charset="-122"/>
              </a:rPr>
              <a:t>(4</a:t>
            </a:r>
            <a:r>
              <a:rPr kumimoji="1" lang="zh-CN" altLang="en-US" sz="2000" dirty="0">
                <a:solidFill>
                  <a:srgbClr val="0000FF"/>
                </a:solidFill>
                <a:latin typeface="楷体" pitchFamily="49" charset="-122"/>
                <a:ea typeface="楷体" pitchFamily="49" charset="-122"/>
              </a:rPr>
              <a:t>分</a:t>
            </a:r>
            <a:r>
              <a:rPr kumimoji="1" lang="en-US" altLang="zh-CN" sz="2000" dirty="0">
                <a:solidFill>
                  <a:srgbClr val="0000FF"/>
                </a:solidFill>
                <a:latin typeface="楷体" pitchFamily="49" charset="-122"/>
                <a:ea typeface="楷体" pitchFamily="49" charset="-122"/>
              </a:rPr>
              <a:t>)</a:t>
            </a:r>
          </a:p>
          <a:p>
            <a:r>
              <a:rPr kumimoji="1" lang="en-US" altLang="zh-CN" sz="2000" dirty="0" smtClean="0">
                <a:solidFill>
                  <a:srgbClr val="0000FF"/>
                </a:solidFill>
                <a:latin typeface="楷体" pitchFamily="49" charset="-122"/>
                <a:ea typeface="楷体" pitchFamily="49" charset="-122"/>
              </a:rPr>
              <a:t>(</a:t>
            </a:r>
            <a:r>
              <a:rPr kumimoji="1" lang="en-US" altLang="zh-CN" sz="2000" dirty="0">
                <a:solidFill>
                  <a:srgbClr val="0000FF"/>
                </a:solidFill>
                <a:latin typeface="楷体" pitchFamily="49" charset="-122"/>
                <a:ea typeface="楷体" pitchFamily="49" charset="-122"/>
              </a:rPr>
              <a:t>2</a:t>
            </a:r>
            <a:r>
              <a:rPr kumimoji="1" lang="en-US" altLang="zh-CN" sz="2000" dirty="0" smtClean="0">
                <a:solidFill>
                  <a:srgbClr val="0000FF"/>
                </a:solidFill>
                <a:latin typeface="楷体" pitchFamily="49" charset="-122"/>
                <a:ea typeface="楷体" pitchFamily="49" charset="-122"/>
              </a:rPr>
              <a:t>)</a:t>
            </a:r>
            <a:r>
              <a:rPr kumimoji="1" lang="zh-CN" altLang="en-US" sz="2000" dirty="0" smtClean="0">
                <a:solidFill>
                  <a:srgbClr val="0000FF"/>
                </a:solidFill>
                <a:latin typeface="楷体" pitchFamily="49" charset="-122"/>
                <a:ea typeface="楷体" pitchFamily="49" charset="-122"/>
              </a:rPr>
              <a:t>给</a:t>
            </a:r>
            <a:r>
              <a:rPr kumimoji="1" lang="zh-CN" altLang="en-US" sz="2000" dirty="0">
                <a:solidFill>
                  <a:srgbClr val="0000FF"/>
                </a:solidFill>
                <a:latin typeface="楷体" pitchFamily="49" charset="-122"/>
                <a:ea typeface="楷体" pitchFamily="49" charset="-122"/>
              </a:rPr>
              <a:t>出正确解法。</a:t>
            </a:r>
            <a:r>
              <a:rPr kumimoji="1" lang="en-US" altLang="zh-CN" sz="2000" dirty="0">
                <a:solidFill>
                  <a:srgbClr val="0000FF"/>
                </a:solidFill>
                <a:latin typeface="楷体" pitchFamily="49" charset="-122"/>
                <a:ea typeface="楷体" pitchFamily="49" charset="-122"/>
              </a:rPr>
              <a:t>(6</a:t>
            </a:r>
            <a:r>
              <a:rPr kumimoji="1" lang="zh-CN" altLang="en-US" sz="2000" dirty="0">
                <a:solidFill>
                  <a:srgbClr val="0000FF"/>
                </a:solidFill>
                <a:latin typeface="楷体" pitchFamily="49" charset="-122"/>
                <a:ea typeface="楷体" pitchFamily="49" charset="-122"/>
              </a:rPr>
              <a:t>分</a:t>
            </a:r>
            <a:r>
              <a:rPr kumimoji="1" lang="en-US" altLang="zh-CN" sz="2000" dirty="0">
                <a:solidFill>
                  <a:srgbClr val="0000FF"/>
                </a:solidFill>
                <a:latin typeface="楷体" pitchFamily="49" charset="-122"/>
                <a:ea typeface="楷体" pitchFamily="49" charset="-122"/>
              </a:rPr>
              <a:t>)</a:t>
            </a:r>
          </a:p>
          <a:p>
            <a:r>
              <a:rPr kumimoji="1" lang="en-US" altLang="zh-CN" sz="2000" dirty="0" smtClean="0">
                <a:solidFill>
                  <a:srgbClr val="0000FF"/>
                </a:solidFill>
                <a:latin typeface="楷体" pitchFamily="49" charset="-122"/>
                <a:ea typeface="楷体" pitchFamily="49" charset="-122"/>
              </a:rPr>
              <a:t>(</a:t>
            </a:r>
            <a:r>
              <a:rPr kumimoji="1" lang="en-US" altLang="zh-CN" sz="2000" dirty="0">
                <a:solidFill>
                  <a:srgbClr val="0000FF"/>
                </a:solidFill>
                <a:latin typeface="楷体" pitchFamily="49" charset="-122"/>
                <a:ea typeface="楷体" pitchFamily="49" charset="-122"/>
              </a:rPr>
              <a:t>3</a:t>
            </a:r>
            <a:r>
              <a:rPr kumimoji="1" lang="en-US" altLang="zh-CN" sz="2000" dirty="0" smtClean="0">
                <a:solidFill>
                  <a:srgbClr val="0000FF"/>
                </a:solidFill>
                <a:latin typeface="楷体" pitchFamily="49" charset="-122"/>
                <a:ea typeface="楷体" pitchFamily="49" charset="-122"/>
              </a:rPr>
              <a:t>)</a:t>
            </a:r>
            <a:r>
              <a:rPr kumimoji="1" lang="zh-CN" altLang="zh-CN" sz="2000" dirty="0">
                <a:solidFill>
                  <a:srgbClr val="0000FF"/>
                </a:solidFill>
                <a:latin typeface="楷体" pitchFamily="49" charset="-122"/>
                <a:ea typeface="楷体" pitchFamily="49" charset="-122"/>
              </a:rPr>
              <a:t>针对学生解答存在的问题，设计一个教学片段或思路，帮助学生解决</a:t>
            </a:r>
            <a:r>
              <a:rPr kumimoji="1" lang="zh-CN" altLang="zh-CN" sz="2000" dirty="0">
                <a:solidFill>
                  <a:srgbClr val="C00000"/>
                </a:solidFill>
                <a:latin typeface="楷体" pitchFamily="49" charset="-122"/>
                <a:ea typeface="楷体" pitchFamily="49" charset="-122"/>
              </a:rPr>
              <a:t>此类</a:t>
            </a:r>
            <a:r>
              <a:rPr kumimoji="1" lang="zh-CN" altLang="zh-CN" sz="2000" dirty="0">
                <a:solidFill>
                  <a:srgbClr val="0000FF"/>
                </a:solidFill>
                <a:latin typeface="楷体" pitchFamily="49" charset="-122"/>
                <a:ea typeface="楷体" pitchFamily="49" charset="-122"/>
              </a:rPr>
              <a:t>问题。</a:t>
            </a:r>
            <a:r>
              <a:rPr kumimoji="1" lang="en-US" altLang="zh-CN" sz="2000" dirty="0" smtClean="0">
                <a:solidFill>
                  <a:srgbClr val="0000FF"/>
                </a:solidFill>
                <a:latin typeface="楷体" pitchFamily="49" charset="-122"/>
                <a:ea typeface="楷体" pitchFamily="49" charset="-122"/>
              </a:rPr>
              <a:t>(</a:t>
            </a:r>
            <a:r>
              <a:rPr kumimoji="1" lang="en-US" altLang="zh-CN" sz="2000" dirty="0">
                <a:solidFill>
                  <a:srgbClr val="0000FF"/>
                </a:solidFill>
                <a:latin typeface="楷体" pitchFamily="49" charset="-122"/>
                <a:ea typeface="楷体" pitchFamily="49" charset="-122"/>
              </a:rPr>
              <a:t>10</a:t>
            </a:r>
            <a:r>
              <a:rPr kumimoji="1" lang="zh-CN" altLang="en-US" sz="2000" dirty="0">
                <a:solidFill>
                  <a:srgbClr val="0000FF"/>
                </a:solidFill>
                <a:latin typeface="楷体" pitchFamily="49" charset="-122"/>
                <a:ea typeface="楷体" pitchFamily="49" charset="-122"/>
              </a:rPr>
              <a:t>分</a:t>
            </a:r>
            <a:r>
              <a:rPr kumimoji="1" lang="en-US" altLang="zh-CN" sz="2000" dirty="0" smtClean="0">
                <a:solidFill>
                  <a:srgbClr val="0000FF"/>
                </a:solidFill>
                <a:latin typeface="楷体" pitchFamily="49" charset="-122"/>
                <a:ea typeface="楷体" pitchFamily="49" charset="-122"/>
              </a:rPr>
              <a:t>)</a:t>
            </a:r>
            <a:endParaRPr kumimoji="1" lang="zh-CN" altLang="en-US" sz="2000" dirty="0">
              <a:solidFill>
                <a:srgbClr val="0000FF"/>
              </a:solidFill>
              <a:latin typeface="楷体" pitchFamily="49" charset="-122"/>
              <a:ea typeface="楷体" pitchFamily="49" charset="-122"/>
            </a:endParaRPr>
          </a:p>
        </p:txBody>
      </p:sp>
      <p:sp>
        <p:nvSpPr>
          <p:cNvPr id="11" name="TextBox 10"/>
          <p:cNvSpPr txBox="1"/>
          <p:nvPr/>
        </p:nvSpPr>
        <p:spPr>
          <a:xfrm>
            <a:off x="736014" y="2625571"/>
            <a:ext cx="2273349" cy="461665"/>
          </a:xfrm>
          <a:prstGeom prst="rect">
            <a:avLst/>
          </a:prstGeom>
          <a:noFill/>
          <a:ln w="25400">
            <a:solidFill>
              <a:srgbClr val="C00000"/>
            </a:solidFill>
          </a:ln>
        </p:spPr>
        <p:txBody>
          <a:bodyPr wrap="square" rtlCol="0">
            <a:spAutoFit/>
          </a:bodyPr>
          <a:lstStyle/>
          <a:p>
            <a:endParaRPr lang="zh-CN" altLang="en-US" dirty="0"/>
          </a:p>
        </p:txBody>
      </p:sp>
      <p:sp>
        <p:nvSpPr>
          <p:cNvPr id="13" name="TextBox 12"/>
          <p:cNvSpPr txBox="1"/>
          <p:nvPr/>
        </p:nvSpPr>
        <p:spPr>
          <a:xfrm>
            <a:off x="727572" y="3516992"/>
            <a:ext cx="2273349" cy="461665"/>
          </a:xfrm>
          <a:prstGeom prst="rect">
            <a:avLst/>
          </a:prstGeom>
          <a:noFill/>
          <a:ln w="25400">
            <a:solidFill>
              <a:srgbClr val="C00000"/>
            </a:solidFill>
          </a:ln>
        </p:spPr>
        <p:txBody>
          <a:bodyPr wrap="square" rtlCol="0">
            <a:spAutoFit/>
          </a:bodyPr>
          <a:lstStyle/>
          <a:p>
            <a:endParaRPr lang="zh-CN" altLang="en-US" dirty="0"/>
          </a:p>
        </p:txBody>
      </p:sp>
    </p:spTree>
    <p:extLst>
      <p:ext uri="{BB962C8B-B14F-4D97-AF65-F5344CB8AC3E}">
        <p14:creationId xmlns:p14="http://schemas.microsoft.com/office/powerpoint/2010/main" val="6212465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矩形 3"/>
          <p:cNvSpPr>
            <a:spLocks noChangeArrowheads="1"/>
          </p:cNvSpPr>
          <p:nvPr/>
        </p:nvSpPr>
        <p:spPr bwMode="auto">
          <a:xfrm>
            <a:off x="88326" y="692696"/>
            <a:ext cx="8856984"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kumimoji="1" lang="en-US" altLang="zh-CN" sz="2200" dirty="0" smtClean="0">
                <a:solidFill>
                  <a:srgbClr val="FF0000"/>
                </a:solidFill>
                <a:latin typeface="宋体" pitchFamily="2" charset="-122"/>
                <a:ea typeface="楷体" pitchFamily="49" charset="-122"/>
              </a:rPr>
              <a:t>3</a:t>
            </a:r>
            <a:r>
              <a:rPr kumimoji="1" lang="zh-CN" altLang="en-US" sz="2200" dirty="0" smtClean="0">
                <a:solidFill>
                  <a:srgbClr val="FF0000"/>
                </a:solidFill>
                <a:latin typeface="宋体" pitchFamily="2" charset="-122"/>
                <a:ea typeface="楷体" pitchFamily="49" charset="-122"/>
              </a:rPr>
              <a:t>、刚体转动定律</a:t>
            </a:r>
            <a:r>
              <a:rPr kumimoji="1" lang="zh-CN" altLang="en-US" sz="2200" dirty="0" smtClean="0">
                <a:solidFill>
                  <a:srgbClr val="333333"/>
                </a:solidFill>
                <a:latin typeface="宋体" pitchFamily="2" charset="-122"/>
                <a:ea typeface="楷体" pitchFamily="49" charset="-122"/>
              </a:rPr>
              <a:t>（</a:t>
            </a:r>
            <a:r>
              <a:rPr kumimoji="1" lang="en-US" altLang="zh-CN" sz="2000" kern="0" dirty="0" smtClean="0">
                <a:solidFill>
                  <a:srgbClr val="0000FF"/>
                </a:solidFill>
                <a:latin typeface="宋体" pitchFamily="2" charset="-122"/>
                <a:ea typeface="楷体" pitchFamily="49" charset="-122"/>
              </a:rPr>
              <a:t>2016</a:t>
            </a:r>
            <a:r>
              <a:rPr kumimoji="1" lang="zh-CN" altLang="en-US" sz="2000" kern="0" dirty="0" smtClean="0">
                <a:solidFill>
                  <a:srgbClr val="0000FF"/>
                </a:solidFill>
                <a:latin typeface="宋体" pitchFamily="2" charset="-122"/>
                <a:ea typeface="楷体" pitchFamily="49" charset="-122"/>
              </a:rPr>
              <a:t>年下半年</a:t>
            </a:r>
            <a:r>
              <a:rPr kumimoji="1" lang="zh-CN" altLang="en-US" sz="2200" dirty="0" smtClean="0">
                <a:solidFill>
                  <a:srgbClr val="333333"/>
                </a:solidFill>
                <a:latin typeface="宋体" pitchFamily="2" charset="-122"/>
                <a:ea typeface="楷体" pitchFamily="49" charset="-122"/>
              </a:rPr>
              <a:t>）</a:t>
            </a:r>
            <a:endParaRPr kumimoji="1" lang="en-US" altLang="zh-CN" sz="2200" dirty="0" smtClean="0">
              <a:solidFill>
                <a:srgbClr val="333333"/>
              </a:solidFill>
              <a:latin typeface="宋体" pitchFamily="2" charset="-122"/>
              <a:ea typeface="楷体" pitchFamily="49" charset="-122"/>
            </a:endParaRPr>
          </a:p>
          <a:p>
            <a:r>
              <a:rPr kumimoji="1" lang="en-US" altLang="zh-CN" sz="2000" dirty="0" smtClean="0">
                <a:solidFill>
                  <a:srgbClr val="333333"/>
                </a:solidFill>
                <a:latin typeface="宋体" pitchFamily="2" charset="-122"/>
                <a:ea typeface="楷体" pitchFamily="49" charset="-122"/>
              </a:rPr>
              <a:t>(1)</a:t>
            </a:r>
            <a:r>
              <a:rPr kumimoji="1" lang="zh-CN" altLang="en-US" sz="2000" dirty="0" smtClean="0">
                <a:solidFill>
                  <a:srgbClr val="333333"/>
                </a:solidFill>
                <a:latin typeface="宋体" pitchFamily="2" charset="-122"/>
                <a:ea typeface="楷体" pitchFamily="49" charset="-122"/>
              </a:rPr>
              <a:t>转动惯量：圆盘、均质杆积分</a:t>
            </a:r>
            <a:endParaRPr kumimoji="1" lang="en-US" altLang="zh-CN" sz="2000" dirty="0">
              <a:solidFill>
                <a:srgbClr val="333333"/>
              </a:solidFill>
              <a:latin typeface="宋体" pitchFamily="2" charset="-122"/>
              <a:ea typeface="楷体" pitchFamily="49" charset="-122"/>
            </a:endParaRPr>
          </a:p>
        </p:txBody>
      </p:sp>
      <p:sp>
        <p:nvSpPr>
          <p:cNvPr id="20484"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85" name="Text Box 55"/>
          <p:cNvSpPr txBox="1">
            <a:spLocks noChangeArrowheads="1"/>
          </p:cNvSpPr>
          <p:nvPr/>
        </p:nvSpPr>
        <p:spPr bwMode="auto">
          <a:xfrm>
            <a:off x="32471" y="43583"/>
            <a:ext cx="1902941"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dirty="0" smtClean="0">
                <a:solidFill>
                  <a:srgbClr val="FFFFFF"/>
                </a:solidFill>
                <a:latin typeface="楷体_GB2312" pitchFamily="49" charset="-122"/>
                <a:ea typeface="楷体_GB2312" pitchFamily="49" charset="-122"/>
              </a:rPr>
              <a:t>二、计算题</a:t>
            </a:r>
            <a:endParaRPr lang="zh-CN" altLang="en-US" dirty="0">
              <a:solidFill>
                <a:srgbClr val="FFFFFF"/>
              </a:solidFill>
              <a:latin typeface="楷体_GB2312" pitchFamily="49" charset="-122"/>
              <a:ea typeface="楷体_GB2312" pitchFamily="49" charset="-122"/>
            </a:endParaRPr>
          </a:p>
        </p:txBody>
      </p:sp>
      <p:sp>
        <p:nvSpPr>
          <p:cNvPr id="10" name="Text Box 55"/>
          <p:cNvSpPr txBox="1">
            <a:spLocks noChangeArrowheads="1"/>
          </p:cNvSpPr>
          <p:nvPr/>
        </p:nvSpPr>
        <p:spPr bwMode="auto">
          <a:xfrm>
            <a:off x="7313067" y="35718"/>
            <a:ext cx="1795437"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dirty="0" smtClean="0">
                <a:solidFill>
                  <a:srgbClr val="FFFFFF"/>
                </a:solidFill>
                <a:latin typeface="楷体_GB2312" pitchFamily="49" charset="-122"/>
                <a:ea typeface="楷体_GB2312" pitchFamily="49" charset="-122"/>
              </a:rPr>
              <a:t>重要知识点</a:t>
            </a:r>
            <a:endParaRPr lang="zh-CN" altLang="en-US" dirty="0">
              <a:solidFill>
                <a:srgbClr val="FFFFFF"/>
              </a:solidFill>
              <a:latin typeface="楷体_GB2312" pitchFamily="49" charset="-122"/>
              <a:ea typeface="楷体_GB2312" pitchFamily="49" charset="-122"/>
            </a:endParaRPr>
          </a:p>
        </p:txBody>
      </p:sp>
      <p:graphicFrame>
        <p:nvGraphicFramePr>
          <p:cNvPr id="12" name="对象 11"/>
          <p:cNvGraphicFramePr>
            <a:graphicFrameLocks noChangeAspect="1"/>
          </p:cNvGraphicFramePr>
          <p:nvPr>
            <p:extLst>
              <p:ext uri="{D42A27DB-BD31-4B8C-83A1-F6EECF244321}">
                <p14:modId xmlns:p14="http://schemas.microsoft.com/office/powerpoint/2010/main" val="2644994753"/>
              </p:ext>
            </p:extLst>
          </p:nvPr>
        </p:nvGraphicFramePr>
        <p:xfrm>
          <a:off x="4160184" y="3742254"/>
          <a:ext cx="758825" cy="265112"/>
        </p:xfrm>
        <a:graphic>
          <a:graphicData uri="http://schemas.openxmlformats.org/presentationml/2006/ole">
            <mc:AlternateContent xmlns:mc="http://schemas.openxmlformats.org/markup-compatibility/2006">
              <mc:Choice xmlns:v="urn:schemas-microsoft-com:vml" Requires="v">
                <p:oleObj spid="_x0000_s62641" name="Equation" r:id="rId3" imgW="507960" imgH="177480" progId="Equation.DSMT4">
                  <p:embed/>
                </p:oleObj>
              </mc:Choice>
              <mc:Fallback>
                <p:oleObj name="Equation" r:id="rId3" imgW="507960" imgH="177480" progId="Equation.DSMT4">
                  <p:embed/>
                  <p:pic>
                    <p:nvPicPr>
                      <p:cNvPr id="0" name=""/>
                      <p:cNvPicPr>
                        <a:picLocks noChangeAspect="1" noChangeArrowheads="1"/>
                      </p:cNvPicPr>
                      <p:nvPr/>
                    </p:nvPicPr>
                    <p:blipFill>
                      <a:blip r:embed="rId4"/>
                      <a:srcRect/>
                      <a:stretch>
                        <a:fillRect/>
                      </a:stretch>
                    </p:blipFill>
                    <p:spPr bwMode="auto">
                      <a:xfrm>
                        <a:off x="4160184" y="3742254"/>
                        <a:ext cx="758825" cy="265112"/>
                      </a:xfrm>
                      <a:prstGeom prst="rect">
                        <a:avLst/>
                      </a:prstGeom>
                      <a:noFill/>
                      <a:ln>
                        <a:noFill/>
                      </a:ln>
                    </p:spPr>
                  </p:pic>
                </p:oleObj>
              </mc:Fallback>
            </mc:AlternateContent>
          </a:graphicData>
        </a:graphic>
      </p:graphicFrame>
      <p:sp>
        <p:nvSpPr>
          <p:cNvPr id="17" name="矩形 3"/>
          <p:cNvSpPr>
            <a:spLocks noChangeArrowheads="1"/>
          </p:cNvSpPr>
          <p:nvPr/>
        </p:nvSpPr>
        <p:spPr bwMode="auto">
          <a:xfrm>
            <a:off x="143249" y="3212976"/>
            <a:ext cx="53285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kumimoji="1" lang="en-US" altLang="zh-CN" sz="2000" dirty="0" smtClean="0">
                <a:solidFill>
                  <a:srgbClr val="333333"/>
                </a:solidFill>
                <a:latin typeface="宋体" pitchFamily="2" charset="-122"/>
                <a:ea typeface="楷体" pitchFamily="49" charset="-122"/>
              </a:rPr>
              <a:t>(2)</a:t>
            </a:r>
            <a:r>
              <a:rPr kumimoji="1" lang="zh-CN" altLang="en-US" sz="2000" dirty="0" smtClean="0">
                <a:solidFill>
                  <a:srgbClr val="333333"/>
                </a:solidFill>
                <a:latin typeface="宋体" pitchFamily="2" charset="-122"/>
                <a:ea typeface="楷体" pitchFamily="49" charset="-122"/>
              </a:rPr>
              <a:t>考虑滑轮转动时，以下问题的解题思路：</a:t>
            </a:r>
            <a:endParaRPr kumimoji="1" lang="en-US" altLang="zh-CN" sz="2000" kern="0" dirty="0">
              <a:solidFill>
                <a:srgbClr val="0000FF"/>
              </a:solidFill>
              <a:latin typeface="宋体" pitchFamily="2" charset="-122"/>
              <a:ea typeface="楷体" pitchFamily="49" charset="-122"/>
            </a:endParaRPr>
          </a:p>
        </p:txBody>
      </p:sp>
      <p:pic>
        <p:nvPicPr>
          <p:cNvPr id="6246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2887" y="1339114"/>
            <a:ext cx="230505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Rectangle 21"/>
          <p:cNvSpPr>
            <a:spLocks noChangeArrowheads="1"/>
          </p:cNvSpPr>
          <p:nvPr/>
        </p:nvSpPr>
        <p:spPr bwMode="auto">
          <a:xfrm>
            <a:off x="4385452" y="2447927"/>
            <a:ext cx="2971800" cy="76200"/>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2" name="Line 22"/>
          <p:cNvSpPr>
            <a:spLocks noChangeShapeType="1"/>
          </p:cNvSpPr>
          <p:nvPr/>
        </p:nvSpPr>
        <p:spPr bwMode="auto">
          <a:xfrm>
            <a:off x="5909452" y="1661384"/>
            <a:ext cx="0" cy="1676400"/>
          </a:xfrm>
          <a:prstGeom prst="line">
            <a:avLst/>
          </a:prstGeom>
          <a:noFill/>
          <a:ln w="190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 name="Rectangle 24"/>
          <p:cNvSpPr>
            <a:spLocks noChangeArrowheads="1"/>
          </p:cNvSpPr>
          <p:nvPr/>
        </p:nvSpPr>
        <p:spPr bwMode="auto">
          <a:xfrm>
            <a:off x="6404752" y="2447476"/>
            <a:ext cx="304800" cy="76200"/>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4" name="Text Box 25"/>
          <p:cNvSpPr txBox="1">
            <a:spLocks noChangeArrowheads="1"/>
          </p:cNvSpPr>
          <p:nvPr/>
        </p:nvSpPr>
        <p:spPr bwMode="auto">
          <a:xfrm>
            <a:off x="6335442" y="2453472"/>
            <a:ext cx="59582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kumimoji="1" lang="en-US" altLang="zh-CN" sz="2400" dirty="0" smtClean="0">
                <a:latin typeface="Times New Roman" pitchFamily="18" charset="0"/>
                <a:ea typeface="楷体_GB2312" pitchFamily="49" charset="-122"/>
              </a:rPr>
              <a:t>d</a:t>
            </a:r>
            <a:r>
              <a:rPr kumimoji="1" lang="en-US" altLang="zh-CN" sz="2400" i="1" dirty="0" smtClean="0">
                <a:latin typeface="Times New Roman" pitchFamily="18" charset="0"/>
                <a:ea typeface="楷体_GB2312" pitchFamily="49" charset="-122"/>
              </a:rPr>
              <a:t>x</a:t>
            </a:r>
            <a:endParaRPr kumimoji="1" lang="en-US" altLang="zh-CN" sz="2400" i="1" dirty="0">
              <a:latin typeface="Times New Roman" pitchFamily="18" charset="0"/>
              <a:ea typeface="楷体_GB2312" pitchFamily="49" charset="-122"/>
            </a:endParaRPr>
          </a:p>
        </p:txBody>
      </p:sp>
      <p:grpSp>
        <p:nvGrpSpPr>
          <p:cNvPr id="25" name="组合 24"/>
          <p:cNvGrpSpPr/>
          <p:nvPr/>
        </p:nvGrpSpPr>
        <p:grpSpPr>
          <a:xfrm>
            <a:off x="4385452" y="2356678"/>
            <a:ext cx="3771900" cy="570845"/>
            <a:chOff x="724006" y="2209832"/>
            <a:chExt cx="3771900" cy="570845"/>
          </a:xfrm>
        </p:grpSpPr>
        <p:sp>
          <p:nvSpPr>
            <p:cNvPr id="26" name="Text Box 26"/>
            <p:cNvSpPr txBox="1">
              <a:spLocks noChangeArrowheads="1"/>
            </p:cNvSpPr>
            <p:nvPr/>
          </p:nvSpPr>
          <p:spPr bwMode="auto">
            <a:xfrm>
              <a:off x="3962506" y="2323477"/>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1" lang="en-US" altLang="zh-CN" sz="2400" b="0" i="1" u="none" strike="noStrike" kern="0" cap="none" spc="0" normalizeH="0" baseline="0" noProof="0" dirty="0">
                  <a:ln>
                    <a:noFill/>
                  </a:ln>
                  <a:solidFill>
                    <a:sysClr val="windowText" lastClr="000000"/>
                  </a:solidFill>
                  <a:effectLst/>
                  <a:uLnTx/>
                  <a:uFillTx/>
                  <a:latin typeface="Times New Roman" pitchFamily="18" charset="0"/>
                  <a:ea typeface="楷体_GB2312" pitchFamily="49" charset="-122"/>
                </a:rPr>
                <a:t>x</a:t>
              </a:r>
            </a:p>
          </p:txBody>
        </p:sp>
        <p:sp>
          <p:nvSpPr>
            <p:cNvPr id="27" name="Line 23"/>
            <p:cNvSpPr>
              <a:spLocks noChangeShapeType="1"/>
            </p:cNvSpPr>
            <p:nvPr/>
          </p:nvSpPr>
          <p:spPr bwMode="auto">
            <a:xfrm>
              <a:off x="724006" y="2377281"/>
              <a:ext cx="3505200" cy="0"/>
            </a:xfrm>
            <a:prstGeom prst="line">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8" name="Text Box 27"/>
            <p:cNvSpPr txBox="1">
              <a:spLocks noChangeArrowheads="1"/>
            </p:cNvSpPr>
            <p:nvPr/>
          </p:nvSpPr>
          <p:spPr bwMode="auto">
            <a:xfrm>
              <a:off x="2019354" y="2209832"/>
              <a:ext cx="34295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eaLnBrk="1" fontAlgn="auto" latinLnBrk="0" hangingPunct="1">
                <a:lnSpc>
                  <a:spcPct val="100000"/>
                </a:lnSpc>
                <a:spcBef>
                  <a:spcPct val="50000"/>
                </a:spcBef>
                <a:spcAft>
                  <a:spcPts val="0"/>
                </a:spcAft>
                <a:buClrTx/>
                <a:buSzTx/>
                <a:buFontTx/>
                <a:buNone/>
                <a:tabLst/>
                <a:defRPr/>
              </a:pPr>
              <a:r>
                <a:rPr kumimoji="1" lang="en-US" altLang="zh-CN" sz="2400" b="0" i="0" u="none" strike="noStrike" kern="0" cap="none" spc="0" normalizeH="0" baseline="0" noProof="0" dirty="0" smtClean="0">
                  <a:ln>
                    <a:noFill/>
                  </a:ln>
                  <a:solidFill>
                    <a:sysClr val="windowText" lastClr="000000"/>
                  </a:solidFill>
                  <a:effectLst/>
                  <a:uLnTx/>
                  <a:uFillTx/>
                  <a:latin typeface="Times New Roman" pitchFamily="18" charset="0"/>
                  <a:ea typeface="楷体_GB2312" pitchFamily="49" charset="-122"/>
                </a:rPr>
                <a:t>o</a:t>
              </a:r>
              <a:endParaRPr kumimoji="1" lang="en-US" altLang="zh-CN" sz="2400" b="0" i="0" u="none" strike="noStrike" kern="0" cap="none" spc="0" normalizeH="0" baseline="0" noProof="0" dirty="0">
                <a:ln>
                  <a:noFill/>
                </a:ln>
                <a:solidFill>
                  <a:sysClr val="windowText" lastClr="000000"/>
                </a:solidFill>
                <a:effectLst/>
                <a:uLnTx/>
                <a:uFillTx/>
                <a:latin typeface="Times New Roman" pitchFamily="18" charset="0"/>
                <a:ea typeface="楷体_GB2312" pitchFamily="49" charset="-122"/>
              </a:endParaRPr>
            </a:p>
          </p:txBody>
        </p:sp>
      </p:grpSp>
      <p:sp>
        <p:nvSpPr>
          <p:cNvPr id="29" name="Line 28"/>
          <p:cNvSpPr>
            <a:spLocks noChangeShapeType="1"/>
          </p:cNvSpPr>
          <p:nvPr/>
        </p:nvSpPr>
        <p:spPr bwMode="auto">
          <a:xfrm flipV="1">
            <a:off x="7357252" y="1685927"/>
            <a:ext cx="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 name="Line 29"/>
          <p:cNvSpPr>
            <a:spLocks noChangeShapeType="1"/>
          </p:cNvSpPr>
          <p:nvPr/>
        </p:nvSpPr>
        <p:spPr bwMode="auto">
          <a:xfrm>
            <a:off x="5909452" y="1990727"/>
            <a:ext cx="1447800" cy="0"/>
          </a:xfrm>
          <a:prstGeom prst="line">
            <a:avLst/>
          </a:prstGeom>
          <a:noFill/>
          <a:ln w="9525">
            <a:solidFill>
              <a:srgbClr val="0000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1" name="Line 30"/>
          <p:cNvSpPr>
            <a:spLocks noChangeShapeType="1"/>
          </p:cNvSpPr>
          <p:nvPr/>
        </p:nvSpPr>
        <p:spPr bwMode="auto">
          <a:xfrm flipH="1">
            <a:off x="4385452" y="1990727"/>
            <a:ext cx="1524000" cy="0"/>
          </a:xfrm>
          <a:prstGeom prst="line">
            <a:avLst/>
          </a:prstGeom>
          <a:noFill/>
          <a:ln w="9525">
            <a:solidFill>
              <a:srgbClr val="0000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2" name="Line 28"/>
          <p:cNvSpPr>
            <a:spLocks noChangeShapeType="1"/>
          </p:cNvSpPr>
          <p:nvPr/>
        </p:nvSpPr>
        <p:spPr bwMode="auto">
          <a:xfrm flipV="1">
            <a:off x="4385452" y="1692841"/>
            <a:ext cx="0" cy="6096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aphicFrame>
        <p:nvGraphicFramePr>
          <p:cNvPr id="33" name="对象 32"/>
          <p:cNvGraphicFramePr>
            <a:graphicFrameLocks noChangeAspect="1"/>
          </p:cNvGraphicFramePr>
          <p:nvPr>
            <p:extLst>
              <p:ext uri="{D42A27DB-BD31-4B8C-83A1-F6EECF244321}">
                <p14:modId xmlns:p14="http://schemas.microsoft.com/office/powerpoint/2010/main" val="798848681"/>
              </p:ext>
            </p:extLst>
          </p:nvPr>
        </p:nvGraphicFramePr>
        <p:xfrm>
          <a:off x="4880734" y="1363364"/>
          <a:ext cx="384654" cy="596040"/>
        </p:xfrm>
        <a:graphic>
          <a:graphicData uri="http://schemas.openxmlformats.org/presentationml/2006/ole">
            <mc:AlternateContent xmlns:mc="http://schemas.openxmlformats.org/markup-compatibility/2006">
              <mc:Choice xmlns:v="urn:schemas-microsoft-com:vml" Requires="v">
                <p:oleObj spid="_x0000_s62642" name="Equation" r:id="rId6" imgW="253800" imgH="393480" progId="Equation.DSMT4">
                  <p:embed/>
                </p:oleObj>
              </mc:Choice>
              <mc:Fallback>
                <p:oleObj name="Equation" r:id="rId6" imgW="253800" imgH="393480" progId="Equation.DSMT4">
                  <p:embed/>
                  <p:pic>
                    <p:nvPicPr>
                      <p:cNvPr id="0" name=""/>
                      <p:cNvPicPr>
                        <a:picLocks noChangeAspect="1" noChangeArrowheads="1"/>
                      </p:cNvPicPr>
                      <p:nvPr/>
                    </p:nvPicPr>
                    <p:blipFill>
                      <a:blip r:embed="rId7"/>
                      <a:srcRect/>
                      <a:stretch>
                        <a:fillRect/>
                      </a:stretch>
                    </p:blipFill>
                    <p:spPr bwMode="auto">
                      <a:xfrm>
                        <a:off x="4880734" y="1363364"/>
                        <a:ext cx="384654" cy="596040"/>
                      </a:xfrm>
                      <a:prstGeom prst="rect">
                        <a:avLst/>
                      </a:prstGeom>
                      <a:noFill/>
                      <a:ln>
                        <a:noFill/>
                      </a:ln>
                      <a:effectLst/>
                    </p:spPr>
                  </p:pic>
                </p:oleObj>
              </mc:Fallback>
            </mc:AlternateContent>
          </a:graphicData>
        </a:graphic>
      </p:graphicFrame>
      <p:graphicFrame>
        <p:nvGraphicFramePr>
          <p:cNvPr id="34" name="对象 33"/>
          <p:cNvGraphicFramePr>
            <a:graphicFrameLocks noChangeAspect="1"/>
          </p:cNvGraphicFramePr>
          <p:nvPr>
            <p:extLst>
              <p:ext uri="{D42A27DB-BD31-4B8C-83A1-F6EECF244321}">
                <p14:modId xmlns:p14="http://schemas.microsoft.com/office/powerpoint/2010/main" val="3504100749"/>
              </p:ext>
            </p:extLst>
          </p:nvPr>
        </p:nvGraphicFramePr>
        <p:xfrm>
          <a:off x="6593559" y="1400971"/>
          <a:ext cx="231775" cy="596900"/>
        </p:xfrm>
        <a:graphic>
          <a:graphicData uri="http://schemas.openxmlformats.org/presentationml/2006/ole">
            <mc:AlternateContent xmlns:mc="http://schemas.openxmlformats.org/markup-compatibility/2006">
              <mc:Choice xmlns:v="urn:schemas-microsoft-com:vml" Requires="v">
                <p:oleObj spid="_x0000_s62643" name="Equation" r:id="rId8" imgW="152280" imgH="393480" progId="Equation.DSMT4">
                  <p:embed/>
                </p:oleObj>
              </mc:Choice>
              <mc:Fallback>
                <p:oleObj name="Equation" r:id="rId8" imgW="152280" imgH="393480" progId="Equation.DSMT4">
                  <p:embed/>
                  <p:pic>
                    <p:nvPicPr>
                      <p:cNvPr id="0" name=""/>
                      <p:cNvPicPr>
                        <a:picLocks noChangeAspect="1" noChangeArrowheads="1"/>
                      </p:cNvPicPr>
                      <p:nvPr/>
                    </p:nvPicPr>
                    <p:blipFill>
                      <a:blip r:embed="rId9"/>
                      <a:srcRect/>
                      <a:stretch>
                        <a:fillRect/>
                      </a:stretch>
                    </p:blipFill>
                    <p:spPr bwMode="auto">
                      <a:xfrm>
                        <a:off x="6593559" y="1400971"/>
                        <a:ext cx="231775"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5" name="组合 34"/>
          <p:cNvGrpSpPr/>
          <p:nvPr/>
        </p:nvGrpSpPr>
        <p:grpSpPr>
          <a:xfrm>
            <a:off x="5885982" y="2526857"/>
            <a:ext cx="533400" cy="591801"/>
            <a:chOff x="2224536" y="2380011"/>
            <a:chExt cx="533400" cy="591801"/>
          </a:xfrm>
        </p:grpSpPr>
        <p:sp>
          <p:nvSpPr>
            <p:cNvPr id="36" name="Text Box 25"/>
            <p:cNvSpPr txBox="1">
              <a:spLocks noChangeArrowheads="1"/>
            </p:cNvSpPr>
            <p:nvPr/>
          </p:nvSpPr>
          <p:spPr bwMode="auto">
            <a:xfrm>
              <a:off x="2299411" y="2510147"/>
              <a:ext cx="3269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eaLnBrk="1" fontAlgn="auto" latinLnBrk="0" hangingPunct="1">
                <a:lnSpc>
                  <a:spcPct val="100000"/>
                </a:lnSpc>
                <a:spcBef>
                  <a:spcPct val="50000"/>
                </a:spcBef>
                <a:spcAft>
                  <a:spcPts val="0"/>
                </a:spcAft>
                <a:buClrTx/>
                <a:buSzTx/>
                <a:buFontTx/>
                <a:buNone/>
                <a:tabLst/>
                <a:defRPr/>
              </a:pPr>
              <a:r>
                <a:rPr kumimoji="1" lang="en-US" altLang="zh-CN" sz="2400" b="0" i="1" u="none" strike="noStrike" kern="0" cap="none" spc="0" normalizeH="0" baseline="0" noProof="0" dirty="0" smtClean="0">
                  <a:ln>
                    <a:noFill/>
                  </a:ln>
                  <a:solidFill>
                    <a:sysClr val="windowText" lastClr="000000"/>
                  </a:solidFill>
                  <a:effectLst/>
                  <a:uLnTx/>
                  <a:uFillTx/>
                  <a:latin typeface="Times New Roman" pitchFamily="18" charset="0"/>
                  <a:ea typeface="楷体_GB2312" pitchFamily="49" charset="-122"/>
                </a:rPr>
                <a:t>x</a:t>
              </a:r>
              <a:endParaRPr kumimoji="1" lang="en-US" altLang="zh-CN" sz="2400" b="0" i="1" u="none" strike="noStrike" kern="0" cap="none" spc="0" normalizeH="0" baseline="0" noProof="0" dirty="0">
                <a:ln>
                  <a:noFill/>
                </a:ln>
                <a:solidFill>
                  <a:sysClr val="windowText" lastClr="000000"/>
                </a:solidFill>
                <a:effectLst/>
                <a:uLnTx/>
                <a:uFillTx/>
                <a:latin typeface="Times New Roman" pitchFamily="18" charset="0"/>
                <a:ea typeface="楷体_GB2312" pitchFamily="49" charset="-122"/>
              </a:endParaRPr>
            </a:p>
          </p:txBody>
        </p:sp>
        <p:sp>
          <p:nvSpPr>
            <p:cNvPr id="37" name="Line 28"/>
            <p:cNvSpPr>
              <a:spLocks noChangeShapeType="1"/>
            </p:cNvSpPr>
            <p:nvPr/>
          </p:nvSpPr>
          <p:spPr bwMode="auto">
            <a:xfrm flipV="1">
              <a:off x="2743306" y="2380011"/>
              <a:ext cx="0" cy="400666"/>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8" name="Line 30"/>
            <p:cNvSpPr>
              <a:spLocks noChangeShapeType="1"/>
            </p:cNvSpPr>
            <p:nvPr/>
          </p:nvSpPr>
          <p:spPr bwMode="auto">
            <a:xfrm flipH="1">
              <a:off x="2224536" y="2603422"/>
              <a:ext cx="533400" cy="0"/>
            </a:xfrm>
            <a:prstGeom prst="line">
              <a:avLst/>
            </a:prstGeom>
            <a:noFill/>
            <a:ln w="9525">
              <a:solidFill>
                <a:srgbClr val="0000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pic>
        <p:nvPicPr>
          <p:cNvPr id="62467"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3528" y="5301208"/>
            <a:ext cx="1843286" cy="136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85217" y="5373115"/>
            <a:ext cx="2241799" cy="122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4" name="Picture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56604" y="5073453"/>
            <a:ext cx="1054242" cy="1583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3" descr="未命名"/>
          <p:cNvPicPr>
            <a:picLocks noChangeAspect="1" noChangeArrowheads="1"/>
          </p:cNvPicPr>
          <p:nvPr/>
        </p:nvPicPr>
        <p:blipFill rotWithShape="1">
          <a:blip r:embed="rId13">
            <a:extLst>
              <a:ext uri="{28A0092B-C50C-407E-A947-70E740481C1C}">
                <a14:useLocalDpi xmlns:a14="http://schemas.microsoft.com/office/drawing/2010/main" val="0"/>
              </a:ext>
            </a:extLst>
          </a:blip>
          <a:srcRect l="5812" t="17334" r="61000" b="10356"/>
          <a:stretch/>
        </p:blipFill>
        <p:spPr bwMode="auto">
          <a:xfrm>
            <a:off x="5508289" y="5018194"/>
            <a:ext cx="1125063" cy="1820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8" name="Picture 14"/>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2755" r="5561"/>
          <a:stretch/>
        </p:blipFill>
        <p:spPr bwMode="auto">
          <a:xfrm>
            <a:off x="6678783" y="5373114"/>
            <a:ext cx="2110920" cy="984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矩形 3"/>
          <p:cNvSpPr>
            <a:spLocks noChangeArrowheads="1"/>
          </p:cNvSpPr>
          <p:nvPr/>
        </p:nvSpPr>
        <p:spPr bwMode="auto">
          <a:xfrm>
            <a:off x="122040" y="3690144"/>
            <a:ext cx="40257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kumimoji="1" lang="zh-CN" altLang="en-US" sz="1800" dirty="0" smtClean="0">
                <a:solidFill>
                  <a:srgbClr val="333333"/>
                </a:solidFill>
                <a:latin typeface="宋体" pitchFamily="2" charset="-122"/>
                <a:ea typeface="楷体" pitchFamily="49" charset="-122"/>
              </a:rPr>
              <a:t>重物，受力分析，应用牛顿第二定律：</a:t>
            </a:r>
            <a:endParaRPr kumimoji="1" lang="en-US" altLang="zh-CN" sz="1800" kern="0" dirty="0">
              <a:solidFill>
                <a:srgbClr val="0000FF"/>
              </a:solidFill>
              <a:latin typeface="宋体" pitchFamily="2" charset="-122"/>
              <a:ea typeface="楷体" pitchFamily="49" charset="-122"/>
            </a:endParaRPr>
          </a:p>
        </p:txBody>
      </p:sp>
      <p:graphicFrame>
        <p:nvGraphicFramePr>
          <p:cNvPr id="47" name="对象 46"/>
          <p:cNvGraphicFramePr>
            <a:graphicFrameLocks noChangeAspect="1"/>
          </p:cNvGraphicFramePr>
          <p:nvPr>
            <p:extLst>
              <p:ext uri="{D42A27DB-BD31-4B8C-83A1-F6EECF244321}">
                <p14:modId xmlns:p14="http://schemas.microsoft.com/office/powerpoint/2010/main" val="3731967892"/>
              </p:ext>
            </p:extLst>
          </p:nvPr>
        </p:nvGraphicFramePr>
        <p:xfrm>
          <a:off x="3427789" y="4489129"/>
          <a:ext cx="701675" cy="303212"/>
        </p:xfrm>
        <a:graphic>
          <a:graphicData uri="http://schemas.openxmlformats.org/presentationml/2006/ole">
            <mc:AlternateContent xmlns:mc="http://schemas.openxmlformats.org/markup-compatibility/2006">
              <mc:Choice xmlns:v="urn:schemas-microsoft-com:vml" Requires="v">
                <p:oleObj spid="_x0000_s62644" name="Equation" r:id="rId15" imgW="469800" imgH="203040" progId="Equation.DSMT4">
                  <p:embed/>
                </p:oleObj>
              </mc:Choice>
              <mc:Fallback>
                <p:oleObj name="Equation" r:id="rId15" imgW="469800" imgH="203040" progId="Equation.DSMT4">
                  <p:embed/>
                  <p:pic>
                    <p:nvPicPr>
                      <p:cNvPr id="0" name=""/>
                      <p:cNvPicPr>
                        <a:picLocks noChangeAspect="1" noChangeArrowheads="1"/>
                      </p:cNvPicPr>
                      <p:nvPr/>
                    </p:nvPicPr>
                    <p:blipFill>
                      <a:blip r:embed="rId16"/>
                      <a:srcRect/>
                      <a:stretch>
                        <a:fillRect/>
                      </a:stretch>
                    </p:blipFill>
                    <p:spPr bwMode="auto">
                      <a:xfrm>
                        <a:off x="3427789" y="4489129"/>
                        <a:ext cx="701675" cy="303212"/>
                      </a:xfrm>
                      <a:prstGeom prst="rect">
                        <a:avLst/>
                      </a:prstGeom>
                      <a:noFill/>
                      <a:ln>
                        <a:noFill/>
                      </a:ln>
                    </p:spPr>
                  </p:pic>
                </p:oleObj>
              </mc:Fallback>
            </mc:AlternateContent>
          </a:graphicData>
        </a:graphic>
      </p:graphicFrame>
      <p:sp>
        <p:nvSpPr>
          <p:cNvPr id="48" name="矩形 3"/>
          <p:cNvSpPr>
            <a:spLocks noChangeArrowheads="1"/>
          </p:cNvSpPr>
          <p:nvPr/>
        </p:nvSpPr>
        <p:spPr bwMode="auto">
          <a:xfrm>
            <a:off x="112524" y="4027210"/>
            <a:ext cx="40257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kumimoji="1" lang="zh-CN" altLang="en-US" sz="1800" dirty="0" smtClean="0">
                <a:solidFill>
                  <a:srgbClr val="333333"/>
                </a:solidFill>
                <a:latin typeface="宋体" pitchFamily="2" charset="-122"/>
                <a:ea typeface="楷体" pitchFamily="49" charset="-122"/>
              </a:rPr>
              <a:t>圆盘，受力分析，应用转动定律：</a:t>
            </a:r>
            <a:endParaRPr kumimoji="1" lang="en-US" altLang="zh-CN" sz="1800" kern="0" dirty="0">
              <a:solidFill>
                <a:srgbClr val="0000FF"/>
              </a:solidFill>
              <a:latin typeface="宋体" pitchFamily="2" charset="-122"/>
              <a:ea typeface="楷体" pitchFamily="49" charset="-122"/>
            </a:endParaRPr>
          </a:p>
        </p:txBody>
      </p:sp>
      <p:sp>
        <p:nvSpPr>
          <p:cNvPr id="49" name="矩形 3"/>
          <p:cNvSpPr>
            <a:spLocks noChangeArrowheads="1"/>
          </p:cNvSpPr>
          <p:nvPr/>
        </p:nvSpPr>
        <p:spPr bwMode="auto">
          <a:xfrm>
            <a:off x="122040" y="4396542"/>
            <a:ext cx="40257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kumimoji="1" lang="zh-CN" altLang="en-US" sz="1800" dirty="0" smtClean="0">
                <a:solidFill>
                  <a:srgbClr val="333333"/>
                </a:solidFill>
                <a:latin typeface="宋体" pitchFamily="2" charset="-122"/>
                <a:ea typeface="楷体" pitchFamily="49" charset="-122"/>
              </a:rPr>
              <a:t>角加速度和线加速度的关系：</a:t>
            </a:r>
            <a:endParaRPr kumimoji="1" lang="en-US" altLang="zh-CN" sz="1800" kern="0" dirty="0">
              <a:solidFill>
                <a:srgbClr val="0000FF"/>
              </a:solidFill>
              <a:latin typeface="宋体" pitchFamily="2" charset="-122"/>
              <a:ea typeface="楷体" pitchFamily="49" charset="-122"/>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680436285"/>
              </p:ext>
            </p:extLst>
          </p:nvPr>
        </p:nvGraphicFramePr>
        <p:xfrm>
          <a:off x="3887470" y="4059476"/>
          <a:ext cx="739775" cy="303212"/>
        </p:xfrm>
        <a:graphic>
          <a:graphicData uri="http://schemas.openxmlformats.org/presentationml/2006/ole">
            <mc:AlternateContent xmlns:mc="http://schemas.openxmlformats.org/markup-compatibility/2006">
              <mc:Choice xmlns:v="urn:schemas-microsoft-com:vml" Requires="v">
                <p:oleObj spid="_x0000_s62645" name="Equation" r:id="rId17" imgW="495000" imgH="203040" progId="Equation.DSMT4">
                  <p:embed/>
                </p:oleObj>
              </mc:Choice>
              <mc:Fallback>
                <p:oleObj name="Equation" r:id="rId17" imgW="495000" imgH="203040" progId="Equation.DSMT4">
                  <p:embed/>
                  <p:pic>
                    <p:nvPicPr>
                      <p:cNvPr id="0" name="对象 4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887470" y="4059476"/>
                        <a:ext cx="739775"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 name="矩形 3"/>
          <p:cNvSpPr>
            <a:spLocks noChangeArrowheads="1"/>
          </p:cNvSpPr>
          <p:nvPr/>
        </p:nvSpPr>
        <p:spPr bwMode="auto">
          <a:xfrm>
            <a:off x="172344" y="4833528"/>
            <a:ext cx="21674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kumimoji="1" lang="zh-CN" altLang="en-US" sz="1800" dirty="0" smtClean="0">
                <a:solidFill>
                  <a:srgbClr val="333333"/>
                </a:solidFill>
                <a:latin typeface="宋体" pitchFamily="2" charset="-122"/>
                <a:ea typeface="楷体" pitchFamily="49" charset="-122"/>
              </a:rPr>
              <a:t>注意正方向的选取</a:t>
            </a:r>
            <a:endParaRPr kumimoji="1" lang="en-US" altLang="zh-CN" sz="1800" kern="0" dirty="0">
              <a:solidFill>
                <a:srgbClr val="0000FF"/>
              </a:solidFill>
              <a:latin typeface="宋体" pitchFamily="2" charset="-122"/>
              <a:ea typeface="楷体" pitchFamily="49" charset="-122"/>
            </a:endParaRPr>
          </a:p>
        </p:txBody>
      </p:sp>
    </p:spTree>
    <p:extLst>
      <p:ext uri="{BB962C8B-B14F-4D97-AF65-F5344CB8AC3E}">
        <p14:creationId xmlns:p14="http://schemas.microsoft.com/office/powerpoint/2010/main" val="17252326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03" name="Text Box 55"/>
          <p:cNvSpPr txBox="1">
            <a:spLocks noChangeArrowheads="1"/>
          </p:cNvSpPr>
          <p:nvPr/>
        </p:nvSpPr>
        <p:spPr bwMode="auto">
          <a:xfrm>
            <a:off x="4763" y="36513"/>
            <a:ext cx="291147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三、案例分析题</a:t>
            </a:r>
          </a:p>
        </p:txBody>
      </p:sp>
      <mc:AlternateContent xmlns:mc="http://schemas.openxmlformats.org/markup-compatibility/2006" xmlns:a14="http://schemas.microsoft.com/office/drawing/2010/main">
        <mc:Choice Requires="a14">
          <p:sp>
            <p:nvSpPr>
              <p:cNvPr id="5" name="矩形 4"/>
              <p:cNvSpPr>
                <a:spLocks noChangeArrowheads="1"/>
              </p:cNvSpPr>
              <p:nvPr/>
            </p:nvSpPr>
            <p:spPr bwMode="auto">
              <a:xfrm>
                <a:off x="179388" y="620688"/>
                <a:ext cx="8713787" cy="637469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p>
                <a:r>
                  <a:rPr kumimoji="1" lang="en-US" altLang="zh-CN" sz="2000" dirty="0" smtClean="0">
                    <a:solidFill>
                      <a:srgbClr val="0000FF"/>
                    </a:solidFill>
                    <a:latin typeface="楷体" pitchFamily="49" charset="-122"/>
                    <a:ea typeface="楷体" pitchFamily="49" charset="-122"/>
                  </a:rPr>
                  <a:t>10.</a:t>
                </a:r>
                <a:r>
                  <a:rPr kumimoji="1" lang="zh-CN" altLang="zh-CN" sz="2000" dirty="0" smtClean="0">
                    <a:solidFill>
                      <a:srgbClr val="0000FF"/>
                    </a:solidFill>
                    <a:latin typeface="楷体" pitchFamily="49" charset="-122"/>
                    <a:ea typeface="楷体" pitchFamily="49" charset="-122"/>
                  </a:rPr>
                  <a:t>参考</a:t>
                </a:r>
                <a:r>
                  <a:rPr kumimoji="1" lang="zh-CN" altLang="zh-CN" sz="2000" dirty="0">
                    <a:solidFill>
                      <a:srgbClr val="0000FF"/>
                    </a:solidFill>
                    <a:latin typeface="楷体" pitchFamily="49" charset="-122"/>
                    <a:ea typeface="楷体" pitchFamily="49" charset="-122"/>
                  </a:rPr>
                  <a:t>答案</a:t>
                </a:r>
                <a:r>
                  <a:rPr kumimoji="1" lang="zh-CN" altLang="en-US" sz="2000" dirty="0">
                    <a:solidFill>
                      <a:srgbClr val="0000FF"/>
                    </a:solidFill>
                    <a:latin typeface="楷体" pitchFamily="49" charset="-122"/>
                    <a:ea typeface="楷体" pitchFamily="49" charset="-122"/>
                  </a:rPr>
                  <a:t>：</a:t>
                </a:r>
                <a:endParaRPr kumimoji="1" lang="en-US" altLang="zh-CN" sz="2000" dirty="0">
                  <a:solidFill>
                    <a:srgbClr val="0000FF"/>
                  </a:solidFill>
                  <a:latin typeface="楷体" pitchFamily="49" charset="-122"/>
                  <a:ea typeface="楷体" pitchFamily="49" charset="-122"/>
                </a:endParaRPr>
              </a:p>
              <a:p>
                <a:r>
                  <a:rPr kumimoji="1" lang="en-US" altLang="zh-CN" sz="2000" dirty="0">
                    <a:solidFill>
                      <a:srgbClr val="0000FF"/>
                    </a:solidFill>
                    <a:latin typeface="楷体" pitchFamily="49" charset="-122"/>
                    <a:ea typeface="楷体" pitchFamily="49" charset="-122"/>
                  </a:rPr>
                  <a:t>(1</a:t>
                </a:r>
                <a:r>
                  <a:rPr kumimoji="1" lang="en-US" altLang="zh-CN" sz="2000" dirty="0" smtClean="0">
                    <a:solidFill>
                      <a:srgbClr val="0000FF"/>
                    </a:solidFill>
                    <a:latin typeface="楷体" pitchFamily="49" charset="-122"/>
                    <a:ea typeface="楷体" pitchFamily="49" charset="-122"/>
                  </a:rPr>
                  <a:t>)</a:t>
                </a:r>
                <a:r>
                  <a:rPr kumimoji="1" lang="zh-CN" altLang="en-US" sz="2000" dirty="0" smtClean="0">
                    <a:solidFill>
                      <a:srgbClr val="0000FF"/>
                    </a:solidFill>
                    <a:latin typeface="楷体" pitchFamily="49" charset="-122"/>
                    <a:ea typeface="楷体" pitchFamily="49" charset="-122"/>
                  </a:rPr>
                  <a:t>考查</a:t>
                </a:r>
                <a:r>
                  <a:rPr kumimoji="1" lang="zh-CN" altLang="en-US" sz="2000" dirty="0">
                    <a:solidFill>
                      <a:srgbClr val="0000FF"/>
                    </a:solidFill>
                    <a:latin typeface="楷体" pitchFamily="49" charset="-122"/>
                    <a:ea typeface="楷体" pitchFamily="49" charset="-122"/>
                  </a:rPr>
                  <a:t>的知识点</a:t>
                </a:r>
                <a:r>
                  <a:rPr kumimoji="1" lang="zh-CN" altLang="en-US" sz="2000" dirty="0" smtClean="0">
                    <a:solidFill>
                      <a:srgbClr val="0000FF"/>
                    </a:solidFill>
                    <a:latin typeface="楷体" pitchFamily="49" charset="-122"/>
                    <a:ea typeface="楷体" pitchFamily="49" charset="-122"/>
                  </a:rPr>
                  <a:t>：</a:t>
                </a:r>
                <a:r>
                  <a:rPr kumimoji="1" lang="zh-CN" altLang="zh-CN" sz="2000" dirty="0" smtClean="0">
                    <a:solidFill>
                      <a:srgbClr val="333333"/>
                    </a:solidFill>
                    <a:latin typeface="楷体" pitchFamily="49" charset="-122"/>
                    <a:ea typeface="楷体" pitchFamily="49" charset="-122"/>
                  </a:rPr>
                  <a:t>自由落体运动</a:t>
                </a:r>
                <a:r>
                  <a:rPr kumimoji="1" lang="zh-CN" altLang="zh-CN" sz="2000" dirty="0">
                    <a:solidFill>
                      <a:srgbClr val="333333"/>
                    </a:solidFill>
                    <a:latin typeface="楷体" pitchFamily="49" charset="-122"/>
                    <a:ea typeface="楷体" pitchFamily="49" charset="-122"/>
                  </a:rPr>
                  <a:t>、机械能守恒定律。</a:t>
                </a:r>
                <a:endParaRPr kumimoji="1" lang="en-US" altLang="zh-CN" sz="2000" dirty="0">
                  <a:solidFill>
                    <a:srgbClr val="333333"/>
                  </a:solidFill>
                  <a:latin typeface="楷体" pitchFamily="49" charset="-122"/>
                  <a:ea typeface="楷体" pitchFamily="49" charset="-122"/>
                </a:endParaRPr>
              </a:p>
              <a:p>
                <a:r>
                  <a:rPr kumimoji="1" lang="en-US" altLang="zh-CN" sz="2000" dirty="0" smtClean="0">
                    <a:solidFill>
                      <a:srgbClr val="0000FF"/>
                    </a:solidFill>
                    <a:latin typeface="楷体" pitchFamily="49" charset="-122"/>
                    <a:ea typeface="楷体" pitchFamily="49" charset="-122"/>
                  </a:rPr>
                  <a:t>(</a:t>
                </a:r>
                <a:r>
                  <a:rPr kumimoji="1" lang="en-US" altLang="zh-CN" sz="2000" dirty="0">
                    <a:solidFill>
                      <a:srgbClr val="0000FF"/>
                    </a:solidFill>
                    <a:latin typeface="楷体" pitchFamily="49" charset="-122"/>
                    <a:ea typeface="楷体" pitchFamily="49" charset="-122"/>
                  </a:rPr>
                  <a:t>2</a:t>
                </a:r>
                <a:r>
                  <a:rPr kumimoji="1" lang="en-US" altLang="zh-CN" sz="2000" dirty="0" smtClean="0">
                    <a:solidFill>
                      <a:srgbClr val="0000FF"/>
                    </a:solidFill>
                    <a:latin typeface="楷体" pitchFamily="49" charset="-122"/>
                    <a:ea typeface="楷体" pitchFamily="49" charset="-122"/>
                  </a:rPr>
                  <a:t>)</a:t>
                </a:r>
                <a:r>
                  <a:rPr kumimoji="1" lang="zh-CN" altLang="en-US" sz="2000" dirty="0" smtClean="0">
                    <a:solidFill>
                      <a:srgbClr val="0000FF"/>
                    </a:solidFill>
                    <a:latin typeface="楷体" pitchFamily="49" charset="-122"/>
                    <a:ea typeface="楷体" pitchFamily="49" charset="-122"/>
                  </a:rPr>
                  <a:t>正确</a:t>
                </a:r>
                <a:r>
                  <a:rPr kumimoji="1" lang="zh-CN" altLang="en-US" sz="2000" dirty="0">
                    <a:solidFill>
                      <a:srgbClr val="0000FF"/>
                    </a:solidFill>
                    <a:latin typeface="楷体" pitchFamily="49" charset="-122"/>
                    <a:ea typeface="楷体" pitchFamily="49" charset="-122"/>
                  </a:rPr>
                  <a:t>解法</a:t>
                </a:r>
                <a:r>
                  <a:rPr kumimoji="1" lang="en-US" altLang="zh-CN" sz="2000" dirty="0" smtClean="0">
                    <a:solidFill>
                      <a:srgbClr val="0000FF"/>
                    </a:solidFill>
                    <a:latin typeface="楷体" pitchFamily="49" charset="-122"/>
                    <a:ea typeface="楷体" pitchFamily="49" charset="-122"/>
                  </a:rPr>
                  <a:t>:</a:t>
                </a:r>
              </a:p>
              <a:p>
                <a:r>
                  <a:rPr lang="zh-CN" altLang="zh-CN" sz="2000" dirty="0">
                    <a:latin typeface="楷体" pitchFamily="49" charset="-122"/>
                    <a:ea typeface="楷体" pitchFamily="49" charset="-122"/>
                  </a:rPr>
                  <a:t>①运动员于</a:t>
                </a:r>
                <a:r>
                  <a:rPr lang="en-US" altLang="zh-CN" sz="2000" dirty="0">
                    <a:latin typeface="楷体" pitchFamily="49" charset="-122"/>
                    <a:ea typeface="楷体" pitchFamily="49" charset="-122"/>
                  </a:rPr>
                  <a:t>B</a:t>
                </a:r>
                <a:r>
                  <a:rPr lang="zh-CN" altLang="zh-CN" sz="2000" dirty="0">
                    <a:latin typeface="楷体" pitchFamily="49" charset="-122"/>
                    <a:ea typeface="楷体" pitchFamily="49" charset="-122"/>
                  </a:rPr>
                  <a:t>点起跳，由</a:t>
                </a:r>
                <a:r>
                  <a:rPr lang="en-US" altLang="zh-CN" sz="2000" dirty="0">
                    <a:latin typeface="楷体" pitchFamily="49" charset="-122"/>
                    <a:ea typeface="楷体" pitchFamily="49" charset="-122"/>
                  </a:rPr>
                  <a:t>B</a:t>
                </a:r>
                <a:r>
                  <a:rPr lang="zh-CN" altLang="zh-CN" sz="2000" dirty="0">
                    <a:latin typeface="楷体" pitchFamily="49" charset="-122"/>
                    <a:ea typeface="楷体" pitchFamily="49" charset="-122"/>
                  </a:rPr>
                  <a:t>运动到</a:t>
                </a:r>
                <a:r>
                  <a:rPr lang="en-US" altLang="zh-CN" sz="2000" dirty="0">
                    <a:latin typeface="楷体" pitchFamily="49" charset="-122"/>
                    <a:ea typeface="楷体" pitchFamily="49" charset="-122"/>
                  </a:rPr>
                  <a:t>C</a:t>
                </a:r>
                <a:r>
                  <a:rPr lang="zh-CN" altLang="zh-CN" sz="2000" dirty="0">
                    <a:latin typeface="楷体" pitchFamily="49" charset="-122"/>
                    <a:ea typeface="楷体" pitchFamily="49" charset="-122"/>
                  </a:rPr>
                  <a:t>的过程中重力势能和动能转化为弹性势能，到达</a:t>
                </a:r>
                <a:r>
                  <a:rPr lang="en-US" altLang="zh-CN" sz="2000" dirty="0">
                    <a:latin typeface="楷体" pitchFamily="49" charset="-122"/>
                    <a:ea typeface="楷体" pitchFamily="49" charset="-122"/>
                  </a:rPr>
                  <a:t>c</a:t>
                </a:r>
                <a:r>
                  <a:rPr lang="zh-CN" altLang="zh-CN" sz="2000" dirty="0">
                    <a:latin typeface="楷体" pitchFamily="49" charset="-122"/>
                    <a:ea typeface="楷体" pitchFamily="49" charset="-122"/>
                  </a:rPr>
                  <a:t>点时的动能为</a:t>
                </a:r>
                <a:r>
                  <a:rPr lang="en-US" altLang="zh-CN" sz="2000" dirty="0">
                    <a:latin typeface="楷体" pitchFamily="49" charset="-122"/>
                    <a:ea typeface="楷体" pitchFamily="49" charset="-122"/>
                  </a:rPr>
                  <a:t>0</a:t>
                </a:r>
                <a:r>
                  <a:rPr lang="zh-CN" altLang="zh-CN" sz="2000" dirty="0">
                    <a:latin typeface="楷体" pitchFamily="49" charset="-122"/>
                    <a:ea typeface="楷体" pitchFamily="49" charset="-122"/>
                  </a:rPr>
                  <a:t>。随后运动员被跳板弹起，运动到最高点</a:t>
                </a:r>
                <a:r>
                  <a:rPr lang="en-US" altLang="zh-CN" sz="2000" dirty="0">
                    <a:latin typeface="楷体" pitchFamily="49" charset="-122"/>
                    <a:ea typeface="楷体" pitchFamily="49" charset="-122"/>
                  </a:rPr>
                  <a:t>A</a:t>
                </a:r>
                <a:r>
                  <a:rPr lang="zh-CN" altLang="zh-CN" sz="2000" dirty="0">
                    <a:latin typeface="楷体" pitchFamily="49" charset="-122"/>
                    <a:ea typeface="楷体" pitchFamily="49" charset="-122"/>
                  </a:rPr>
                  <a:t>点时，动能仍旧为</a:t>
                </a:r>
                <a:r>
                  <a:rPr lang="en-US" altLang="zh-CN" sz="2000" dirty="0">
                    <a:latin typeface="楷体" pitchFamily="49" charset="-122"/>
                    <a:ea typeface="楷体" pitchFamily="49" charset="-122"/>
                  </a:rPr>
                  <a:t>0</a:t>
                </a:r>
                <a:r>
                  <a:rPr lang="zh-CN" altLang="zh-CN" sz="2000" dirty="0">
                    <a:latin typeface="楷体" pitchFamily="49" charset="-122"/>
                    <a:ea typeface="楷体" pitchFamily="49" charset="-122"/>
                  </a:rPr>
                  <a:t>。所以运动员由</a:t>
                </a:r>
                <a:r>
                  <a:rPr lang="en-US" altLang="zh-CN" sz="2000" dirty="0">
                    <a:latin typeface="楷体" pitchFamily="49" charset="-122"/>
                    <a:ea typeface="楷体" pitchFamily="49" charset="-122"/>
                  </a:rPr>
                  <a:t>c</a:t>
                </a:r>
                <a:r>
                  <a:rPr lang="zh-CN" altLang="zh-CN" sz="2000" dirty="0">
                    <a:latin typeface="楷体" pitchFamily="49" charset="-122"/>
                    <a:ea typeface="楷体" pitchFamily="49" charset="-122"/>
                  </a:rPr>
                  <a:t>运动到</a:t>
                </a:r>
                <a:r>
                  <a:rPr lang="en-US" altLang="zh-CN" sz="2000" dirty="0">
                    <a:latin typeface="楷体" pitchFamily="49" charset="-122"/>
                    <a:ea typeface="楷体" pitchFamily="49" charset="-122"/>
                  </a:rPr>
                  <a:t>A</a:t>
                </a:r>
                <a:r>
                  <a:rPr lang="zh-CN" altLang="zh-CN" sz="2000" dirty="0">
                    <a:latin typeface="楷体" pitchFamily="49" charset="-122"/>
                    <a:ea typeface="楷体" pitchFamily="49" charset="-122"/>
                  </a:rPr>
                  <a:t>的过程中将全部的弹性势能转化为重力势能。由机械能守恒定律可得</a:t>
                </a:r>
                <a:r>
                  <a:rPr lang="en-US" altLang="zh-CN" sz="2000" dirty="0">
                    <a:latin typeface="楷体" pitchFamily="49" charset="-122"/>
                    <a:ea typeface="楷体" pitchFamily="49" charset="-122"/>
                  </a:rPr>
                  <a:t>:</a:t>
                </a:r>
                <a:endParaRPr lang="en-US" altLang="zh-CN" sz="2000" dirty="0" smtClean="0">
                  <a:latin typeface="楷体" pitchFamily="49" charset="-122"/>
                  <a:ea typeface="楷体" pitchFamily="49" charset="-122"/>
                </a:endParaRPr>
              </a:p>
              <a:p>
                <a:r>
                  <a:rPr lang="en-US" altLang="zh-CN" sz="2000" dirty="0" err="1" smtClean="0">
                    <a:latin typeface="楷体" pitchFamily="49" charset="-122"/>
                    <a:ea typeface="楷体" pitchFamily="49" charset="-122"/>
                  </a:rPr>
                  <a:t>mgh</a:t>
                </a:r>
                <a:r>
                  <a:rPr lang="en-US" altLang="zh-CN" sz="2000" baseline="-25000" dirty="0" err="1" smtClean="0">
                    <a:latin typeface="楷体" pitchFamily="49" charset="-122"/>
                    <a:ea typeface="楷体" pitchFamily="49" charset="-122"/>
                  </a:rPr>
                  <a:t>A</a:t>
                </a:r>
                <a:r>
                  <a:rPr lang="en-US" altLang="zh-CN" sz="2000" dirty="0" smtClean="0">
                    <a:latin typeface="楷体" pitchFamily="49" charset="-122"/>
                    <a:ea typeface="楷体" pitchFamily="49" charset="-122"/>
                  </a:rPr>
                  <a:t>=E</a:t>
                </a:r>
                <a:r>
                  <a:rPr lang="en-US" altLang="zh-CN" sz="2000" baseline="-25000" dirty="0" smtClean="0">
                    <a:latin typeface="楷体" pitchFamily="49" charset="-122"/>
                    <a:ea typeface="楷体" pitchFamily="49" charset="-122"/>
                  </a:rPr>
                  <a:t>P</a:t>
                </a:r>
                <a14:m>
                  <m:oMath xmlns:m="http://schemas.openxmlformats.org/officeDocument/2006/math">
                    <m:r>
                      <a:rPr lang="en-US" altLang="zh-CN" sz="2000" b="1" i="0" smtClean="0">
                        <a:latin typeface="Cambria Math"/>
                      </a:rPr>
                      <m:t>+</m:t>
                    </m:r>
                    <m:r>
                      <a:rPr lang="en-US" altLang="zh-CN" sz="2000" b="1" i="0" smtClean="0">
                        <a:latin typeface="Cambria Math"/>
                      </a:rPr>
                      <m:t>𝐦𝐠</m:t>
                    </m:r>
                    <m:sSub>
                      <m:sSubPr>
                        <m:ctrlPr>
                          <a:rPr lang="zh-CN" altLang="zh-CN" sz="2000" i="1" smtClean="0">
                            <a:latin typeface="Cambria Math"/>
                          </a:rPr>
                        </m:ctrlPr>
                      </m:sSubPr>
                      <m:e>
                        <m:r>
                          <a:rPr lang="en-US" altLang="zh-CN" sz="2000" b="1" i="0">
                            <a:latin typeface="Cambria Math"/>
                          </a:rPr>
                          <m:t>𝐡</m:t>
                        </m:r>
                      </m:e>
                      <m:sub>
                        <m:r>
                          <a:rPr lang="en-US" altLang="zh-CN" sz="2000" b="1" i="0">
                            <a:latin typeface="Cambria Math"/>
                          </a:rPr>
                          <m:t>𝐜</m:t>
                        </m:r>
                      </m:sub>
                    </m:sSub>
                  </m:oMath>
                </a14:m>
                <a:endParaRPr lang="zh-CN" altLang="zh-CN" sz="2000" dirty="0">
                  <a:latin typeface="楷体" pitchFamily="49" charset="-122"/>
                  <a:ea typeface="楷体" pitchFamily="49" charset="-122"/>
                </a:endParaRPr>
              </a:p>
              <a:p>
                <a:r>
                  <a:rPr lang="zh-CN" altLang="zh-CN" sz="2000" dirty="0">
                    <a:latin typeface="楷体" pitchFamily="49" charset="-122"/>
                    <a:ea typeface="楷体" pitchFamily="49" charset="-122"/>
                  </a:rPr>
                  <a:t>故</a:t>
                </a:r>
                <a:r>
                  <a:rPr lang="en-US" altLang="zh-CN" sz="2000" dirty="0">
                    <a:latin typeface="楷体" pitchFamily="49" charset="-122"/>
                    <a:ea typeface="楷体" pitchFamily="49" charset="-122"/>
                  </a:rPr>
                  <a:t>E</a:t>
                </a:r>
                <a:r>
                  <a:rPr lang="en-US" altLang="zh-CN" sz="2000" baseline="-25000" dirty="0">
                    <a:latin typeface="楷体" pitchFamily="49" charset="-122"/>
                    <a:ea typeface="楷体" pitchFamily="49" charset="-122"/>
                  </a:rPr>
                  <a:t>P</a:t>
                </a:r>
                <a:r>
                  <a:rPr lang="en-US" altLang="zh-CN" sz="2000" dirty="0">
                    <a:latin typeface="楷体" pitchFamily="49" charset="-122"/>
                    <a:ea typeface="楷体" pitchFamily="49" charset="-122"/>
                  </a:rPr>
                  <a:t>=mg(</a:t>
                </a:r>
                <a:r>
                  <a:rPr lang="en-US" altLang="zh-CN" sz="2000" dirty="0" err="1">
                    <a:latin typeface="楷体" pitchFamily="49" charset="-122"/>
                    <a:ea typeface="楷体" pitchFamily="49" charset="-122"/>
                  </a:rPr>
                  <a:t>h</a:t>
                </a:r>
                <a:r>
                  <a:rPr lang="en-US" altLang="zh-CN" sz="2000" baseline="-25000" dirty="0" err="1">
                    <a:latin typeface="楷体" pitchFamily="49" charset="-122"/>
                    <a:ea typeface="楷体" pitchFamily="49" charset="-122"/>
                  </a:rPr>
                  <a:t>A</a:t>
                </a:r>
                <a14:m>
                  <m:oMath xmlns:m="http://schemas.openxmlformats.org/officeDocument/2006/math">
                    <m:r>
                      <a:rPr lang="en-US" altLang="zh-CN" sz="2000" b="1" i="0">
                        <a:latin typeface="Cambria Math"/>
                      </a:rPr>
                      <m:t>−</m:t>
                    </m:r>
                    <m:sSub>
                      <m:sSubPr>
                        <m:ctrlPr>
                          <a:rPr lang="zh-CN" altLang="zh-CN" sz="2000" i="1">
                            <a:latin typeface="Cambria Math"/>
                          </a:rPr>
                        </m:ctrlPr>
                      </m:sSubPr>
                      <m:e>
                        <m:r>
                          <a:rPr lang="en-US" altLang="zh-CN" sz="2000" b="1" i="0">
                            <a:latin typeface="Cambria Math"/>
                          </a:rPr>
                          <m:t>𝐡</m:t>
                        </m:r>
                      </m:e>
                      <m:sub>
                        <m:r>
                          <a:rPr lang="en-US" altLang="zh-CN" sz="2000" b="1" i="0">
                            <a:latin typeface="Cambria Math"/>
                          </a:rPr>
                          <m:t>𝐜</m:t>
                        </m:r>
                      </m:sub>
                    </m:sSub>
                  </m:oMath>
                </a14:m>
                <a:r>
                  <a:rPr lang="en-US" altLang="zh-CN" sz="2000" dirty="0">
                    <a:latin typeface="楷体" pitchFamily="49" charset="-122"/>
                    <a:ea typeface="楷体" pitchFamily="49" charset="-122"/>
                  </a:rPr>
                  <a:t>)=60</a:t>
                </a:r>
                <a14:m>
                  <m:oMath xmlns:m="http://schemas.openxmlformats.org/officeDocument/2006/math">
                    <m:r>
                      <a:rPr lang="en-US" altLang="zh-CN" sz="2000">
                        <a:latin typeface="Cambria Math"/>
                      </a:rPr>
                      <m:t>×10×</m:t>
                    </m:r>
                    <m:d>
                      <m:dPr>
                        <m:ctrlPr>
                          <a:rPr lang="zh-CN" altLang="zh-CN" sz="2000" i="1">
                            <a:latin typeface="Cambria Math"/>
                          </a:rPr>
                        </m:ctrlPr>
                      </m:dPr>
                      <m:e>
                        <m:r>
                          <a:rPr lang="en-US" altLang="zh-CN" sz="2000" i="1">
                            <a:latin typeface="Cambria Math"/>
                          </a:rPr>
                          <m:t>0.6+0.4</m:t>
                        </m:r>
                      </m:e>
                    </m:d>
                    <m:r>
                      <a:rPr lang="en-US" altLang="zh-CN" sz="2000">
                        <a:latin typeface="Cambria Math"/>
                      </a:rPr>
                      <m:t>=600</m:t>
                    </m:r>
                    <m:r>
                      <m:rPr>
                        <m:sty m:val="p"/>
                      </m:rPr>
                      <a:rPr lang="en-US" altLang="zh-CN" sz="2000">
                        <a:latin typeface="Cambria Math"/>
                      </a:rPr>
                      <m:t>J</m:t>
                    </m:r>
                  </m:oMath>
                </a14:m>
                <a:endParaRPr lang="zh-CN" altLang="zh-CN" sz="2000" dirty="0">
                  <a:latin typeface="楷体" pitchFamily="49" charset="-122"/>
                  <a:ea typeface="楷体" pitchFamily="49" charset="-122"/>
                </a:endParaRPr>
              </a:p>
              <a:p>
                <a:r>
                  <a:rPr lang="zh-CN" altLang="zh-CN" sz="2000" dirty="0">
                    <a:latin typeface="楷体" pitchFamily="49" charset="-122"/>
                    <a:ea typeface="楷体" pitchFamily="49" charset="-122"/>
                  </a:rPr>
                  <a:t>②运动员由</a:t>
                </a:r>
                <a:r>
                  <a:rPr lang="en-US" altLang="zh-CN" sz="2000" dirty="0">
                    <a:latin typeface="楷体" pitchFamily="49" charset="-122"/>
                    <a:ea typeface="楷体" pitchFamily="49" charset="-122"/>
                  </a:rPr>
                  <a:t>A</a:t>
                </a:r>
                <a:r>
                  <a:rPr lang="zh-CN" altLang="zh-CN" sz="2000" dirty="0">
                    <a:latin typeface="楷体" pitchFamily="49" charset="-122"/>
                    <a:ea typeface="楷体" pitchFamily="49" charset="-122"/>
                  </a:rPr>
                  <a:t>点向下做</a:t>
                </a:r>
                <a:r>
                  <a:rPr lang="zh-CN" altLang="zh-CN" sz="2000" dirty="0" smtClean="0">
                    <a:latin typeface="楷体" pitchFamily="49" charset="-122"/>
                    <a:ea typeface="楷体" pitchFamily="49" charset="-122"/>
                  </a:rPr>
                  <a:t>自由落体运</a:t>
                </a:r>
                <a:r>
                  <a:rPr lang="zh-CN" altLang="en-US" sz="2000" dirty="0" smtClean="0">
                    <a:latin typeface="楷体" pitchFamily="49" charset="-122"/>
                    <a:ea typeface="楷体" pitchFamily="49" charset="-122"/>
                  </a:rPr>
                  <a:t>动</a:t>
                </a:r>
                <a:r>
                  <a:rPr lang="zh-CN" altLang="zh-CN" sz="2000" dirty="0" smtClean="0">
                    <a:latin typeface="楷体" pitchFamily="49" charset="-122"/>
                    <a:ea typeface="楷体" pitchFamily="49" charset="-122"/>
                  </a:rPr>
                  <a:t>至</a:t>
                </a:r>
                <a:r>
                  <a:rPr lang="zh-CN" altLang="zh-CN" sz="2000" dirty="0">
                    <a:latin typeface="楷体" pitchFamily="49" charset="-122"/>
                    <a:ea typeface="楷体" pitchFamily="49" charset="-122"/>
                  </a:rPr>
                  <a:t>水面，初速度为</a:t>
                </a:r>
                <a:r>
                  <a:rPr lang="en-US" altLang="zh-CN" sz="2000" dirty="0">
                    <a:latin typeface="楷体" pitchFamily="49" charset="-122"/>
                    <a:ea typeface="楷体" pitchFamily="49" charset="-122"/>
                  </a:rPr>
                  <a:t>0m/s,</a:t>
                </a:r>
                <a:r>
                  <a:rPr lang="zh-CN" altLang="zh-CN" sz="2000" dirty="0">
                    <a:latin typeface="楷体" pitchFamily="49" charset="-122"/>
                    <a:ea typeface="楷体" pitchFamily="49" charset="-122"/>
                  </a:rPr>
                  <a:t>由机械能守恒定律可得</a:t>
                </a:r>
                <a:r>
                  <a:rPr lang="en-US" altLang="zh-CN" sz="2000" dirty="0">
                    <a:latin typeface="楷体" pitchFamily="49" charset="-122"/>
                    <a:ea typeface="楷体" pitchFamily="49" charset="-122"/>
                  </a:rPr>
                  <a:t>:mg</a:t>
                </a:r>
                <a14:m>
                  <m:oMath xmlns:m="http://schemas.openxmlformats.org/officeDocument/2006/math">
                    <m:sSub>
                      <m:sSubPr>
                        <m:ctrlPr>
                          <a:rPr lang="zh-CN" altLang="zh-CN" sz="2000" i="1">
                            <a:latin typeface="Cambria Math"/>
                          </a:rPr>
                        </m:ctrlPr>
                      </m:sSubPr>
                      <m:e>
                        <m:r>
                          <a:rPr lang="en-US" altLang="zh-CN" sz="2000" i="1">
                            <a:latin typeface="Cambria Math"/>
                          </a:rPr>
                          <m:t>h</m:t>
                        </m:r>
                      </m:e>
                      <m:sub>
                        <m:r>
                          <a:rPr lang="en-US" altLang="zh-CN" sz="2000" i="1">
                            <a:latin typeface="Cambria Math"/>
                          </a:rPr>
                          <m:t>𝐴</m:t>
                        </m:r>
                      </m:sub>
                    </m:sSub>
                    <m:r>
                      <a:rPr lang="en-US" altLang="zh-CN" sz="2000">
                        <a:latin typeface="Cambria Math"/>
                      </a:rPr>
                      <m:t>=</m:t>
                    </m:r>
                    <m:f>
                      <m:fPr>
                        <m:ctrlPr>
                          <a:rPr lang="zh-CN" altLang="zh-CN" sz="2000" i="1">
                            <a:latin typeface="Cambria Math"/>
                          </a:rPr>
                        </m:ctrlPr>
                      </m:fPr>
                      <m:num>
                        <m:r>
                          <a:rPr lang="en-US" altLang="zh-CN" sz="2000" i="1">
                            <a:latin typeface="Cambria Math"/>
                          </a:rPr>
                          <m:t>1</m:t>
                        </m:r>
                      </m:num>
                      <m:den>
                        <m:r>
                          <a:rPr lang="en-US" altLang="zh-CN" sz="2000" i="1">
                            <a:latin typeface="Cambria Math"/>
                          </a:rPr>
                          <m:t>2</m:t>
                        </m:r>
                      </m:den>
                    </m:f>
                  </m:oMath>
                </a14:m>
                <a:r>
                  <a:rPr lang="en-US" altLang="zh-CN" sz="2000" dirty="0">
                    <a:latin typeface="楷体" pitchFamily="49" charset="-122"/>
                    <a:ea typeface="楷体" pitchFamily="49" charset="-122"/>
                  </a:rPr>
                  <a:t>m</a:t>
                </a:r>
                <a14:m>
                  <m:oMath xmlns:m="http://schemas.openxmlformats.org/officeDocument/2006/math">
                    <m:sSup>
                      <m:sSupPr>
                        <m:ctrlPr>
                          <a:rPr lang="zh-CN" altLang="zh-CN" sz="2000" i="1">
                            <a:latin typeface="Cambria Math"/>
                          </a:rPr>
                        </m:ctrlPr>
                      </m:sSupPr>
                      <m:e>
                        <m:r>
                          <a:rPr lang="en-US" altLang="zh-CN" sz="2000" i="1">
                            <a:latin typeface="Cambria Math"/>
                          </a:rPr>
                          <m:t>𝑣</m:t>
                        </m:r>
                      </m:e>
                      <m:sup>
                        <m:r>
                          <a:rPr lang="en-US" altLang="zh-CN" sz="2000" i="1">
                            <a:latin typeface="Cambria Math"/>
                          </a:rPr>
                          <m:t>2</m:t>
                        </m:r>
                      </m:sup>
                    </m:sSup>
                  </m:oMath>
                </a14:m>
                <a:r>
                  <a:rPr lang="zh-CN" altLang="zh-CN" sz="2000" dirty="0">
                    <a:latin typeface="楷体" pitchFamily="49" charset="-122"/>
                    <a:ea typeface="楷体" pitchFamily="49" charset="-122"/>
                  </a:rPr>
                  <a:t>。 </a:t>
                </a:r>
                <a:r>
                  <a:rPr lang="en-US" altLang="zh-CN" sz="2000" dirty="0">
                    <a:latin typeface="楷体" pitchFamily="49" charset="-122"/>
                    <a:ea typeface="楷体" pitchFamily="49" charset="-122"/>
                  </a:rPr>
                  <a:t>V</a:t>
                </a:r>
                <a:r>
                  <a:rPr lang="en-US" altLang="zh-CN" sz="2000" baseline="30000" dirty="0">
                    <a:latin typeface="楷体" pitchFamily="49" charset="-122"/>
                    <a:ea typeface="楷体" pitchFamily="49" charset="-122"/>
                  </a:rPr>
                  <a:t>2</a:t>
                </a:r>
                <a:r>
                  <a:rPr lang="en-US" altLang="zh-CN" sz="2000" dirty="0">
                    <a:latin typeface="楷体" pitchFamily="49" charset="-122"/>
                    <a:ea typeface="楷体" pitchFamily="49" charset="-122"/>
                  </a:rPr>
                  <a:t>=2gh=2</a:t>
                </a:r>
                <a14:m>
                  <m:oMath xmlns:m="http://schemas.openxmlformats.org/officeDocument/2006/math">
                    <m:r>
                      <a:rPr lang="en-US" altLang="zh-CN" sz="2000">
                        <a:latin typeface="Cambria Math"/>
                      </a:rPr>
                      <m:t>×10×3.6=72</m:t>
                    </m:r>
                    <m:sSup>
                      <m:sSupPr>
                        <m:ctrlPr>
                          <a:rPr lang="zh-CN" altLang="zh-CN" sz="2000" i="1">
                            <a:latin typeface="Cambria Math"/>
                          </a:rPr>
                        </m:ctrlPr>
                      </m:sSupPr>
                      <m:e>
                        <m:r>
                          <a:rPr lang="en-US" altLang="zh-CN" sz="2000" i="1">
                            <a:latin typeface="Cambria Math"/>
                          </a:rPr>
                          <m:t>𝑚</m:t>
                        </m:r>
                      </m:e>
                      <m:sup>
                        <m:r>
                          <a:rPr lang="en-US" altLang="zh-CN" sz="2000" i="1">
                            <a:latin typeface="Cambria Math"/>
                          </a:rPr>
                          <m:t>2</m:t>
                        </m:r>
                      </m:sup>
                    </m:sSup>
                    <m:r>
                      <a:rPr lang="en-US" altLang="zh-CN" sz="2000" i="1">
                        <a:latin typeface="Cambria Math"/>
                      </a:rPr>
                      <m:t>/</m:t>
                    </m:r>
                    <m:sSup>
                      <m:sSupPr>
                        <m:ctrlPr>
                          <a:rPr lang="zh-CN" altLang="zh-CN" sz="2000" i="1">
                            <a:latin typeface="Cambria Math"/>
                          </a:rPr>
                        </m:ctrlPr>
                      </m:sSupPr>
                      <m:e>
                        <m:r>
                          <a:rPr lang="en-US" altLang="zh-CN" sz="2000" i="1">
                            <a:latin typeface="Cambria Math"/>
                          </a:rPr>
                          <m:t>𝑠</m:t>
                        </m:r>
                      </m:e>
                      <m:sup>
                        <m:r>
                          <a:rPr lang="en-US" altLang="zh-CN" sz="2000" i="1">
                            <a:latin typeface="Cambria Math"/>
                          </a:rPr>
                          <m:t>2</m:t>
                        </m:r>
                      </m:sup>
                    </m:sSup>
                  </m:oMath>
                </a14:m>
                <a:r>
                  <a:rPr lang="en-US" altLang="zh-CN" sz="2000" dirty="0">
                    <a:latin typeface="楷体" pitchFamily="49" charset="-122"/>
                    <a:ea typeface="楷体" pitchFamily="49" charset="-122"/>
                  </a:rPr>
                  <a:t>  v=</a:t>
                </a:r>
                <a14:m>
                  <m:oMath xmlns:m="http://schemas.openxmlformats.org/officeDocument/2006/math">
                    <m:rad>
                      <m:radPr>
                        <m:degHide m:val="on"/>
                        <m:ctrlPr>
                          <a:rPr lang="zh-CN" altLang="zh-CN" sz="2000" i="1">
                            <a:latin typeface="Cambria Math"/>
                          </a:rPr>
                        </m:ctrlPr>
                      </m:radPr>
                      <m:deg/>
                      <m:e>
                        <m:r>
                          <a:rPr lang="en-US" altLang="zh-CN" sz="2000">
                            <a:latin typeface="Cambria Math"/>
                          </a:rPr>
                          <m:t>72</m:t>
                        </m:r>
                      </m:e>
                    </m:rad>
                    <m:r>
                      <a:rPr lang="en-US" altLang="zh-CN" sz="2000">
                        <a:latin typeface="Cambria Math"/>
                      </a:rPr>
                      <m:t>=6</m:t>
                    </m:r>
                    <m:rad>
                      <m:radPr>
                        <m:degHide m:val="on"/>
                        <m:ctrlPr>
                          <a:rPr lang="zh-CN" altLang="zh-CN" sz="2000" i="1">
                            <a:latin typeface="Cambria Math"/>
                          </a:rPr>
                        </m:ctrlPr>
                      </m:radPr>
                      <m:deg/>
                      <m:e>
                        <m:r>
                          <a:rPr lang="en-US" altLang="zh-CN" sz="2000">
                            <a:latin typeface="Cambria Math"/>
                          </a:rPr>
                          <m:t>2</m:t>
                        </m:r>
                      </m:e>
                    </m:rad>
                    <m:r>
                      <a:rPr lang="en-US" altLang="zh-CN" sz="2000" i="1">
                        <a:latin typeface="Cambria Math"/>
                      </a:rPr>
                      <m:t>  </m:t>
                    </m:r>
                  </m:oMath>
                </a14:m>
                <a:r>
                  <a:rPr lang="en-US" altLang="zh-CN" sz="2000" dirty="0" smtClean="0">
                    <a:latin typeface="楷体" pitchFamily="49" charset="-122"/>
                    <a:ea typeface="楷体" pitchFamily="49" charset="-122"/>
                  </a:rPr>
                  <a:t>m/s</a:t>
                </a:r>
              </a:p>
              <a:p>
                <a:r>
                  <a:rPr kumimoji="1" lang="en-US" altLang="zh-CN" sz="2000" dirty="0" smtClean="0">
                    <a:solidFill>
                      <a:srgbClr val="0000FF"/>
                    </a:solidFill>
                    <a:latin typeface="楷体" pitchFamily="49" charset="-122"/>
                    <a:ea typeface="楷体" pitchFamily="49" charset="-122"/>
                  </a:rPr>
                  <a:t>(</a:t>
                </a:r>
                <a:r>
                  <a:rPr kumimoji="1" lang="en-US" altLang="zh-CN" sz="2000" dirty="0">
                    <a:solidFill>
                      <a:srgbClr val="0000FF"/>
                    </a:solidFill>
                    <a:latin typeface="楷体" pitchFamily="49" charset="-122"/>
                    <a:ea typeface="楷体" pitchFamily="49" charset="-122"/>
                  </a:rPr>
                  <a:t>3)</a:t>
                </a:r>
                <a:r>
                  <a:rPr kumimoji="1" lang="zh-CN" altLang="en-US" sz="2000" dirty="0">
                    <a:solidFill>
                      <a:srgbClr val="0000FF"/>
                    </a:solidFill>
                    <a:latin typeface="楷体" pitchFamily="49" charset="-122"/>
                    <a:ea typeface="楷体" pitchFamily="49" charset="-122"/>
                  </a:rPr>
                  <a:t>教学片断</a:t>
                </a:r>
                <a:r>
                  <a:rPr kumimoji="1" lang="zh-CN" altLang="en-US" sz="2000" dirty="0" smtClean="0">
                    <a:solidFill>
                      <a:srgbClr val="0000FF"/>
                    </a:solidFill>
                    <a:latin typeface="楷体" pitchFamily="49" charset="-122"/>
                    <a:ea typeface="楷体" pitchFamily="49" charset="-122"/>
                  </a:rPr>
                  <a:t>：</a:t>
                </a:r>
                <a:endParaRPr kumimoji="1" lang="en-US" altLang="zh-CN" sz="2000" dirty="0" smtClean="0">
                  <a:solidFill>
                    <a:srgbClr val="0000FF"/>
                  </a:solidFill>
                  <a:latin typeface="楷体" pitchFamily="49" charset="-122"/>
                  <a:ea typeface="楷体" pitchFamily="49" charset="-122"/>
                </a:endParaRPr>
              </a:p>
              <a:p>
                <a:r>
                  <a:rPr lang="zh-CN" altLang="zh-CN" sz="2000" dirty="0" smtClean="0">
                    <a:latin typeface="楷体" pitchFamily="49" charset="-122"/>
                    <a:ea typeface="楷体" pitchFamily="49" charset="-122"/>
                  </a:rPr>
                  <a:t>师</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首先我们来回顾</a:t>
                </a:r>
                <a:r>
                  <a:rPr lang="en-US" altLang="zh-CN" sz="2000" dirty="0">
                    <a:latin typeface="楷体" pitchFamily="49" charset="-122"/>
                    <a:ea typeface="楷体" pitchFamily="49" charset="-122"/>
                  </a:rPr>
                  <a:t>- -</a:t>
                </a:r>
                <a:r>
                  <a:rPr lang="zh-CN" altLang="zh-CN" sz="2000" dirty="0">
                    <a:latin typeface="楷体" pitchFamily="49" charset="-122"/>
                    <a:ea typeface="楷体" pitchFamily="49" charset="-122"/>
                  </a:rPr>
                  <a:t>下</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什么样的问题可以运用机械能守恒定律求解呢</a:t>
                </a:r>
                <a:r>
                  <a:rPr lang="en-US" altLang="zh-CN" sz="2000" dirty="0">
                    <a:latin typeface="楷体" pitchFamily="49" charset="-122"/>
                    <a:ea typeface="楷体" pitchFamily="49" charset="-122"/>
                  </a:rPr>
                  <a:t>?</a:t>
                </a:r>
                <a:endParaRPr lang="zh-CN" altLang="zh-CN" sz="2000" dirty="0">
                  <a:latin typeface="楷体" pitchFamily="49" charset="-122"/>
                  <a:ea typeface="楷体" pitchFamily="49" charset="-122"/>
                </a:endParaRPr>
              </a:p>
              <a:p>
                <a:pPr lvl="0"/>
                <a:r>
                  <a:rPr lang="zh-CN" altLang="zh-CN" sz="2000" dirty="0">
                    <a:latin typeface="楷体" pitchFamily="49" charset="-122"/>
                    <a:ea typeface="楷体" pitchFamily="49" charset="-122"/>
                  </a:rPr>
                  <a:t>生</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系统内只有弹力或重力做功时</a:t>
                </a:r>
                <a:r>
                  <a:rPr lang="zh-CN" altLang="zh-CN" sz="2000" dirty="0" smtClean="0">
                    <a:latin typeface="楷体" pitchFamily="49" charset="-122"/>
                    <a:ea typeface="楷体" pitchFamily="49" charset="-122"/>
                  </a:rPr>
                  <a:t>。</a:t>
                </a:r>
                <a:r>
                  <a:rPr lang="zh-CN" altLang="en-US" sz="2000" dirty="0">
                    <a:solidFill>
                      <a:srgbClr val="C00000"/>
                    </a:solidFill>
                    <a:latin typeface="楷体" pitchFamily="49" charset="-122"/>
                    <a:ea typeface="楷体" pitchFamily="49" charset="-122"/>
                  </a:rPr>
                  <a:t>（复习知识</a:t>
                </a:r>
                <a:r>
                  <a:rPr lang="zh-CN" altLang="en-US" sz="2000" dirty="0" smtClean="0">
                    <a:solidFill>
                      <a:srgbClr val="C00000"/>
                    </a:solidFill>
                    <a:latin typeface="楷体" pitchFamily="49" charset="-122"/>
                    <a:ea typeface="楷体" pitchFamily="49" charset="-122"/>
                  </a:rPr>
                  <a:t>）</a:t>
                </a:r>
                <a:endParaRPr lang="en-US" altLang="zh-CN" sz="2000" dirty="0" smtClean="0">
                  <a:solidFill>
                    <a:srgbClr val="C00000"/>
                  </a:solidFill>
                  <a:latin typeface="楷体" pitchFamily="49" charset="-122"/>
                  <a:ea typeface="楷体" pitchFamily="49" charset="-122"/>
                </a:endParaRPr>
              </a:p>
              <a:p>
                <a:pPr lvl="0"/>
                <a:r>
                  <a:rPr lang="zh-CN" altLang="zh-CN" sz="2000" dirty="0" smtClean="0">
                    <a:latin typeface="楷体" pitchFamily="49" charset="-122"/>
                    <a:ea typeface="楷体" pitchFamily="49" charset="-122"/>
                  </a:rPr>
                  <a:t>师</a:t>
                </a:r>
                <a:r>
                  <a:rPr lang="en-US" altLang="zh-CN" sz="2000" dirty="0" smtClean="0">
                    <a:latin typeface="楷体" pitchFamily="49" charset="-122"/>
                    <a:ea typeface="楷体" pitchFamily="49" charset="-122"/>
                  </a:rPr>
                  <a:t>:</a:t>
                </a:r>
                <a:r>
                  <a:rPr lang="zh-CN" altLang="zh-CN" sz="2000" dirty="0" smtClean="0">
                    <a:latin typeface="楷体" pitchFamily="49" charset="-122"/>
                    <a:ea typeface="楷体" pitchFamily="49" charset="-122"/>
                  </a:rPr>
                  <a:t>其次</a:t>
                </a:r>
                <a:r>
                  <a:rPr lang="zh-CN" altLang="zh-CN" sz="2000" dirty="0">
                    <a:latin typeface="楷体" pitchFamily="49" charset="-122"/>
                    <a:ea typeface="楷体" pitchFamily="49" charset="-122"/>
                  </a:rPr>
                  <a:t>，运用机械能守恒定律需要注意什么问题吗</a:t>
                </a:r>
                <a:r>
                  <a:rPr lang="en-US" altLang="zh-CN" sz="2000" dirty="0">
                    <a:latin typeface="楷体" pitchFamily="49" charset="-122"/>
                    <a:ea typeface="楷体" pitchFamily="49" charset="-122"/>
                  </a:rPr>
                  <a:t>?</a:t>
                </a:r>
                <a:endParaRPr lang="zh-CN" altLang="zh-CN" sz="2000" dirty="0">
                  <a:latin typeface="楷体" pitchFamily="49" charset="-122"/>
                  <a:ea typeface="楷体" pitchFamily="49" charset="-122"/>
                </a:endParaRPr>
              </a:p>
              <a:p>
                <a:pPr lvl="0"/>
                <a:r>
                  <a:rPr lang="zh-CN" altLang="zh-CN" sz="2000" dirty="0">
                    <a:latin typeface="楷体" pitchFamily="49" charset="-122"/>
                    <a:ea typeface="楷体" pitchFamily="49" charset="-122"/>
                  </a:rPr>
                  <a:t>生</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在运用机械能守恒定律时，要选好参考平面，要仔细分析各点的弹性势能、重力势能、动能</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选出解题的起始和终止点</a:t>
                </a:r>
                <a:r>
                  <a:rPr lang="zh-CN" altLang="zh-CN" sz="2000" dirty="0" smtClean="0">
                    <a:latin typeface="楷体" pitchFamily="49" charset="-122"/>
                    <a:ea typeface="楷体" pitchFamily="49" charset="-122"/>
                  </a:rPr>
                  <a:t>。</a:t>
                </a:r>
                <a:endParaRPr lang="en-US" altLang="zh-CN" sz="2000" dirty="0" smtClean="0">
                  <a:latin typeface="楷体" pitchFamily="49" charset="-122"/>
                  <a:ea typeface="楷体" pitchFamily="49" charset="-122"/>
                </a:endParaRPr>
              </a:p>
              <a:p>
                <a:pPr lvl="0"/>
                <a:r>
                  <a:rPr lang="zh-CN" altLang="zh-CN" sz="2000" dirty="0" smtClean="0">
                    <a:latin typeface="楷体" pitchFamily="49" charset="-122"/>
                    <a:ea typeface="楷体" pitchFamily="49" charset="-122"/>
                  </a:rPr>
                  <a:t>师</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非常好</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那我们沿着解题的思路来看一下这道题。 取</a:t>
                </a:r>
                <a:r>
                  <a:rPr lang="en-US" altLang="zh-CN" sz="2000" dirty="0">
                    <a:latin typeface="楷体" pitchFamily="49" charset="-122"/>
                    <a:ea typeface="楷体" pitchFamily="49" charset="-122"/>
                  </a:rPr>
                  <a:t>B</a:t>
                </a:r>
                <a:r>
                  <a:rPr lang="zh-CN" altLang="zh-CN" sz="2000" dirty="0">
                    <a:latin typeface="楷体" pitchFamily="49" charset="-122"/>
                    <a:ea typeface="楷体" pitchFamily="49" charset="-122"/>
                  </a:rPr>
                  <a:t>点所在平面为参考平面</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采用机械能守恒解题有什么问题吗</a:t>
                </a:r>
                <a:r>
                  <a:rPr lang="en-US" altLang="zh-CN" sz="2000" dirty="0">
                    <a:latin typeface="楷体" pitchFamily="49" charset="-122"/>
                    <a:ea typeface="楷体" pitchFamily="49" charset="-122"/>
                  </a:rPr>
                  <a:t>?</a:t>
                </a:r>
                <a:endParaRPr lang="zh-CN" altLang="zh-CN" sz="2000" dirty="0">
                  <a:latin typeface="楷体" pitchFamily="49" charset="-122"/>
                  <a:ea typeface="楷体" pitchFamily="49" charset="-122"/>
                </a:endParaRPr>
              </a:p>
              <a:p>
                <a:endParaRPr lang="zh-CN" altLang="zh-CN" sz="2000" dirty="0">
                  <a:latin typeface="楷体" pitchFamily="49" charset="-122"/>
                  <a:ea typeface="楷体" pitchFamily="49" charset="-122"/>
                </a:endParaRPr>
              </a:p>
            </p:txBody>
          </p:sp>
        </mc:Choice>
        <mc:Fallback xmlns="">
          <p:sp>
            <p:nvSpPr>
              <p:cNvPr id="5" name="矩形 4"/>
              <p:cNvSpPr>
                <a:spLocks noRot="1" noChangeAspect="1" noMove="1" noResize="1" noEditPoints="1" noAdjustHandles="1" noChangeArrowheads="1" noChangeShapeType="1" noTextEdit="1"/>
              </p:cNvSpPr>
              <p:nvPr/>
            </p:nvSpPr>
            <p:spPr bwMode="auto">
              <a:xfrm>
                <a:off x="179388" y="620688"/>
                <a:ext cx="8713787" cy="6374694"/>
              </a:xfrm>
              <a:prstGeom prst="rect">
                <a:avLst/>
              </a:prstGeom>
              <a:blipFill rotWithShape="1">
                <a:blip r:embed="rId2"/>
                <a:stretch>
                  <a:fillRect l="-699" t="-478" r="-111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1"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mn-ea"/>
                <a:ea typeface="+mn-ea"/>
              </a:rPr>
              <a:t>2018</a:t>
            </a:r>
            <a:r>
              <a:rPr lang="zh-CN" altLang="en-US" dirty="0" smtClean="0">
                <a:solidFill>
                  <a:srgbClr val="FFFFFF"/>
                </a:solidFill>
                <a:latin typeface="+mn-ea"/>
                <a:ea typeface="+mn-ea"/>
              </a:rPr>
              <a:t>年下半年</a:t>
            </a:r>
          </a:p>
        </p:txBody>
      </p:sp>
    </p:spTree>
    <p:extLst>
      <p:ext uri="{BB962C8B-B14F-4D97-AF65-F5344CB8AC3E}">
        <p14:creationId xmlns:p14="http://schemas.microsoft.com/office/powerpoint/2010/main" val="14256588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03" name="Text Box 55"/>
          <p:cNvSpPr txBox="1">
            <a:spLocks noChangeArrowheads="1"/>
          </p:cNvSpPr>
          <p:nvPr/>
        </p:nvSpPr>
        <p:spPr bwMode="auto">
          <a:xfrm>
            <a:off x="4763" y="36513"/>
            <a:ext cx="291147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三、案例分析题</a:t>
            </a:r>
          </a:p>
        </p:txBody>
      </p:sp>
      <mc:AlternateContent xmlns:mc="http://schemas.openxmlformats.org/markup-compatibility/2006" xmlns:a14="http://schemas.microsoft.com/office/drawing/2010/main">
        <mc:Choice Requires="a14">
          <p:sp>
            <p:nvSpPr>
              <p:cNvPr id="5" name="矩形 4"/>
              <p:cNvSpPr>
                <a:spLocks noChangeArrowheads="1"/>
              </p:cNvSpPr>
              <p:nvPr/>
            </p:nvSpPr>
            <p:spPr bwMode="auto">
              <a:xfrm>
                <a:off x="179388" y="620688"/>
                <a:ext cx="8713787" cy="606691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p>
                <a:r>
                  <a:rPr lang="zh-CN" altLang="zh-CN" sz="2000" dirty="0" smtClean="0">
                    <a:latin typeface="楷体" pitchFamily="49" charset="-122"/>
                    <a:ea typeface="楷体" pitchFamily="49" charset="-122"/>
                  </a:rPr>
                  <a:t>生</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没有。因为只有弹性势能、重力势能、动能之间的转化。</a:t>
                </a:r>
              </a:p>
              <a:p>
                <a:r>
                  <a:rPr lang="zh-CN" altLang="zh-CN" sz="2000" dirty="0">
                    <a:latin typeface="楷体" pitchFamily="49" charset="-122"/>
                    <a:ea typeface="楷体" pitchFamily="49" charset="-122"/>
                  </a:rPr>
                  <a:t>师</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好</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这道题选取了</a:t>
                </a:r>
                <a:r>
                  <a:rPr lang="en-US" altLang="zh-CN" sz="2000" dirty="0">
                    <a:latin typeface="楷体" pitchFamily="49" charset="-122"/>
                    <a:ea typeface="楷体" pitchFamily="49" charset="-122"/>
                  </a:rPr>
                  <a:t>B</a:t>
                </a:r>
                <a:r>
                  <a:rPr lang="zh-CN" altLang="zh-CN" sz="2000" dirty="0">
                    <a:latin typeface="楷体" pitchFamily="49" charset="-122"/>
                    <a:ea typeface="楷体" pitchFamily="49" charset="-122"/>
                  </a:rPr>
                  <a:t>和</a:t>
                </a:r>
                <a:r>
                  <a:rPr lang="en-US" altLang="zh-CN" sz="2000" dirty="0">
                    <a:latin typeface="楷体" pitchFamily="49" charset="-122"/>
                    <a:ea typeface="楷体" pitchFamily="49" charset="-122"/>
                  </a:rPr>
                  <a:t>C</a:t>
                </a:r>
                <a:r>
                  <a:rPr lang="zh-CN" altLang="zh-CN" sz="2000" dirty="0">
                    <a:latin typeface="楷体" pitchFamily="49" charset="-122"/>
                    <a:ea typeface="楷体" pitchFamily="49" charset="-122"/>
                  </a:rPr>
                  <a:t>点为起始和终止点。那么一起来看在</a:t>
                </a:r>
                <a:r>
                  <a:rPr lang="en-US" altLang="zh-CN" sz="2000" dirty="0">
                    <a:latin typeface="楷体" pitchFamily="49" charset="-122"/>
                    <a:ea typeface="楷体" pitchFamily="49" charset="-122"/>
                  </a:rPr>
                  <a:t>B</a:t>
                </a:r>
                <a:r>
                  <a:rPr lang="zh-CN" altLang="zh-CN" sz="2000" dirty="0">
                    <a:latin typeface="楷体" pitchFamily="49" charset="-122"/>
                    <a:ea typeface="楷体" pitchFamily="49" charset="-122"/>
                  </a:rPr>
                  <a:t>、</a:t>
                </a:r>
                <a:r>
                  <a:rPr lang="en-US" altLang="zh-CN" sz="2000" dirty="0">
                    <a:latin typeface="楷体" pitchFamily="49" charset="-122"/>
                    <a:ea typeface="楷体" pitchFamily="49" charset="-122"/>
                  </a:rPr>
                  <a:t>C</a:t>
                </a:r>
                <a:r>
                  <a:rPr lang="zh-CN" altLang="zh-CN" sz="2000" dirty="0">
                    <a:latin typeface="楷体" pitchFamily="49" charset="-122"/>
                    <a:ea typeface="楷体" pitchFamily="49" charset="-122"/>
                  </a:rPr>
                  <a:t>点的时候</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运动员的弹性势能、重力势能、动能分别是多少</a:t>
                </a:r>
                <a:r>
                  <a:rPr lang="en-US" altLang="zh-CN" sz="2000" dirty="0">
                    <a:latin typeface="楷体" pitchFamily="49" charset="-122"/>
                    <a:ea typeface="楷体" pitchFamily="49" charset="-122"/>
                  </a:rPr>
                  <a:t>?</a:t>
                </a:r>
                <a:endParaRPr lang="zh-CN" altLang="zh-CN" sz="2000" dirty="0">
                  <a:latin typeface="楷体" pitchFamily="49" charset="-122"/>
                  <a:ea typeface="楷体" pitchFamily="49" charset="-122"/>
                </a:endParaRPr>
              </a:p>
              <a:p>
                <a:r>
                  <a:rPr lang="zh-CN" altLang="zh-CN" sz="2000" dirty="0">
                    <a:latin typeface="楷体" pitchFamily="49" charset="-122"/>
                    <a:ea typeface="楷体" pitchFamily="49" charset="-122"/>
                  </a:rPr>
                  <a:t>生</a:t>
                </a:r>
                <a:r>
                  <a:rPr lang="en-US" altLang="zh-CN" sz="2000" dirty="0">
                    <a:latin typeface="楷体" pitchFamily="49" charset="-122"/>
                    <a:ea typeface="楷体" pitchFamily="49" charset="-122"/>
                  </a:rPr>
                  <a:t>:B</a:t>
                </a:r>
                <a:r>
                  <a:rPr lang="zh-CN" altLang="zh-CN" sz="2000" dirty="0">
                    <a:latin typeface="楷体" pitchFamily="49" charset="-122"/>
                    <a:ea typeface="楷体" pitchFamily="49" charset="-122"/>
                  </a:rPr>
                  <a:t>点时重力势能为零</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弹性势能为</a:t>
                </a:r>
                <a:r>
                  <a:rPr lang="en-US" altLang="zh-CN" sz="2000" dirty="0">
                    <a:latin typeface="楷体" pitchFamily="49" charset="-122"/>
                    <a:ea typeface="楷体" pitchFamily="49" charset="-122"/>
                  </a:rPr>
                  <a:t>0;</a:t>
                </a:r>
                <a:r>
                  <a:rPr lang="zh-CN" altLang="zh-CN" sz="2000" dirty="0">
                    <a:latin typeface="楷体" pitchFamily="49" charset="-122"/>
                    <a:ea typeface="楷体" pitchFamily="49" charset="-122"/>
                  </a:rPr>
                  <a:t>动能需要计算。</a:t>
                </a:r>
                <a:r>
                  <a:rPr lang="en-US" altLang="zh-CN" sz="2000" dirty="0">
                    <a:latin typeface="楷体" pitchFamily="49" charset="-122"/>
                    <a:ea typeface="楷体" pitchFamily="49" charset="-122"/>
                  </a:rPr>
                  <a:t>C</a:t>
                </a:r>
                <a:r>
                  <a:rPr lang="zh-CN" altLang="zh-CN" sz="2000" dirty="0">
                    <a:latin typeface="楷体" pitchFamily="49" charset="-122"/>
                    <a:ea typeface="楷体" pitchFamily="49" charset="-122"/>
                  </a:rPr>
                  <a:t>点时重力势能为</a:t>
                </a:r>
                <a:r>
                  <a:rPr lang="en-US" altLang="zh-CN" sz="2000" dirty="0" err="1">
                    <a:latin typeface="楷体" pitchFamily="49" charset="-122"/>
                    <a:ea typeface="楷体" pitchFamily="49" charset="-122"/>
                  </a:rPr>
                  <a:t>mghc</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弹性势能需要计算</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动能为</a:t>
                </a:r>
                <a:r>
                  <a:rPr lang="en-US" altLang="zh-CN" sz="2000" dirty="0">
                    <a:latin typeface="楷体" pitchFamily="49" charset="-122"/>
                    <a:ea typeface="楷体" pitchFamily="49" charset="-122"/>
                  </a:rPr>
                  <a:t>0</a:t>
                </a:r>
                <a:r>
                  <a:rPr lang="zh-CN" altLang="zh-CN" sz="2000" dirty="0">
                    <a:latin typeface="楷体" pitchFamily="49" charset="-122"/>
                    <a:ea typeface="楷体" pitchFamily="49" charset="-122"/>
                  </a:rPr>
                  <a:t>。有两个需要计算的量不能算出结果。</a:t>
                </a:r>
              </a:p>
              <a:p>
                <a:r>
                  <a:rPr lang="zh-CN" altLang="zh-CN" sz="2000" dirty="0">
                    <a:latin typeface="楷体" pitchFamily="49" charset="-122"/>
                    <a:ea typeface="楷体" pitchFamily="49" charset="-122"/>
                  </a:rPr>
                  <a:t>师</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那我们应该选取哪两个点进行计算呢</a:t>
                </a:r>
                <a:r>
                  <a:rPr lang="en-US" altLang="zh-CN" sz="2000" dirty="0">
                    <a:latin typeface="楷体" pitchFamily="49" charset="-122"/>
                    <a:ea typeface="楷体" pitchFamily="49" charset="-122"/>
                  </a:rPr>
                  <a:t>?</a:t>
                </a:r>
                <a:endParaRPr lang="zh-CN" altLang="zh-CN" sz="2000" dirty="0">
                  <a:latin typeface="楷体" pitchFamily="49" charset="-122"/>
                  <a:ea typeface="楷体" pitchFamily="49" charset="-122"/>
                </a:endParaRPr>
              </a:p>
              <a:p>
                <a:pPr lvl="0"/>
                <a:r>
                  <a:rPr lang="zh-CN" altLang="zh-CN" sz="2000" dirty="0">
                    <a:latin typeface="楷体" pitchFamily="49" charset="-122"/>
                    <a:ea typeface="楷体" pitchFamily="49" charset="-122"/>
                  </a:rPr>
                  <a:t>生</a:t>
                </a:r>
                <a:r>
                  <a:rPr lang="en-US" altLang="zh-CN" sz="2000" dirty="0">
                    <a:latin typeface="楷体" pitchFamily="49" charset="-122"/>
                    <a:ea typeface="楷体" pitchFamily="49" charset="-122"/>
                  </a:rPr>
                  <a:t>:A</a:t>
                </a:r>
                <a:r>
                  <a:rPr lang="zh-CN" altLang="zh-CN" sz="2000" dirty="0">
                    <a:latin typeface="楷体" pitchFamily="49" charset="-122"/>
                    <a:ea typeface="楷体" pitchFamily="49" charset="-122"/>
                  </a:rPr>
                  <a:t>点和</a:t>
                </a:r>
                <a:r>
                  <a:rPr lang="en-US" altLang="zh-CN" sz="2000" dirty="0">
                    <a:latin typeface="楷体" pitchFamily="49" charset="-122"/>
                    <a:ea typeface="楷体" pitchFamily="49" charset="-122"/>
                  </a:rPr>
                  <a:t>C</a:t>
                </a:r>
                <a:r>
                  <a:rPr lang="zh-CN" altLang="zh-CN" sz="2000" dirty="0">
                    <a:latin typeface="楷体" pitchFamily="49" charset="-122"/>
                    <a:ea typeface="楷体" pitchFamily="49" charset="-122"/>
                  </a:rPr>
                  <a:t>点。</a:t>
                </a:r>
                <a:r>
                  <a:rPr lang="en-US" altLang="zh-CN" sz="2000" dirty="0">
                    <a:latin typeface="楷体" pitchFamily="49" charset="-122"/>
                    <a:ea typeface="楷体" pitchFamily="49" charset="-122"/>
                  </a:rPr>
                  <a:t>A</a:t>
                </a:r>
                <a:r>
                  <a:rPr lang="zh-CN" altLang="zh-CN" sz="2000" dirty="0">
                    <a:latin typeface="楷体" pitchFamily="49" charset="-122"/>
                    <a:ea typeface="楷体" pitchFamily="49" charset="-122"/>
                  </a:rPr>
                  <a:t>点的重力势能为</a:t>
                </a:r>
                <a:r>
                  <a:rPr lang="en-US" altLang="zh-CN" sz="2000" dirty="0" err="1">
                    <a:latin typeface="楷体" pitchFamily="49" charset="-122"/>
                    <a:ea typeface="楷体" pitchFamily="49" charset="-122"/>
                  </a:rPr>
                  <a:t>mgh</a:t>
                </a:r>
                <a:r>
                  <a:rPr lang="en-US" altLang="zh-CN" sz="2000" baseline="-25000" dirty="0" err="1">
                    <a:latin typeface="楷体" pitchFamily="49" charset="-122"/>
                    <a:ea typeface="楷体" pitchFamily="49" charset="-122"/>
                  </a:rPr>
                  <a:t>c</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弹性势能为</a:t>
                </a:r>
                <a:r>
                  <a:rPr lang="en-US" altLang="zh-CN" sz="2000" dirty="0">
                    <a:latin typeface="楷体" pitchFamily="49" charset="-122"/>
                    <a:ea typeface="楷体" pitchFamily="49" charset="-122"/>
                  </a:rPr>
                  <a:t>0;</a:t>
                </a:r>
                <a:r>
                  <a:rPr lang="zh-CN" altLang="zh-CN" sz="2000" dirty="0">
                    <a:latin typeface="楷体" pitchFamily="49" charset="-122"/>
                    <a:ea typeface="楷体" pitchFamily="49" charset="-122"/>
                  </a:rPr>
                  <a:t>动能为</a:t>
                </a:r>
                <a:r>
                  <a:rPr lang="en-US" altLang="zh-CN" sz="2000" dirty="0">
                    <a:latin typeface="楷体" pitchFamily="49" charset="-122"/>
                    <a:ea typeface="楷体" pitchFamily="49" charset="-122"/>
                  </a:rPr>
                  <a:t>0</a:t>
                </a:r>
                <a:r>
                  <a:rPr lang="zh-CN" altLang="zh-CN" sz="2000" dirty="0">
                    <a:latin typeface="楷体" pitchFamily="49" charset="-122"/>
                    <a:ea typeface="楷体" pitchFamily="49" charset="-122"/>
                  </a:rPr>
                  <a:t>。由</a:t>
                </a:r>
                <a:r>
                  <a:rPr lang="en-US" altLang="zh-CN" sz="2000" dirty="0">
                    <a:latin typeface="楷体" pitchFamily="49" charset="-122"/>
                    <a:ea typeface="楷体" pitchFamily="49" charset="-122"/>
                  </a:rPr>
                  <a:t>C</a:t>
                </a:r>
                <a:r>
                  <a:rPr lang="zh-CN" altLang="zh-CN" sz="2000" dirty="0">
                    <a:latin typeface="楷体" pitchFamily="49" charset="-122"/>
                    <a:ea typeface="楷体" pitchFamily="49" charset="-122"/>
                  </a:rPr>
                  <a:t>运动到</a:t>
                </a:r>
                <a:r>
                  <a:rPr lang="en-US" altLang="zh-CN" sz="2000" dirty="0">
                    <a:latin typeface="楷体" pitchFamily="49" charset="-122"/>
                    <a:ea typeface="楷体" pitchFamily="49" charset="-122"/>
                  </a:rPr>
                  <a:t>A</a:t>
                </a:r>
                <a:r>
                  <a:rPr lang="zh-CN" altLang="zh-CN" sz="2000" dirty="0">
                    <a:latin typeface="楷体" pitchFamily="49" charset="-122"/>
                    <a:ea typeface="楷体" pitchFamily="49" charset="-122"/>
                  </a:rPr>
                  <a:t>的过程</a:t>
                </a:r>
                <a:r>
                  <a:rPr lang="en-US" altLang="zh-CN" sz="2000" dirty="0" err="1">
                    <a:latin typeface="楷体" pitchFamily="49" charset="-122"/>
                    <a:ea typeface="楷体" pitchFamily="49" charset="-122"/>
                  </a:rPr>
                  <a:t>mgh</a:t>
                </a:r>
                <a:r>
                  <a:rPr lang="en-US" altLang="zh-CN" sz="2000" baseline="-25000" dirty="0" err="1">
                    <a:latin typeface="楷体" pitchFamily="49" charset="-122"/>
                    <a:ea typeface="楷体" pitchFamily="49" charset="-122"/>
                  </a:rPr>
                  <a:t>A</a:t>
                </a:r>
                <a:r>
                  <a:rPr lang="en-US" altLang="zh-CN" sz="2000" dirty="0">
                    <a:latin typeface="楷体" pitchFamily="49" charset="-122"/>
                    <a:ea typeface="楷体" pitchFamily="49" charset="-122"/>
                  </a:rPr>
                  <a:t>,=</a:t>
                </a:r>
                <a:r>
                  <a:rPr lang="en-US" altLang="zh-CN" sz="2000" dirty="0" err="1">
                    <a:latin typeface="楷体" pitchFamily="49" charset="-122"/>
                    <a:ea typeface="楷体" pitchFamily="49" charset="-122"/>
                  </a:rPr>
                  <a:t>E</a:t>
                </a:r>
                <a:r>
                  <a:rPr lang="en-US" altLang="zh-CN" sz="2000" baseline="-25000" dirty="0" err="1">
                    <a:latin typeface="楷体" pitchFamily="49" charset="-122"/>
                    <a:ea typeface="楷体" pitchFamily="49" charset="-122"/>
                  </a:rPr>
                  <a:t>P</a:t>
                </a:r>
                <a:r>
                  <a:rPr lang="en-US" altLang="zh-CN" sz="2000" dirty="0" err="1">
                    <a:latin typeface="楷体" pitchFamily="49" charset="-122"/>
                    <a:ea typeface="楷体" pitchFamily="49" charset="-122"/>
                  </a:rPr>
                  <a:t>+mgh</a:t>
                </a:r>
                <a:r>
                  <a:rPr lang="en-US" altLang="zh-CN" sz="2000" baseline="-25000" dirty="0" err="1">
                    <a:latin typeface="楷体" pitchFamily="49" charset="-122"/>
                    <a:ea typeface="楷体" pitchFamily="49" charset="-122"/>
                  </a:rPr>
                  <a:t>C</a:t>
                </a:r>
                <a:r>
                  <a:rPr lang="en-US" altLang="zh-CN" sz="2000" baseline="-25000" dirty="0">
                    <a:latin typeface="楷体" pitchFamily="49" charset="-122"/>
                    <a:ea typeface="楷体" pitchFamily="49" charset="-122"/>
                  </a:rPr>
                  <a:t>.</a:t>
                </a:r>
                <a:r>
                  <a:rPr lang="zh-CN" altLang="zh-CN" sz="2000" dirty="0" smtClean="0">
                    <a:latin typeface="楷体" pitchFamily="49" charset="-122"/>
                    <a:ea typeface="楷体" pitchFamily="49" charset="-122"/>
                  </a:rPr>
                  <a:t>。</a:t>
                </a:r>
                <a:r>
                  <a:rPr lang="zh-CN" altLang="en-US" sz="2000" dirty="0" smtClean="0">
                    <a:solidFill>
                      <a:srgbClr val="C00000"/>
                    </a:solidFill>
                    <a:latin typeface="楷体" pitchFamily="49" charset="-122"/>
                    <a:ea typeface="楷体" pitchFamily="49" charset="-122"/>
                  </a:rPr>
                  <a:t>（引导学生分析</a:t>
                </a:r>
                <a:r>
                  <a:rPr lang="zh-CN" altLang="en-US" sz="2000" dirty="0">
                    <a:solidFill>
                      <a:srgbClr val="C00000"/>
                    </a:solidFill>
                    <a:latin typeface="楷体" pitchFamily="49" charset="-122"/>
                    <a:ea typeface="楷体" pitchFamily="49" charset="-122"/>
                  </a:rPr>
                  <a:t>错误原因</a:t>
                </a:r>
                <a:r>
                  <a:rPr lang="zh-CN" altLang="en-US" sz="2000" dirty="0" smtClean="0">
                    <a:solidFill>
                      <a:srgbClr val="C00000"/>
                    </a:solidFill>
                    <a:latin typeface="楷体" pitchFamily="49" charset="-122"/>
                    <a:ea typeface="楷体" pitchFamily="49" charset="-122"/>
                  </a:rPr>
                  <a:t>）</a:t>
                </a:r>
                <a:endParaRPr lang="zh-CN" altLang="zh-CN" sz="2000" dirty="0">
                  <a:latin typeface="楷体" pitchFamily="49" charset="-122"/>
                  <a:ea typeface="楷体" pitchFamily="49" charset="-122"/>
                </a:endParaRPr>
              </a:p>
              <a:p>
                <a:r>
                  <a:rPr lang="zh-CN" altLang="zh-CN" sz="2000" dirty="0">
                    <a:latin typeface="楷体" pitchFamily="49" charset="-122"/>
                    <a:ea typeface="楷体" pitchFamily="49" charset="-122"/>
                  </a:rPr>
                  <a:t>师</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嗯</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所以在运用机械能守恒定律时，我们一定要按照步骤</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不能随便找起始和终止点。明白了吗</a:t>
                </a:r>
                <a:r>
                  <a:rPr lang="en-US" altLang="zh-CN" sz="2000" dirty="0">
                    <a:latin typeface="楷体" pitchFamily="49" charset="-122"/>
                    <a:ea typeface="楷体" pitchFamily="49" charset="-122"/>
                  </a:rPr>
                  <a:t>?</a:t>
                </a:r>
                <a:endParaRPr lang="zh-CN" altLang="zh-CN" sz="2000" dirty="0">
                  <a:latin typeface="楷体" pitchFamily="49" charset="-122"/>
                  <a:ea typeface="楷体" pitchFamily="49" charset="-122"/>
                </a:endParaRPr>
              </a:p>
              <a:p>
                <a:r>
                  <a:rPr lang="zh-CN" altLang="zh-CN" sz="2000" dirty="0">
                    <a:latin typeface="楷体" pitchFamily="49" charset="-122"/>
                    <a:ea typeface="楷体" pitchFamily="49" charset="-122"/>
                  </a:rPr>
                  <a:t>生</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明白了</a:t>
                </a:r>
                <a:r>
                  <a:rPr lang="en-US" altLang="zh-CN" sz="2000" dirty="0">
                    <a:latin typeface="楷体" pitchFamily="49" charset="-122"/>
                    <a:ea typeface="楷体" pitchFamily="49" charset="-122"/>
                  </a:rPr>
                  <a:t>!</a:t>
                </a:r>
                <a:endParaRPr lang="zh-CN" altLang="zh-CN" sz="2000" dirty="0">
                  <a:latin typeface="楷体" pitchFamily="49" charset="-122"/>
                  <a:ea typeface="楷体" pitchFamily="49" charset="-122"/>
                </a:endParaRPr>
              </a:p>
              <a:p>
                <a:r>
                  <a:rPr lang="zh-CN" altLang="zh-CN" sz="2000" dirty="0">
                    <a:latin typeface="楷体" pitchFamily="49" charset="-122"/>
                    <a:ea typeface="楷体" pitchFamily="49" charset="-122"/>
                  </a:rPr>
                  <a:t>师</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我也相信大家</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那能说下第二问有什么问题吗</a:t>
                </a:r>
                <a:r>
                  <a:rPr lang="en-US" altLang="zh-CN" sz="2000" dirty="0">
                    <a:latin typeface="楷体" pitchFamily="49" charset="-122"/>
                    <a:ea typeface="楷体" pitchFamily="49" charset="-122"/>
                  </a:rPr>
                  <a:t>?</a:t>
                </a:r>
                <a:endParaRPr lang="zh-CN" altLang="zh-CN" sz="2000" dirty="0">
                  <a:latin typeface="楷体" pitchFamily="49" charset="-122"/>
                  <a:ea typeface="楷体" pitchFamily="49" charset="-122"/>
                </a:endParaRPr>
              </a:p>
              <a:p>
                <a:r>
                  <a:rPr lang="zh-CN" altLang="zh-CN" sz="2000" dirty="0">
                    <a:latin typeface="楷体" pitchFamily="49" charset="-122"/>
                    <a:ea typeface="楷体" pitchFamily="49" charset="-122"/>
                  </a:rPr>
                  <a:t>生</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第一，第一问中已经选取了</a:t>
                </a:r>
                <a:r>
                  <a:rPr lang="en-US" altLang="zh-CN" sz="2000" dirty="0">
                    <a:latin typeface="楷体" pitchFamily="49" charset="-122"/>
                    <a:ea typeface="楷体" pitchFamily="49" charset="-122"/>
                  </a:rPr>
                  <a:t>B</a:t>
                </a:r>
                <a:r>
                  <a:rPr lang="zh-CN" altLang="zh-CN" sz="2000" dirty="0">
                    <a:latin typeface="楷体" pitchFamily="49" charset="-122"/>
                    <a:ea typeface="楷体" pitchFamily="49" charset="-122"/>
                  </a:rPr>
                  <a:t>点所在平面为参考平面所以重力势能应为</a:t>
                </a:r>
                <a:r>
                  <a:rPr lang="en-US" altLang="zh-CN" sz="2000" dirty="0">
                    <a:latin typeface="楷体" pitchFamily="49" charset="-122"/>
                    <a:ea typeface="楷体" pitchFamily="49" charset="-122"/>
                  </a:rPr>
                  <a:t>0</a:t>
                </a:r>
                <a:r>
                  <a:rPr lang="zh-CN" altLang="zh-CN" sz="2000" dirty="0">
                    <a:latin typeface="楷体" pitchFamily="49" charset="-122"/>
                    <a:ea typeface="楷体" pitchFamily="49" charset="-122"/>
                  </a:rPr>
                  <a:t>。第二</a:t>
                </a:r>
                <a:r>
                  <a:rPr lang="en-US" altLang="zh-CN" sz="2000" dirty="0">
                    <a:latin typeface="楷体" pitchFamily="49" charset="-122"/>
                    <a:ea typeface="楷体" pitchFamily="49" charset="-122"/>
                  </a:rPr>
                  <a:t>,B</a:t>
                </a:r>
                <a:r>
                  <a:rPr lang="zh-CN" altLang="zh-CN" sz="2000" dirty="0">
                    <a:latin typeface="楷体" pitchFamily="49" charset="-122"/>
                    <a:ea typeface="楷体" pitchFamily="49" charset="-122"/>
                  </a:rPr>
                  <a:t>点的动能也是未知</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所以不能选</a:t>
                </a:r>
                <a:r>
                  <a:rPr lang="en-US" altLang="zh-CN" sz="2000" dirty="0">
                    <a:latin typeface="楷体" pitchFamily="49" charset="-122"/>
                    <a:ea typeface="楷体" pitchFamily="49" charset="-122"/>
                  </a:rPr>
                  <a:t>B</a:t>
                </a:r>
                <a:r>
                  <a:rPr lang="zh-CN" altLang="zh-CN" sz="2000" dirty="0">
                    <a:latin typeface="楷体" pitchFamily="49" charset="-122"/>
                    <a:ea typeface="楷体" pitchFamily="49" charset="-122"/>
                  </a:rPr>
                  <a:t>点为起始点。</a:t>
                </a:r>
                <a:r>
                  <a:rPr lang="en-US" altLang="zh-CN" sz="2000" dirty="0">
                    <a:latin typeface="楷体" pitchFamily="49" charset="-122"/>
                    <a:ea typeface="楷体" pitchFamily="49" charset="-122"/>
                  </a:rPr>
                  <a:t>A</a:t>
                </a:r>
                <a:r>
                  <a:rPr lang="zh-CN" altLang="zh-CN" sz="2000" dirty="0">
                    <a:latin typeface="楷体" pitchFamily="49" charset="-122"/>
                    <a:ea typeface="楷体" pitchFamily="49" charset="-122"/>
                  </a:rPr>
                  <a:t>点只有重力势能</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列式最简单</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应选为起始点。</a:t>
                </a:r>
              </a:p>
              <a:p>
                <a:r>
                  <a:rPr lang="zh-CN" altLang="zh-CN" sz="2000" dirty="0">
                    <a:latin typeface="楷体" pitchFamily="49" charset="-122"/>
                    <a:ea typeface="楷体" pitchFamily="49" charset="-122"/>
                  </a:rPr>
                  <a:t>师</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很好，思路很清晰。计算一下吧。</a:t>
                </a:r>
              </a:p>
              <a:p>
                <a:pPr lvl="0"/>
                <a:r>
                  <a:rPr lang="zh-CN" altLang="zh-CN" sz="2000" dirty="0">
                    <a:latin typeface="楷体" pitchFamily="49" charset="-122"/>
                    <a:ea typeface="楷体" pitchFamily="49" charset="-122"/>
                  </a:rPr>
                  <a:t>生</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根据</a:t>
                </a:r>
                <a:r>
                  <a:rPr lang="en-US" altLang="zh-CN" sz="2000" dirty="0" err="1">
                    <a:latin typeface="楷体" pitchFamily="49" charset="-122"/>
                    <a:ea typeface="楷体" pitchFamily="49" charset="-122"/>
                  </a:rPr>
                  <a:t>mgh</a:t>
                </a:r>
                <a:r>
                  <a:rPr lang="en-US" altLang="zh-CN" sz="2000" baseline="-25000" dirty="0" err="1">
                    <a:latin typeface="楷体" pitchFamily="49" charset="-122"/>
                    <a:ea typeface="楷体" pitchFamily="49" charset="-122"/>
                  </a:rPr>
                  <a:t>A</a:t>
                </a:r>
                <a:r>
                  <a:rPr lang="en-US" altLang="zh-CN" sz="2000" dirty="0">
                    <a:latin typeface="楷体" pitchFamily="49" charset="-122"/>
                    <a:ea typeface="楷体" pitchFamily="49" charset="-122"/>
                  </a:rPr>
                  <a:t>=</a:t>
                </a:r>
                <a14:m>
                  <m:oMath xmlns:m="http://schemas.openxmlformats.org/officeDocument/2006/math">
                    <m:f>
                      <m:fPr>
                        <m:ctrlPr>
                          <a:rPr lang="zh-CN" altLang="zh-CN" sz="2000" i="1">
                            <a:latin typeface="Cambria Math"/>
                          </a:rPr>
                        </m:ctrlPr>
                      </m:fPr>
                      <m:num>
                        <m:r>
                          <a:rPr lang="en-US" altLang="zh-CN" sz="2000">
                            <a:latin typeface="Cambria Math"/>
                          </a:rPr>
                          <m:t>1</m:t>
                        </m:r>
                      </m:num>
                      <m:den>
                        <m:r>
                          <a:rPr lang="en-US" altLang="zh-CN" sz="2000" i="1">
                            <a:latin typeface="Cambria Math"/>
                          </a:rPr>
                          <m:t>2</m:t>
                        </m:r>
                      </m:den>
                    </m:f>
                    <m:r>
                      <a:rPr lang="en-US" altLang="zh-CN" sz="2000" i="1">
                        <a:latin typeface="Cambria Math"/>
                      </a:rPr>
                      <m:t>𝑚</m:t>
                    </m:r>
                    <m:sSup>
                      <m:sSupPr>
                        <m:ctrlPr>
                          <a:rPr lang="zh-CN" altLang="zh-CN" sz="2000" i="1">
                            <a:latin typeface="Cambria Math"/>
                          </a:rPr>
                        </m:ctrlPr>
                      </m:sSupPr>
                      <m:e>
                        <m:r>
                          <a:rPr lang="en-US" altLang="zh-CN" sz="2000" i="1">
                            <a:latin typeface="Cambria Math"/>
                          </a:rPr>
                          <m:t>𝑣</m:t>
                        </m:r>
                      </m:e>
                      <m:sup>
                        <m:r>
                          <a:rPr lang="en-US" altLang="zh-CN" sz="2000" i="1">
                            <a:latin typeface="Cambria Math"/>
                          </a:rPr>
                          <m:t>2</m:t>
                        </m:r>
                      </m:sup>
                    </m:sSup>
                  </m:oMath>
                </a14:m>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解得</a:t>
                </a:r>
                <a:r>
                  <a:rPr lang="en-US" altLang="zh-CN" sz="2000" dirty="0">
                    <a:latin typeface="楷体" pitchFamily="49" charset="-122"/>
                    <a:ea typeface="楷体" pitchFamily="49" charset="-122"/>
                  </a:rPr>
                  <a:t>v=</a:t>
                </a:r>
                <a14:m>
                  <m:oMath xmlns:m="http://schemas.openxmlformats.org/officeDocument/2006/math">
                    <m:rad>
                      <m:radPr>
                        <m:degHide m:val="on"/>
                        <m:ctrlPr>
                          <a:rPr lang="zh-CN" altLang="zh-CN" sz="2000" i="1">
                            <a:latin typeface="Cambria Math"/>
                          </a:rPr>
                        </m:ctrlPr>
                      </m:radPr>
                      <m:deg/>
                      <m:e>
                        <m:r>
                          <a:rPr lang="en-US" altLang="zh-CN" sz="2000">
                            <a:latin typeface="Cambria Math"/>
                          </a:rPr>
                          <m:t>72</m:t>
                        </m:r>
                      </m:e>
                    </m:rad>
                  </m:oMath>
                </a14:m>
                <a:r>
                  <a:rPr lang="en-US" altLang="zh-CN" sz="2000" dirty="0">
                    <a:latin typeface="楷体" pitchFamily="49" charset="-122"/>
                    <a:ea typeface="楷体" pitchFamily="49" charset="-122"/>
                  </a:rPr>
                  <a:t> m/s=6</a:t>
                </a:r>
                <a14:m>
                  <m:oMath xmlns:m="http://schemas.openxmlformats.org/officeDocument/2006/math">
                    <m:rad>
                      <m:radPr>
                        <m:degHide m:val="on"/>
                        <m:ctrlPr>
                          <a:rPr lang="zh-CN" altLang="zh-CN" sz="2000" i="1">
                            <a:latin typeface="Cambria Math"/>
                          </a:rPr>
                        </m:ctrlPr>
                      </m:radPr>
                      <m:deg/>
                      <m:e>
                        <m:r>
                          <a:rPr lang="en-US" altLang="zh-CN" sz="2000">
                            <a:latin typeface="Cambria Math"/>
                          </a:rPr>
                          <m:t>2</m:t>
                        </m:r>
                      </m:e>
                    </m:rad>
                  </m:oMath>
                </a14:m>
                <a:r>
                  <a:rPr lang="en-US" altLang="zh-CN" sz="2000" dirty="0">
                    <a:latin typeface="楷体" pitchFamily="49" charset="-122"/>
                    <a:ea typeface="楷体" pitchFamily="49" charset="-122"/>
                  </a:rPr>
                  <a:t> m/s</a:t>
                </a:r>
                <a:r>
                  <a:rPr lang="zh-CN" altLang="zh-CN" sz="2000" dirty="0" smtClean="0">
                    <a:latin typeface="楷体" pitchFamily="49" charset="-122"/>
                    <a:ea typeface="楷体" pitchFamily="49" charset="-122"/>
                  </a:rPr>
                  <a:t>。</a:t>
                </a:r>
                <a:r>
                  <a:rPr lang="zh-CN" altLang="en-US" sz="2000" dirty="0">
                    <a:solidFill>
                      <a:srgbClr val="C00000"/>
                    </a:solidFill>
                    <a:latin typeface="楷体" pitchFamily="49" charset="-122"/>
                    <a:ea typeface="楷体" pitchFamily="49" charset="-122"/>
                  </a:rPr>
                  <a:t>（引导</a:t>
                </a:r>
                <a:r>
                  <a:rPr lang="zh-CN" altLang="en-US" sz="2000" dirty="0" smtClean="0">
                    <a:solidFill>
                      <a:srgbClr val="C00000"/>
                    </a:solidFill>
                    <a:latin typeface="楷体" pitchFamily="49" charset="-122"/>
                    <a:ea typeface="楷体" pitchFamily="49" charset="-122"/>
                  </a:rPr>
                  <a:t>学生给出正确解答）</a:t>
                </a:r>
                <a:endParaRPr lang="zh-CN" altLang="zh-CN" sz="2000" dirty="0">
                  <a:latin typeface="楷体" pitchFamily="49" charset="-122"/>
                  <a:ea typeface="楷体" pitchFamily="49" charset="-122"/>
                </a:endParaRPr>
              </a:p>
              <a:p>
                <a:r>
                  <a:rPr lang="zh-CN" altLang="zh-CN" sz="2000" dirty="0">
                    <a:latin typeface="楷体" pitchFamily="49" charset="-122"/>
                    <a:ea typeface="楷体" pitchFamily="49" charset="-122"/>
                  </a:rPr>
                  <a:t>师</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非常好啊</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我相信下次遇到这种题型一定没问题</a:t>
                </a:r>
                <a:r>
                  <a:rPr lang="en-US" altLang="zh-CN" sz="2000" dirty="0">
                    <a:latin typeface="楷体" pitchFamily="49" charset="-122"/>
                    <a:ea typeface="楷体" pitchFamily="49" charset="-122"/>
                  </a:rPr>
                  <a:t>!</a:t>
                </a:r>
                <a:endParaRPr lang="zh-CN" altLang="zh-CN" sz="2000" dirty="0">
                  <a:latin typeface="楷体" pitchFamily="49" charset="-122"/>
                  <a:ea typeface="楷体" pitchFamily="49" charset="-122"/>
                </a:endParaRPr>
              </a:p>
              <a:p>
                <a:endParaRPr kumimoji="1" lang="en-US" altLang="zh-CN" sz="2000" dirty="0">
                  <a:solidFill>
                    <a:srgbClr val="0000FF"/>
                  </a:solidFill>
                  <a:latin typeface="楷体" pitchFamily="49" charset="-122"/>
                  <a:ea typeface="楷体" pitchFamily="49" charset="-122"/>
                </a:endParaRPr>
              </a:p>
            </p:txBody>
          </p:sp>
        </mc:Choice>
        <mc:Fallback xmlns="">
          <p:sp>
            <p:nvSpPr>
              <p:cNvPr id="5" name="矩形 4"/>
              <p:cNvSpPr>
                <a:spLocks noRot="1" noChangeAspect="1" noMove="1" noResize="1" noEditPoints="1" noAdjustHandles="1" noChangeArrowheads="1" noChangeShapeType="1" noTextEdit="1"/>
              </p:cNvSpPr>
              <p:nvPr/>
            </p:nvSpPr>
            <p:spPr bwMode="auto">
              <a:xfrm>
                <a:off x="179388" y="620688"/>
                <a:ext cx="8713787" cy="6066917"/>
              </a:xfrm>
              <a:prstGeom prst="rect">
                <a:avLst/>
              </a:prstGeom>
              <a:blipFill rotWithShape="1">
                <a:blip r:embed="rId2"/>
                <a:stretch>
                  <a:fillRect l="-699" t="-503" r="-11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1"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mn-ea"/>
                <a:ea typeface="+mn-ea"/>
              </a:rPr>
              <a:t>2018</a:t>
            </a:r>
            <a:r>
              <a:rPr lang="zh-CN" altLang="en-US" dirty="0" smtClean="0">
                <a:solidFill>
                  <a:srgbClr val="FFFFFF"/>
                </a:solidFill>
                <a:latin typeface="+mn-ea"/>
                <a:ea typeface="+mn-ea"/>
              </a:rPr>
              <a:t>年下半年</a:t>
            </a:r>
          </a:p>
        </p:txBody>
      </p:sp>
    </p:spTree>
    <p:extLst>
      <p:ext uri="{BB962C8B-B14F-4D97-AF65-F5344CB8AC3E}">
        <p14:creationId xmlns:p14="http://schemas.microsoft.com/office/powerpoint/2010/main" val="7874759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ChangeArrowheads="1"/>
          </p:cNvSpPr>
          <p:nvPr/>
        </p:nvSpPr>
        <p:spPr bwMode="auto">
          <a:xfrm>
            <a:off x="20638" y="538163"/>
            <a:ext cx="1382712" cy="43021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kumimoji="1" lang="en-US" altLang="zh-CN" sz="2200" dirty="0" smtClean="0">
                <a:solidFill>
                  <a:srgbClr val="0000FF"/>
                </a:solidFill>
              </a:rPr>
              <a:t>10.</a:t>
            </a:r>
            <a:r>
              <a:rPr kumimoji="1" lang="zh-CN" altLang="en-US" sz="2200" dirty="0" smtClean="0">
                <a:solidFill>
                  <a:srgbClr val="0000FF"/>
                </a:solidFill>
              </a:rPr>
              <a:t>案例</a:t>
            </a:r>
            <a:endParaRPr kumimoji="1" lang="zh-CN" altLang="en-US" sz="2200" dirty="0">
              <a:solidFill>
                <a:srgbClr val="0000FF"/>
              </a:solidFill>
            </a:endParaRPr>
          </a:p>
        </p:txBody>
      </p:sp>
      <p:sp>
        <p:nvSpPr>
          <p:cNvPr id="48132"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33" name="Text Box 55"/>
          <p:cNvSpPr txBox="1">
            <a:spLocks noChangeArrowheads="1"/>
          </p:cNvSpPr>
          <p:nvPr/>
        </p:nvSpPr>
        <p:spPr bwMode="auto">
          <a:xfrm>
            <a:off x="4763" y="36513"/>
            <a:ext cx="291147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三、案例分析题</a:t>
            </a:r>
          </a:p>
        </p:txBody>
      </p:sp>
      <p:sp>
        <p:nvSpPr>
          <p:cNvPr id="3" name="矩形 2"/>
          <p:cNvSpPr/>
          <p:nvPr/>
        </p:nvSpPr>
        <p:spPr>
          <a:xfrm>
            <a:off x="1258888" y="538163"/>
            <a:ext cx="5400675" cy="430887"/>
          </a:xfrm>
          <a:prstGeom prst="rect">
            <a:avLst/>
          </a:prstGeom>
        </p:spPr>
        <p:txBody>
          <a:bodyPr wrap="square">
            <a:spAutoFit/>
          </a:bodyPr>
          <a:lstStyle/>
          <a:p>
            <a:r>
              <a:rPr kumimoji="1" lang="zh-CN" altLang="zh-CN" sz="2200" dirty="0">
                <a:solidFill>
                  <a:srgbClr val="0000FF"/>
                </a:solidFill>
              </a:rPr>
              <a:t>下面</a:t>
            </a:r>
            <a:r>
              <a:rPr kumimoji="1" lang="zh-CN" altLang="zh-CN" sz="2200" dirty="0" smtClean="0">
                <a:solidFill>
                  <a:srgbClr val="0000FF"/>
                </a:solidFill>
              </a:rPr>
              <a:t>为</a:t>
            </a:r>
            <a:r>
              <a:rPr kumimoji="1" lang="zh-CN" altLang="en-US" sz="2200" dirty="0" smtClean="0">
                <a:solidFill>
                  <a:srgbClr val="0000FF"/>
                </a:solidFill>
              </a:rPr>
              <a:t>一</a:t>
            </a:r>
            <a:r>
              <a:rPr kumimoji="1" lang="zh-CN" altLang="zh-CN" sz="2200" dirty="0" smtClean="0">
                <a:solidFill>
                  <a:srgbClr val="0000FF"/>
                </a:solidFill>
              </a:rPr>
              <a:t>道物理</a:t>
            </a:r>
            <a:r>
              <a:rPr kumimoji="1" lang="zh-CN" altLang="en-US" sz="2200" dirty="0" smtClean="0">
                <a:solidFill>
                  <a:srgbClr val="0000FF"/>
                </a:solidFill>
              </a:rPr>
              <a:t>习题和</a:t>
            </a:r>
            <a:r>
              <a:rPr kumimoji="1" lang="zh-CN" altLang="zh-CN" sz="2200" dirty="0" smtClean="0">
                <a:solidFill>
                  <a:srgbClr val="0000FF"/>
                </a:solidFill>
              </a:rPr>
              <a:t>某学生</a:t>
            </a:r>
            <a:r>
              <a:rPr kumimoji="1" lang="zh-CN" altLang="en-US" sz="2200" dirty="0" smtClean="0">
                <a:solidFill>
                  <a:srgbClr val="0000FF"/>
                </a:solidFill>
              </a:rPr>
              <a:t>的</a:t>
            </a:r>
            <a:r>
              <a:rPr kumimoji="1" lang="zh-CN" altLang="zh-CN" sz="2200" dirty="0" smtClean="0">
                <a:solidFill>
                  <a:srgbClr val="0000FF"/>
                </a:solidFill>
              </a:rPr>
              <a:t>解答。</a:t>
            </a:r>
            <a:endParaRPr kumimoji="1" lang="zh-CN" altLang="zh-CN" sz="2200" dirty="0">
              <a:solidFill>
                <a:srgbClr val="0000FF"/>
              </a:solidFill>
            </a:endParaRPr>
          </a:p>
        </p:txBody>
      </p:sp>
      <p:sp>
        <p:nvSpPr>
          <p:cNvPr id="12"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宋体"/>
                <a:ea typeface="宋体"/>
              </a:rPr>
              <a:t>2019</a:t>
            </a:r>
            <a:r>
              <a:rPr lang="zh-CN" altLang="en-US" dirty="0" smtClean="0">
                <a:solidFill>
                  <a:srgbClr val="FFFFFF"/>
                </a:solidFill>
                <a:latin typeface="宋体"/>
                <a:ea typeface="宋体"/>
              </a:rPr>
              <a:t>年上半年</a:t>
            </a:r>
          </a:p>
        </p:txBody>
      </p:sp>
      <p:sp>
        <p:nvSpPr>
          <p:cNvPr id="2" name="矩形 1"/>
          <p:cNvSpPr/>
          <p:nvPr/>
        </p:nvSpPr>
        <p:spPr>
          <a:xfrm>
            <a:off x="157081" y="940420"/>
            <a:ext cx="8964488" cy="3170099"/>
          </a:xfrm>
          <a:prstGeom prst="rect">
            <a:avLst/>
          </a:prstGeom>
        </p:spPr>
        <p:txBody>
          <a:bodyPr wrap="square">
            <a:spAutoFit/>
          </a:bodyPr>
          <a:lstStyle/>
          <a:p>
            <a:r>
              <a:rPr lang="zh-CN" altLang="zh-CN" sz="2000" dirty="0">
                <a:latin typeface="楷体" pitchFamily="49" charset="-122"/>
                <a:ea typeface="楷体" pitchFamily="49" charset="-122"/>
              </a:rPr>
              <a:t>题目</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有一个未知阻值的电阻</a:t>
            </a:r>
            <a:r>
              <a:rPr lang="en-US" altLang="zh-CN" sz="2000" dirty="0">
                <a:latin typeface="楷体" pitchFamily="49" charset="-122"/>
                <a:ea typeface="楷体" pitchFamily="49" charset="-122"/>
              </a:rPr>
              <a:t>R</a:t>
            </a:r>
            <a:r>
              <a:rPr lang="en-US" altLang="zh-CN" sz="2000" baseline="-25000" dirty="0">
                <a:latin typeface="楷体" pitchFamily="49" charset="-122"/>
                <a:ea typeface="楷体" pitchFamily="49" charset="-122"/>
              </a:rPr>
              <a:t>x</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阻值约</a:t>
            </a:r>
            <a:r>
              <a:rPr lang="en-US" altLang="zh-CN" sz="2000" dirty="0">
                <a:latin typeface="楷体" pitchFamily="49" charset="-122"/>
                <a:ea typeface="楷体" pitchFamily="49" charset="-122"/>
              </a:rPr>
              <a:t>100</a:t>
            </a:r>
            <a:r>
              <a:rPr lang="zh-CN" altLang="zh-CN" sz="2000" dirty="0">
                <a:latin typeface="楷体" pitchFamily="49" charset="-122"/>
                <a:ea typeface="楷体" pitchFamily="49" charset="-122"/>
              </a:rPr>
              <a:t>Ω</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实验室有如下器材可供使用</a:t>
            </a:r>
            <a:r>
              <a:rPr lang="en-US" altLang="zh-CN" sz="2000" dirty="0">
                <a:latin typeface="楷体" pitchFamily="49" charset="-122"/>
                <a:ea typeface="楷体" pitchFamily="49" charset="-122"/>
              </a:rPr>
              <a:t>:</a:t>
            </a:r>
            <a:endParaRPr lang="zh-CN" altLang="zh-CN" sz="2000" dirty="0">
              <a:latin typeface="楷体" pitchFamily="49" charset="-122"/>
              <a:ea typeface="楷体" pitchFamily="49" charset="-122"/>
            </a:endParaRPr>
          </a:p>
          <a:p>
            <a:r>
              <a:rPr lang="en-US" altLang="zh-CN" sz="2000" dirty="0">
                <a:latin typeface="楷体" pitchFamily="49" charset="-122"/>
                <a:ea typeface="楷体" pitchFamily="49" charset="-122"/>
              </a:rPr>
              <a:t>1.</a:t>
            </a:r>
            <a:r>
              <a:rPr lang="zh-CN" altLang="zh-CN" sz="2000" dirty="0">
                <a:latin typeface="楷体" pitchFamily="49" charset="-122"/>
                <a:ea typeface="楷体" pitchFamily="49" charset="-122"/>
              </a:rPr>
              <a:t>直流毫安表</a:t>
            </a:r>
            <a:r>
              <a:rPr lang="en-US" altLang="zh-CN" sz="2000" dirty="0">
                <a:latin typeface="楷体" pitchFamily="49" charset="-122"/>
                <a:ea typeface="楷体" pitchFamily="49" charset="-122"/>
              </a:rPr>
              <a:t>(</a:t>
            </a:r>
            <a:r>
              <a:rPr lang="zh-CN" altLang="zh-CN" sz="2000" dirty="0">
                <a:solidFill>
                  <a:srgbClr val="C00000"/>
                </a:solidFill>
                <a:latin typeface="楷体" pitchFamily="49" charset="-122"/>
                <a:ea typeface="楷体" pitchFamily="49" charset="-122"/>
              </a:rPr>
              <a:t>量程</a:t>
            </a:r>
            <a:r>
              <a:rPr lang="en-US" altLang="zh-CN" sz="2000" dirty="0">
                <a:solidFill>
                  <a:srgbClr val="C00000"/>
                </a:solidFill>
                <a:latin typeface="楷体" pitchFamily="49" charset="-122"/>
                <a:ea typeface="楷体" pitchFamily="49" charset="-122"/>
              </a:rPr>
              <a:t>0~10mA</a:t>
            </a:r>
            <a:r>
              <a:rPr lang="zh-CN" altLang="zh-CN" sz="2000" dirty="0">
                <a:latin typeface="楷体" pitchFamily="49" charset="-122"/>
                <a:ea typeface="楷体" pitchFamily="49" charset="-122"/>
              </a:rPr>
              <a:t>，</a:t>
            </a:r>
            <a:r>
              <a:rPr lang="zh-CN" altLang="zh-CN" sz="2000" dirty="0">
                <a:solidFill>
                  <a:srgbClr val="C00000"/>
                </a:solidFill>
                <a:latin typeface="楷体" pitchFamily="49" charset="-122"/>
                <a:ea typeface="楷体" pitchFamily="49" charset="-122"/>
              </a:rPr>
              <a:t>电阻约</a:t>
            </a:r>
            <a:r>
              <a:rPr lang="en-US" altLang="zh-CN" sz="2000" dirty="0">
                <a:solidFill>
                  <a:srgbClr val="C00000"/>
                </a:solidFill>
                <a:latin typeface="楷体" pitchFamily="49" charset="-122"/>
                <a:ea typeface="楷体" pitchFamily="49" charset="-122"/>
              </a:rPr>
              <a:t>50 </a:t>
            </a:r>
            <a:r>
              <a:rPr lang="zh-CN" altLang="zh-CN" sz="2000" dirty="0">
                <a:solidFill>
                  <a:srgbClr val="C00000"/>
                </a:solidFill>
                <a:latin typeface="楷体" pitchFamily="49" charset="-122"/>
                <a:ea typeface="楷体" pitchFamily="49" charset="-122"/>
              </a:rPr>
              <a:t>Ω</a:t>
            </a:r>
            <a:r>
              <a:rPr lang="en-US" altLang="zh-CN" sz="2000" dirty="0">
                <a:latin typeface="楷体" pitchFamily="49" charset="-122"/>
                <a:ea typeface="楷体" pitchFamily="49" charset="-122"/>
              </a:rPr>
              <a:t>)</a:t>
            </a:r>
            <a:endParaRPr lang="zh-CN" altLang="zh-CN" sz="2000" dirty="0">
              <a:latin typeface="楷体" pitchFamily="49" charset="-122"/>
              <a:ea typeface="楷体" pitchFamily="49" charset="-122"/>
            </a:endParaRPr>
          </a:p>
          <a:p>
            <a:r>
              <a:rPr lang="en-US" altLang="zh-CN" sz="2000" dirty="0">
                <a:latin typeface="楷体" pitchFamily="49" charset="-122"/>
                <a:ea typeface="楷体" pitchFamily="49" charset="-122"/>
              </a:rPr>
              <a:t>2.</a:t>
            </a:r>
            <a:r>
              <a:rPr lang="zh-CN" altLang="zh-CN" sz="2000" dirty="0">
                <a:latin typeface="楷体" pitchFamily="49" charset="-122"/>
                <a:ea typeface="楷体" pitchFamily="49" charset="-122"/>
              </a:rPr>
              <a:t>直流电压表</a:t>
            </a:r>
            <a:r>
              <a:rPr lang="en-US" altLang="zh-CN" sz="2000" dirty="0">
                <a:latin typeface="楷体" pitchFamily="49" charset="-122"/>
                <a:ea typeface="楷体" pitchFamily="49" charset="-122"/>
              </a:rPr>
              <a:t>(</a:t>
            </a:r>
            <a:r>
              <a:rPr lang="zh-CN" altLang="zh-CN" sz="2000" dirty="0">
                <a:solidFill>
                  <a:srgbClr val="C00000"/>
                </a:solidFill>
                <a:latin typeface="楷体" pitchFamily="49" charset="-122"/>
                <a:ea typeface="楷体" pitchFamily="49" charset="-122"/>
              </a:rPr>
              <a:t>量程</a:t>
            </a:r>
            <a:r>
              <a:rPr lang="en-US" altLang="zh-CN" sz="2000" dirty="0">
                <a:solidFill>
                  <a:srgbClr val="C00000"/>
                </a:solidFill>
                <a:latin typeface="楷体" pitchFamily="49" charset="-122"/>
                <a:ea typeface="楷体" pitchFamily="49" charset="-122"/>
              </a:rPr>
              <a:t>0~3 V</a:t>
            </a:r>
            <a:r>
              <a:rPr lang="zh-CN" altLang="zh-CN" sz="2000" dirty="0">
                <a:latin typeface="楷体" pitchFamily="49" charset="-122"/>
                <a:ea typeface="楷体" pitchFamily="49" charset="-122"/>
              </a:rPr>
              <a:t>，</a:t>
            </a:r>
            <a:r>
              <a:rPr lang="zh-CN" altLang="zh-CN" sz="2000" dirty="0">
                <a:solidFill>
                  <a:srgbClr val="C00000"/>
                </a:solidFill>
                <a:latin typeface="楷体" pitchFamily="49" charset="-122"/>
                <a:ea typeface="楷体" pitchFamily="49" charset="-122"/>
              </a:rPr>
              <a:t>电阻约</a:t>
            </a:r>
            <a:r>
              <a:rPr lang="en-US" altLang="zh-CN" sz="2000" dirty="0">
                <a:solidFill>
                  <a:srgbClr val="C00000"/>
                </a:solidFill>
                <a:latin typeface="楷体" pitchFamily="49" charset="-122"/>
                <a:ea typeface="楷体" pitchFamily="49" charset="-122"/>
              </a:rPr>
              <a:t>5 k</a:t>
            </a:r>
            <a:r>
              <a:rPr lang="zh-CN" altLang="zh-CN" sz="2000" dirty="0">
                <a:solidFill>
                  <a:srgbClr val="C00000"/>
                </a:solidFill>
                <a:latin typeface="楷体" pitchFamily="49" charset="-122"/>
                <a:ea typeface="楷体" pitchFamily="49" charset="-122"/>
              </a:rPr>
              <a:t>Ω</a:t>
            </a:r>
            <a:r>
              <a:rPr lang="en-US" altLang="zh-CN" sz="2000" dirty="0">
                <a:latin typeface="楷体" pitchFamily="49" charset="-122"/>
                <a:ea typeface="楷体" pitchFamily="49" charset="-122"/>
              </a:rPr>
              <a:t>)</a:t>
            </a:r>
            <a:endParaRPr lang="zh-CN" altLang="zh-CN" sz="2000" dirty="0">
              <a:latin typeface="楷体" pitchFamily="49" charset="-122"/>
              <a:ea typeface="楷体" pitchFamily="49" charset="-122"/>
            </a:endParaRPr>
          </a:p>
          <a:p>
            <a:r>
              <a:rPr lang="en-US" altLang="zh-CN" sz="2000" dirty="0">
                <a:latin typeface="楷体" pitchFamily="49" charset="-122"/>
                <a:ea typeface="楷体" pitchFamily="49" charset="-122"/>
              </a:rPr>
              <a:t>3.</a:t>
            </a:r>
            <a:r>
              <a:rPr lang="zh-CN" altLang="zh-CN" sz="2000" dirty="0">
                <a:latin typeface="楷体" pitchFamily="49" charset="-122"/>
                <a:ea typeface="楷体" pitchFamily="49" charset="-122"/>
              </a:rPr>
              <a:t>直流电源</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电压输出</a:t>
            </a:r>
            <a:r>
              <a:rPr lang="en-US" altLang="zh-CN" sz="2000" dirty="0">
                <a:latin typeface="楷体" pitchFamily="49" charset="-122"/>
                <a:ea typeface="楷体" pitchFamily="49" charset="-122"/>
              </a:rPr>
              <a:t>4 V</a:t>
            </a:r>
            <a:r>
              <a:rPr lang="zh-CN" altLang="zh-CN" sz="2000" dirty="0">
                <a:latin typeface="楷体" pitchFamily="49" charset="-122"/>
                <a:ea typeface="楷体" pitchFamily="49" charset="-122"/>
              </a:rPr>
              <a:t>，内阻不计</a:t>
            </a:r>
            <a:r>
              <a:rPr lang="en-US" altLang="zh-CN" sz="2000" dirty="0">
                <a:latin typeface="楷体" pitchFamily="49" charset="-122"/>
                <a:ea typeface="楷体" pitchFamily="49" charset="-122"/>
              </a:rPr>
              <a:t>)</a:t>
            </a:r>
            <a:endParaRPr lang="zh-CN" altLang="zh-CN" sz="2000" dirty="0">
              <a:latin typeface="楷体" pitchFamily="49" charset="-122"/>
              <a:ea typeface="楷体" pitchFamily="49" charset="-122"/>
            </a:endParaRPr>
          </a:p>
          <a:p>
            <a:r>
              <a:rPr lang="en-US" altLang="zh-CN" sz="2000" dirty="0">
                <a:latin typeface="楷体" pitchFamily="49" charset="-122"/>
                <a:ea typeface="楷体" pitchFamily="49" charset="-122"/>
              </a:rPr>
              <a:t>4.</a:t>
            </a:r>
            <a:r>
              <a:rPr lang="zh-CN" altLang="zh-CN" sz="2000" dirty="0">
                <a:latin typeface="楷体" pitchFamily="49" charset="-122"/>
                <a:ea typeface="楷体" pitchFamily="49" charset="-122"/>
              </a:rPr>
              <a:t>滑动</a:t>
            </a:r>
            <a:r>
              <a:rPr lang="zh-CN" altLang="zh-CN" sz="2000" dirty="0" smtClean="0">
                <a:latin typeface="楷体" pitchFamily="49" charset="-122"/>
                <a:ea typeface="楷体" pitchFamily="49" charset="-122"/>
              </a:rPr>
              <a:t>变阻器</a:t>
            </a:r>
            <a:endParaRPr lang="en-US" altLang="zh-CN" sz="2000" dirty="0" smtClean="0">
              <a:latin typeface="楷体" pitchFamily="49" charset="-122"/>
              <a:ea typeface="楷体" pitchFamily="49" charset="-122"/>
            </a:endParaRPr>
          </a:p>
          <a:p>
            <a:r>
              <a:rPr lang="en-US" altLang="zh-CN" sz="2000" dirty="0" smtClean="0">
                <a:latin typeface="楷体" pitchFamily="49" charset="-122"/>
                <a:ea typeface="楷体" pitchFamily="49" charset="-122"/>
              </a:rPr>
              <a:t>(</a:t>
            </a:r>
            <a:r>
              <a:rPr lang="zh-CN" altLang="zh-CN" sz="2000" dirty="0">
                <a:latin typeface="楷体" pitchFamily="49" charset="-122"/>
                <a:ea typeface="楷体" pitchFamily="49" charset="-122"/>
              </a:rPr>
              <a:t>阻值范围</a:t>
            </a:r>
            <a:r>
              <a:rPr lang="en-US" altLang="zh-CN" sz="2000" dirty="0">
                <a:latin typeface="楷体" pitchFamily="49" charset="-122"/>
                <a:ea typeface="楷体" pitchFamily="49" charset="-122"/>
              </a:rPr>
              <a:t>0~15 </a:t>
            </a:r>
            <a:r>
              <a:rPr lang="zh-CN" altLang="zh-CN" sz="2000" dirty="0">
                <a:latin typeface="楷体" pitchFamily="49" charset="-122"/>
                <a:ea typeface="楷体" pitchFamily="49" charset="-122"/>
              </a:rPr>
              <a:t>Ω，允许通过的最大电流</a:t>
            </a:r>
            <a:r>
              <a:rPr lang="en-US" altLang="zh-CN" sz="2000" dirty="0" smtClean="0">
                <a:latin typeface="楷体" pitchFamily="49" charset="-122"/>
                <a:ea typeface="楷体" pitchFamily="49" charset="-122"/>
              </a:rPr>
              <a:t>1A</a:t>
            </a:r>
            <a:r>
              <a:rPr lang="en-US" altLang="zh-CN" sz="2000" dirty="0">
                <a:latin typeface="楷体" pitchFamily="49" charset="-122"/>
                <a:ea typeface="楷体" pitchFamily="49" charset="-122"/>
              </a:rPr>
              <a:t>)</a:t>
            </a:r>
            <a:endParaRPr lang="zh-CN" altLang="zh-CN" sz="2000" dirty="0">
              <a:latin typeface="楷体" pitchFamily="49" charset="-122"/>
              <a:ea typeface="楷体" pitchFamily="49" charset="-122"/>
            </a:endParaRPr>
          </a:p>
          <a:p>
            <a:r>
              <a:rPr lang="en-US" altLang="zh-CN" sz="2000" dirty="0">
                <a:latin typeface="楷体" pitchFamily="49" charset="-122"/>
                <a:ea typeface="楷体" pitchFamily="49" charset="-122"/>
              </a:rPr>
              <a:t>5.</a:t>
            </a:r>
            <a:r>
              <a:rPr lang="zh-CN" altLang="zh-CN" sz="2000" dirty="0">
                <a:latin typeface="楷体" pitchFamily="49" charset="-122"/>
                <a:ea typeface="楷体" pitchFamily="49" charset="-122"/>
              </a:rPr>
              <a:t>开关</a:t>
            </a:r>
            <a:r>
              <a:rPr lang="en-US" altLang="zh-CN" sz="2000" dirty="0">
                <a:latin typeface="楷体" pitchFamily="49" charset="-122"/>
                <a:ea typeface="楷体" pitchFamily="49" charset="-122"/>
              </a:rPr>
              <a:t>1</a:t>
            </a:r>
            <a:r>
              <a:rPr lang="zh-CN" altLang="zh-CN" sz="2000" dirty="0">
                <a:latin typeface="楷体" pitchFamily="49" charset="-122"/>
                <a:ea typeface="楷体" pitchFamily="49" charset="-122"/>
              </a:rPr>
              <a:t>个，</a:t>
            </a:r>
            <a:r>
              <a:rPr lang="en-US" altLang="zh-CN" sz="2000" dirty="0">
                <a:latin typeface="楷体" pitchFamily="49" charset="-122"/>
                <a:ea typeface="楷体" pitchFamily="49" charset="-122"/>
              </a:rPr>
              <a:t>30</a:t>
            </a:r>
            <a:r>
              <a:rPr lang="zh-CN" altLang="zh-CN" sz="2000" dirty="0">
                <a:latin typeface="楷体" pitchFamily="49" charset="-122"/>
                <a:ea typeface="楷体" pitchFamily="49" charset="-122"/>
              </a:rPr>
              <a:t>Ω的定值电阻</a:t>
            </a:r>
            <a:r>
              <a:rPr lang="en-US" altLang="zh-CN" sz="2000" dirty="0">
                <a:latin typeface="楷体" pitchFamily="49" charset="-122"/>
                <a:ea typeface="楷体" pitchFamily="49" charset="-122"/>
              </a:rPr>
              <a:t>1</a:t>
            </a:r>
            <a:r>
              <a:rPr lang="zh-CN" altLang="zh-CN" sz="2000" dirty="0">
                <a:latin typeface="楷体" pitchFamily="49" charset="-122"/>
                <a:ea typeface="楷体" pitchFamily="49" charset="-122"/>
              </a:rPr>
              <a:t>个，导线若干</a:t>
            </a:r>
          </a:p>
          <a:p>
            <a:r>
              <a:rPr lang="zh-CN" altLang="zh-CN" sz="2000" dirty="0">
                <a:latin typeface="楷体" pitchFamily="49" charset="-122"/>
                <a:ea typeface="楷体" pitchFamily="49" charset="-122"/>
              </a:rPr>
              <a:t>请根据所给器材的规格，完成下列内容</a:t>
            </a:r>
            <a:r>
              <a:rPr lang="en-US" altLang="zh-CN" sz="2000" dirty="0">
                <a:latin typeface="楷体" pitchFamily="49" charset="-122"/>
                <a:ea typeface="楷体" pitchFamily="49" charset="-122"/>
              </a:rPr>
              <a:t>:</a:t>
            </a:r>
            <a:endParaRPr lang="zh-CN" altLang="zh-CN" sz="2000" dirty="0">
              <a:latin typeface="楷体" pitchFamily="49" charset="-122"/>
              <a:ea typeface="楷体" pitchFamily="49" charset="-122"/>
            </a:endParaRPr>
          </a:p>
          <a:p>
            <a:r>
              <a:rPr lang="en-US" altLang="zh-CN" sz="2000" dirty="0">
                <a:latin typeface="楷体" pitchFamily="49" charset="-122"/>
                <a:ea typeface="楷体" pitchFamily="49" charset="-122"/>
              </a:rPr>
              <a:t>(1)</a:t>
            </a:r>
            <a:r>
              <a:rPr lang="zh-CN" altLang="zh-CN" sz="2000" dirty="0">
                <a:latin typeface="楷体" pitchFamily="49" charset="-122"/>
                <a:ea typeface="楷体" pitchFamily="49" charset="-122"/>
              </a:rPr>
              <a:t>设计能够比较准确测量阻值的实验电路</a:t>
            </a:r>
            <a:r>
              <a:rPr lang="en-US" altLang="zh-CN" sz="2000" dirty="0">
                <a:latin typeface="楷体" pitchFamily="49" charset="-122"/>
                <a:ea typeface="楷体" pitchFamily="49" charset="-122"/>
              </a:rPr>
              <a:t>;</a:t>
            </a:r>
            <a:endParaRPr lang="zh-CN" altLang="zh-CN" sz="2000" dirty="0">
              <a:latin typeface="楷体" pitchFamily="49" charset="-122"/>
              <a:ea typeface="楷体" pitchFamily="49" charset="-122"/>
            </a:endParaRPr>
          </a:p>
          <a:p>
            <a:r>
              <a:rPr lang="en-US" altLang="zh-CN" sz="2000" dirty="0">
                <a:latin typeface="楷体" pitchFamily="49" charset="-122"/>
                <a:ea typeface="楷体" pitchFamily="49" charset="-122"/>
              </a:rPr>
              <a:t>(2)</a:t>
            </a:r>
            <a:r>
              <a:rPr lang="zh-CN" altLang="zh-CN" sz="2000" dirty="0">
                <a:latin typeface="楷体" pitchFamily="49" charset="-122"/>
                <a:ea typeface="楷体" pitchFamily="49" charset="-122"/>
              </a:rPr>
              <a:t>说明实验要测量的物理量，给出阻值的计算</a:t>
            </a:r>
            <a:r>
              <a:rPr lang="zh-CN" altLang="zh-CN" sz="2000" dirty="0" smtClean="0">
                <a:latin typeface="楷体" pitchFamily="49" charset="-122"/>
                <a:ea typeface="楷体" pitchFamily="49" charset="-122"/>
              </a:rPr>
              <a:t>公式。</a:t>
            </a:r>
            <a:endParaRPr lang="zh-CN" altLang="zh-CN" sz="2000" dirty="0">
              <a:latin typeface="楷体" pitchFamily="49" charset="-122"/>
              <a:ea typeface="楷体" pitchFamily="49" charset="-122"/>
            </a:endParaRPr>
          </a:p>
        </p:txBody>
      </p:sp>
      <p:sp>
        <p:nvSpPr>
          <p:cNvPr id="4" name="矩形 3"/>
          <p:cNvSpPr/>
          <p:nvPr/>
        </p:nvSpPr>
        <p:spPr>
          <a:xfrm>
            <a:off x="157081" y="4024596"/>
            <a:ext cx="8640960" cy="1323439"/>
          </a:xfrm>
          <a:prstGeom prst="rect">
            <a:avLst/>
          </a:prstGeom>
        </p:spPr>
        <p:txBody>
          <a:bodyPr wrap="square">
            <a:spAutoFit/>
          </a:bodyPr>
          <a:lstStyle/>
          <a:p>
            <a:r>
              <a:rPr lang="zh-CN" altLang="zh-CN" sz="2000" dirty="0">
                <a:latin typeface="楷体" pitchFamily="49" charset="-122"/>
                <a:ea typeface="楷体" pitchFamily="49" charset="-122"/>
              </a:rPr>
              <a:t>解</a:t>
            </a:r>
            <a:r>
              <a:rPr lang="en-US" altLang="zh-CN" sz="2000" dirty="0">
                <a:latin typeface="楷体" pitchFamily="49" charset="-122"/>
                <a:ea typeface="楷体" pitchFamily="49" charset="-122"/>
              </a:rPr>
              <a:t>:(1)</a:t>
            </a:r>
            <a:r>
              <a:rPr lang="zh-CN" altLang="zh-CN" sz="2000" dirty="0">
                <a:latin typeface="楷体" pitchFamily="49" charset="-122"/>
                <a:ea typeface="楷体" pitchFamily="49" charset="-122"/>
              </a:rPr>
              <a:t>所给器材有直流毫安表和直流电压表，可以用伏安法测量未知电阻的阻值，电路如图</a:t>
            </a:r>
            <a:r>
              <a:rPr lang="en-US" altLang="zh-CN" sz="2000" dirty="0">
                <a:latin typeface="楷体" pitchFamily="49" charset="-122"/>
                <a:ea typeface="楷体" pitchFamily="49" charset="-122"/>
              </a:rPr>
              <a:t>8</a:t>
            </a:r>
            <a:r>
              <a:rPr lang="zh-CN" altLang="zh-CN" sz="2000" dirty="0">
                <a:latin typeface="楷体" pitchFamily="49" charset="-122"/>
                <a:ea typeface="楷体" pitchFamily="49" charset="-122"/>
              </a:rPr>
              <a:t>所示。</a:t>
            </a:r>
          </a:p>
          <a:p>
            <a:r>
              <a:rPr lang="en-US" altLang="zh-CN" sz="2000" dirty="0">
                <a:latin typeface="楷体" pitchFamily="49" charset="-122"/>
                <a:ea typeface="楷体" pitchFamily="49" charset="-122"/>
              </a:rPr>
              <a:t>   </a:t>
            </a:r>
            <a:r>
              <a:rPr lang="en-US" altLang="zh-CN" sz="2000" dirty="0" smtClean="0">
                <a:latin typeface="楷体" pitchFamily="49" charset="-122"/>
                <a:ea typeface="楷体" pitchFamily="49" charset="-122"/>
              </a:rPr>
              <a:t>(</a:t>
            </a:r>
            <a:r>
              <a:rPr lang="en-US" altLang="zh-CN" sz="2000" dirty="0">
                <a:latin typeface="楷体" pitchFamily="49" charset="-122"/>
                <a:ea typeface="楷体" pitchFamily="49" charset="-122"/>
              </a:rPr>
              <a:t>2)</a:t>
            </a:r>
            <a:r>
              <a:rPr lang="zh-CN" altLang="zh-CN" sz="2000" dirty="0">
                <a:latin typeface="楷体" pitchFamily="49" charset="-122"/>
                <a:ea typeface="楷体" pitchFamily="49" charset="-122"/>
              </a:rPr>
              <a:t>实验要测量的物理量</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①直流电压表的电压</a:t>
            </a:r>
            <a:r>
              <a:rPr lang="en-US" altLang="zh-CN" sz="2000" dirty="0">
                <a:latin typeface="楷体" pitchFamily="49" charset="-122"/>
                <a:ea typeface="楷体" pitchFamily="49" charset="-122"/>
              </a:rPr>
              <a:t>U</a:t>
            </a:r>
            <a:r>
              <a:rPr lang="zh-CN" altLang="zh-CN" sz="2000" dirty="0">
                <a:latin typeface="楷体" pitchFamily="49" charset="-122"/>
                <a:ea typeface="楷体" pitchFamily="49" charset="-122"/>
              </a:rPr>
              <a:t>，②直流毫安表的电流</a:t>
            </a:r>
            <a:r>
              <a:rPr lang="en-US" altLang="zh-CN" sz="2000" dirty="0">
                <a:latin typeface="楷体" pitchFamily="49" charset="-122"/>
                <a:ea typeface="楷体" pitchFamily="49" charset="-122"/>
              </a:rPr>
              <a:t>I</a:t>
            </a:r>
            <a:r>
              <a:rPr lang="zh-CN" altLang="zh-CN" sz="2000" dirty="0">
                <a:latin typeface="楷体" pitchFamily="49" charset="-122"/>
                <a:ea typeface="楷体" pitchFamily="49" charset="-122"/>
              </a:rPr>
              <a:t>。</a:t>
            </a:r>
          </a:p>
          <a:p>
            <a:r>
              <a:rPr lang="zh-CN" altLang="zh-CN" sz="2000" dirty="0">
                <a:latin typeface="楷体" pitchFamily="49" charset="-122"/>
                <a:ea typeface="楷体" pitchFamily="49" charset="-122"/>
              </a:rPr>
              <a:t>未知电阻</a:t>
            </a:r>
            <a:r>
              <a:rPr lang="en-US" altLang="zh-CN" sz="2000" dirty="0">
                <a:latin typeface="楷体" pitchFamily="49" charset="-122"/>
                <a:ea typeface="楷体" pitchFamily="49" charset="-122"/>
              </a:rPr>
              <a:t>R</a:t>
            </a:r>
            <a:r>
              <a:rPr lang="en-US" altLang="zh-CN" sz="2000" baseline="-25000" dirty="0">
                <a:latin typeface="楷体" pitchFamily="49" charset="-122"/>
                <a:ea typeface="楷体" pitchFamily="49" charset="-122"/>
              </a:rPr>
              <a:t>x</a:t>
            </a:r>
            <a:r>
              <a:rPr lang="zh-CN" altLang="zh-CN" sz="2000" dirty="0">
                <a:latin typeface="楷体" pitchFamily="49" charset="-122"/>
                <a:ea typeface="楷体" pitchFamily="49" charset="-122"/>
              </a:rPr>
              <a:t>，阻值的计算公式为</a:t>
            </a:r>
            <a:r>
              <a:rPr lang="en-US" altLang="zh-CN" sz="2000" dirty="0">
                <a:latin typeface="楷体" pitchFamily="49" charset="-122"/>
                <a:ea typeface="楷体" pitchFamily="49" charset="-122"/>
              </a:rPr>
              <a:t>R</a:t>
            </a:r>
            <a:r>
              <a:rPr lang="en-US" altLang="zh-CN" sz="2000" baseline="-25000" dirty="0">
                <a:latin typeface="楷体" pitchFamily="49" charset="-122"/>
                <a:ea typeface="楷体" pitchFamily="49" charset="-122"/>
              </a:rPr>
              <a:t>x</a:t>
            </a:r>
            <a:r>
              <a:rPr lang="en-US" altLang="zh-CN" sz="2000" dirty="0">
                <a:latin typeface="楷体" pitchFamily="49" charset="-122"/>
                <a:ea typeface="楷体" pitchFamily="49" charset="-122"/>
              </a:rPr>
              <a:t>=U/I</a:t>
            </a:r>
            <a:r>
              <a:rPr lang="zh-CN" altLang="zh-CN" sz="2000" dirty="0">
                <a:latin typeface="楷体" pitchFamily="49" charset="-122"/>
                <a:ea typeface="楷体" pitchFamily="49" charset="-122"/>
              </a:rPr>
              <a:t>。</a:t>
            </a:r>
            <a:endParaRPr lang="zh-CN" altLang="en-US" sz="2000" dirty="0">
              <a:latin typeface="楷体" pitchFamily="49" charset="-122"/>
              <a:ea typeface="楷体" pitchFamily="49" charset="-122"/>
            </a:endParaRPr>
          </a:p>
        </p:txBody>
      </p:sp>
      <p:sp>
        <p:nvSpPr>
          <p:cNvPr id="10" name="矩形 1"/>
          <p:cNvSpPr>
            <a:spLocks noChangeArrowheads="1"/>
          </p:cNvSpPr>
          <p:nvPr/>
        </p:nvSpPr>
        <p:spPr bwMode="auto">
          <a:xfrm>
            <a:off x="156865" y="5217844"/>
            <a:ext cx="8455222"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kumimoji="1" lang="zh-CN" altLang="en-US" sz="2000" dirty="0">
                <a:solidFill>
                  <a:srgbClr val="0000FF"/>
                </a:solidFill>
                <a:latin typeface="楷体" pitchFamily="49" charset="-122"/>
                <a:ea typeface="楷体" pitchFamily="49" charset="-122"/>
              </a:rPr>
              <a:t>问题</a:t>
            </a:r>
            <a:r>
              <a:rPr kumimoji="1" lang="en-US" altLang="zh-CN" sz="2000" dirty="0">
                <a:solidFill>
                  <a:srgbClr val="0000FF"/>
                </a:solidFill>
                <a:latin typeface="楷体" pitchFamily="49" charset="-122"/>
                <a:ea typeface="楷体" pitchFamily="49" charset="-122"/>
              </a:rPr>
              <a:t>:</a:t>
            </a:r>
            <a:br>
              <a:rPr kumimoji="1" lang="en-US" altLang="zh-CN" sz="2000" dirty="0">
                <a:solidFill>
                  <a:srgbClr val="0000FF"/>
                </a:solidFill>
                <a:latin typeface="楷体" pitchFamily="49" charset="-122"/>
                <a:ea typeface="楷体" pitchFamily="49" charset="-122"/>
              </a:rPr>
            </a:br>
            <a:r>
              <a:rPr kumimoji="1" lang="en-US" altLang="zh-CN" sz="2000" dirty="0" smtClean="0">
                <a:solidFill>
                  <a:srgbClr val="0000FF"/>
                </a:solidFill>
                <a:latin typeface="楷体" pitchFamily="49" charset="-122"/>
                <a:ea typeface="楷体" pitchFamily="49" charset="-122"/>
              </a:rPr>
              <a:t>(</a:t>
            </a:r>
            <a:r>
              <a:rPr kumimoji="1" lang="en-US" altLang="zh-CN" sz="2000" dirty="0">
                <a:solidFill>
                  <a:srgbClr val="0000FF"/>
                </a:solidFill>
                <a:latin typeface="楷体" pitchFamily="49" charset="-122"/>
                <a:ea typeface="楷体" pitchFamily="49" charset="-122"/>
              </a:rPr>
              <a:t>1</a:t>
            </a:r>
            <a:r>
              <a:rPr kumimoji="1" lang="en-US" altLang="zh-CN" sz="2000" dirty="0" smtClean="0">
                <a:solidFill>
                  <a:srgbClr val="0000FF"/>
                </a:solidFill>
                <a:latin typeface="楷体" pitchFamily="49" charset="-122"/>
                <a:ea typeface="楷体" pitchFamily="49" charset="-122"/>
              </a:rPr>
              <a:t>)</a:t>
            </a:r>
            <a:r>
              <a:rPr kumimoji="1" lang="zh-CN" altLang="zh-CN" sz="2000" dirty="0" smtClean="0">
                <a:solidFill>
                  <a:srgbClr val="0000FF"/>
                </a:solidFill>
                <a:latin typeface="楷体" pitchFamily="49" charset="-122"/>
                <a:ea typeface="楷体" pitchFamily="49" charset="-122"/>
              </a:rPr>
              <a:t>指出</a:t>
            </a:r>
            <a:r>
              <a:rPr kumimoji="1" lang="zh-CN" altLang="zh-CN" sz="2000" dirty="0">
                <a:solidFill>
                  <a:srgbClr val="0000FF"/>
                </a:solidFill>
                <a:latin typeface="楷体" pitchFamily="49" charset="-122"/>
                <a:ea typeface="楷体" pitchFamily="49" charset="-122"/>
              </a:rPr>
              <a:t>该同学设计的电路存在的问题。</a:t>
            </a:r>
            <a:r>
              <a:rPr kumimoji="1" lang="en-US" altLang="zh-CN" sz="2000" dirty="0" smtClean="0">
                <a:solidFill>
                  <a:srgbClr val="0000FF"/>
                </a:solidFill>
                <a:latin typeface="楷体" pitchFamily="49" charset="-122"/>
                <a:ea typeface="楷体" pitchFamily="49" charset="-122"/>
              </a:rPr>
              <a:t>(</a:t>
            </a:r>
            <a:r>
              <a:rPr kumimoji="1" lang="en-US" altLang="zh-CN" sz="2000" dirty="0">
                <a:solidFill>
                  <a:srgbClr val="0000FF"/>
                </a:solidFill>
                <a:latin typeface="楷体" pitchFamily="49" charset="-122"/>
                <a:ea typeface="楷体" pitchFamily="49" charset="-122"/>
              </a:rPr>
              <a:t>4</a:t>
            </a:r>
            <a:r>
              <a:rPr kumimoji="1" lang="zh-CN" altLang="en-US" sz="2000" dirty="0">
                <a:solidFill>
                  <a:srgbClr val="0000FF"/>
                </a:solidFill>
                <a:latin typeface="楷体" pitchFamily="49" charset="-122"/>
                <a:ea typeface="楷体" pitchFamily="49" charset="-122"/>
              </a:rPr>
              <a:t>分</a:t>
            </a:r>
            <a:r>
              <a:rPr kumimoji="1" lang="en-US" altLang="zh-CN" sz="2000" dirty="0">
                <a:solidFill>
                  <a:srgbClr val="0000FF"/>
                </a:solidFill>
                <a:latin typeface="楷体" pitchFamily="49" charset="-122"/>
                <a:ea typeface="楷体" pitchFamily="49" charset="-122"/>
              </a:rPr>
              <a:t>)</a:t>
            </a:r>
          </a:p>
          <a:p>
            <a:r>
              <a:rPr kumimoji="1" lang="en-US" altLang="zh-CN" sz="2000" dirty="0" smtClean="0">
                <a:solidFill>
                  <a:srgbClr val="0000FF"/>
                </a:solidFill>
                <a:latin typeface="楷体" pitchFamily="49" charset="-122"/>
                <a:ea typeface="楷体" pitchFamily="49" charset="-122"/>
              </a:rPr>
              <a:t>(</a:t>
            </a:r>
            <a:r>
              <a:rPr kumimoji="1" lang="en-US" altLang="zh-CN" sz="2000" dirty="0">
                <a:solidFill>
                  <a:srgbClr val="0000FF"/>
                </a:solidFill>
                <a:latin typeface="楷体" pitchFamily="49" charset="-122"/>
                <a:ea typeface="楷体" pitchFamily="49" charset="-122"/>
              </a:rPr>
              <a:t>2</a:t>
            </a:r>
            <a:r>
              <a:rPr kumimoji="1" lang="en-US" altLang="zh-CN" sz="2000" dirty="0" smtClean="0">
                <a:solidFill>
                  <a:srgbClr val="0000FF"/>
                </a:solidFill>
                <a:latin typeface="楷体" pitchFamily="49" charset="-122"/>
                <a:ea typeface="楷体" pitchFamily="49" charset="-122"/>
              </a:rPr>
              <a:t>)</a:t>
            </a:r>
            <a:r>
              <a:rPr kumimoji="1" lang="zh-CN" altLang="en-US" sz="2000" dirty="0" smtClean="0">
                <a:solidFill>
                  <a:srgbClr val="0000FF"/>
                </a:solidFill>
                <a:latin typeface="楷体" pitchFamily="49" charset="-122"/>
                <a:ea typeface="楷体" pitchFamily="49" charset="-122"/>
              </a:rPr>
              <a:t>给出</a:t>
            </a:r>
            <a:r>
              <a:rPr kumimoji="1" lang="zh-CN" altLang="zh-CN" sz="2000" dirty="0" smtClean="0">
                <a:solidFill>
                  <a:srgbClr val="0000FF"/>
                </a:solidFill>
                <a:latin typeface="楷体" pitchFamily="49" charset="-122"/>
                <a:ea typeface="楷体" pitchFamily="49" charset="-122"/>
              </a:rPr>
              <a:t>符合</a:t>
            </a:r>
            <a:r>
              <a:rPr kumimoji="1" lang="zh-CN" altLang="zh-CN" sz="2000" dirty="0">
                <a:solidFill>
                  <a:srgbClr val="0000FF"/>
                </a:solidFill>
                <a:latin typeface="楷体" pitchFamily="49" charset="-122"/>
                <a:ea typeface="楷体" pitchFamily="49" charset="-122"/>
              </a:rPr>
              <a:t>题目要求的实验电路图。</a:t>
            </a:r>
            <a:r>
              <a:rPr kumimoji="1" lang="en-US" altLang="zh-CN" sz="2000" dirty="0">
                <a:solidFill>
                  <a:srgbClr val="0000FF"/>
                </a:solidFill>
                <a:latin typeface="楷体" pitchFamily="49" charset="-122"/>
                <a:ea typeface="楷体" pitchFamily="49" charset="-122"/>
              </a:rPr>
              <a:t>(6</a:t>
            </a:r>
            <a:r>
              <a:rPr kumimoji="1" lang="zh-CN" altLang="en-US" sz="2000" dirty="0">
                <a:solidFill>
                  <a:srgbClr val="0000FF"/>
                </a:solidFill>
                <a:latin typeface="楷体" pitchFamily="49" charset="-122"/>
                <a:ea typeface="楷体" pitchFamily="49" charset="-122"/>
              </a:rPr>
              <a:t>分</a:t>
            </a:r>
            <a:r>
              <a:rPr kumimoji="1" lang="en-US" altLang="zh-CN" sz="2000" dirty="0">
                <a:solidFill>
                  <a:srgbClr val="0000FF"/>
                </a:solidFill>
                <a:latin typeface="楷体" pitchFamily="49" charset="-122"/>
                <a:ea typeface="楷体" pitchFamily="49" charset="-122"/>
              </a:rPr>
              <a:t>)</a:t>
            </a:r>
          </a:p>
          <a:p>
            <a:r>
              <a:rPr kumimoji="1" lang="en-US" altLang="zh-CN" sz="2000" dirty="0" smtClean="0">
                <a:solidFill>
                  <a:srgbClr val="0000FF"/>
                </a:solidFill>
                <a:latin typeface="楷体" pitchFamily="49" charset="-122"/>
                <a:ea typeface="楷体" pitchFamily="49" charset="-122"/>
              </a:rPr>
              <a:t>(</a:t>
            </a:r>
            <a:r>
              <a:rPr kumimoji="1" lang="en-US" altLang="zh-CN" sz="2000" dirty="0">
                <a:solidFill>
                  <a:srgbClr val="0000FF"/>
                </a:solidFill>
                <a:latin typeface="楷体" pitchFamily="49" charset="-122"/>
                <a:ea typeface="楷体" pitchFamily="49" charset="-122"/>
              </a:rPr>
              <a:t>3</a:t>
            </a:r>
            <a:r>
              <a:rPr kumimoji="1" lang="en-US" altLang="zh-CN" sz="2000" dirty="0" smtClean="0">
                <a:solidFill>
                  <a:srgbClr val="0000FF"/>
                </a:solidFill>
                <a:latin typeface="楷体" pitchFamily="49" charset="-122"/>
                <a:ea typeface="楷体" pitchFamily="49" charset="-122"/>
              </a:rPr>
              <a:t>)</a:t>
            </a:r>
            <a:r>
              <a:rPr kumimoji="1" lang="zh-CN" altLang="zh-CN" sz="2000" dirty="0" smtClean="0">
                <a:solidFill>
                  <a:srgbClr val="0000FF"/>
                </a:solidFill>
                <a:latin typeface="楷体" pitchFamily="49" charset="-122"/>
                <a:ea typeface="楷体" pitchFamily="49" charset="-122"/>
              </a:rPr>
              <a:t>针对</a:t>
            </a:r>
            <a:r>
              <a:rPr kumimoji="1" lang="zh-CN" altLang="zh-CN" sz="2000" dirty="0">
                <a:solidFill>
                  <a:srgbClr val="0000FF"/>
                </a:solidFill>
                <a:latin typeface="楷体" pitchFamily="49" charset="-122"/>
                <a:ea typeface="楷体" pitchFamily="49" charset="-122"/>
              </a:rPr>
              <a:t>该同学电路图存在的问题</a:t>
            </a:r>
            <a:r>
              <a:rPr kumimoji="1" lang="en-US" altLang="zh-CN" sz="2000" dirty="0">
                <a:solidFill>
                  <a:srgbClr val="0000FF"/>
                </a:solidFill>
                <a:latin typeface="楷体" pitchFamily="49" charset="-122"/>
                <a:ea typeface="楷体" pitchFamily="49" charset="-122"/>
              </a:rPr>
              <a:t>,</a:t>
            </a:r>
            <a:r>
              <a:rPr kumimoji="1" lang="zh-CN" altLang="zh-CN" sz="2000" dirty="0">
                <a:solidFill>
                  <a:srgbClr val="0000FF"/>
                </a:solidFill>
                <a:latin typeface="楷体" pitchFamily="49" charset="-122"/>
                <a:ea typeface="楷体" pitchFamily="49" charset="-122"/>
              </a:rPr>
              <a:t>设计一个教学片段，帮助其正确分析和解决此类问题。</a:t>
            </a:r>
            <a:r>
              <a:rPr kumimoji="1" lang="en-US" altLang="zh-CN" sz="2000" dirty="0" smtClean="0">
                <a:solidFill>
                  <a:srgbClr val="0000FF"/>
                </a:solidFill>
                <a:latin typeface="楷体" pitchFamily="49" charset="-122"/>
                <a:ea typeface="楷体" pitchFamily="49" charset="-122"/>
              </a:rPr>
              <a:t>(</a:t>
            </a:r>
            <a:r>
              <a:rPr kumimoji="1" lang="en-US" altLang="zh-CN" sz="2000" dirty="0">
                <a:solidFill>
                  <a:srgbClr val="0000FF"/>
                </a:solidFill>
                <a:latin typeface="楷体" pitchFamily="49" charset="-122"/>
                <a:ea typeface="楷体" pitchFamily="49" charset="-122"/>
              </a:rPr>
              <a:t>10</a:t>
            </a:r>
            <a:r>
              <a:rPr kumimoji="1" lang="zh-CN" altLang="en-US" sz="2000" dirty="0">
                <a:solidFill>
                  <a:srgbClr val="0000FF"/>
                </a:solidFill>
                <a:latin typeface="楷体" pitchFamily="49" charset="-122"/>
                <a:ea typeface="楷体" pitchFamily="49" charset="-122"/>
              </a:rPr>
              <a:t>分</a:t>
            </a:r>
            <a:r>
              <a:rPr kumimoji="1" lang="en-US" altLang="zh-CN" sz="2000" dirty="0" smtClean="0">
                <a:solidFill>
                  <a:srgbClr val="0000FF"/>
                </a:solidFill>
                <a:latin typeface="楷体" pitchFamily="49" charset="-122"/>
                <a:ea typeface="楷体" pitchFamily="49" charset="-122"/>
              </a:rPr>
              <a:t>)</a:t>
            </a:r>
            <a:endParaRPr kumimoji="1" lang="zh-CN" altLang="en-US" sz="2000" dirty="0">
              <a:solidFill>
                <a:srgbClr val="0000FF"/>
              </a:solidFill>
              <a:latin typeface="楷体" pitchFamily="49" charset="-122"/>
              <a:ea typeface="楷体" pitchFamily="49" charset="-122"/>
            </a:endParaRPr>
          </a:p>
        </p:txBody>
      </p:sp>
      <p:pic>
        <p:nvPicPr>
          <p:cNvPr id="11" name="图片 10"/>
          <p:cNvPicPr/>
          <p:nvPr/>
        </p:nvPicPr>
        <p:blipFill rotWithShape="1">
          <a:blip r:embed="rId2" cstate="print">
            <a:extLst>
              <a:ext uri="{28A0092B-C50C-407E-A947-70E740481C1C}">
                <a14:useLocalDpi xmlns:a14="http://schemas.microsoft.com/office/drawing/2010/main" val="0"/>
              </a:ext>
            </a:extLst>
          </a:blip>
          <a:srcRect l="4919" t="3828" r="3635"/>
          <a:stretch/>
        </p:blipFill>
        <p:spPr>
          <a:xfrm>
            <a:off x="5791200" y="1486829"/>
            <a:ext cx="2891883" cy="1860490"/>
          </a:xfrm>
          <a:prstGeom prst="rect">
            <a:avLst/>
          </a:prstGeom>
        </p:spPr>
      </p:pic>
    </p:spTree>
    <p:extLst>
      <p:ext uri="{BB962C8B-B14F-4D97-AF65-F5344CB8AC3E}">
        <p14:creationId xmlns:p14="http://schemas.microsoft.com/office/powerpoint/2010/main" val="10273379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2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03" name="Text Box 55"/>
          <p:cNvSpPr txBox="1">
            <a:spLocks noChangeArrowheads="1"/>
          </p:cNvSpPr>
          <p:nvPr/>
        </p:nvSpPr>
        <p:spPr bwMode="auto">
          <a:xfrm>
            <a:off x="4763" y="36513"/>
            <a:ext cx="291147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三、案例分析题</a:t>
            </a:r>
          </a:p>
        </p:txBody>
      </p:sp>
      <mc:AlternateContent xmlns:mc="http://schemas.openxmlformats.org/markup-compatibility/2006" xmlns:a14="http://schemas.microsoft.com/office/drawing/2010/main">
        <mc:Choice Requires="a14">
          <p:sp>
            <p:nvSpPr>
              <p:cNvPr id="5" name="矩形 4"/>
              <p:cNvSpPr>
                <a:spLocks noChangeArrowheads="1"/>
              </p:cNvSpPr>
              <p:nvPr/>
            </p:nvSpPr>
            <p:spPr bwMode="auto">
              <a:xfrm>
                <a:off x="179388" y="620688"/>
                <a:ext cx="8713787" cy="566167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p>
                <a:r>
                  <a:rPr kumimoji="1" lang="en-US" altLang="zh-CN" sz="2000" dirty="0" smtClean="0">
                    <a:solidFill>
                      <a:srgbClr val="0000FF"/>
                    </a:solidFill>
                    <a:latin typeface="楷体" pitchFamily="49" charset="-122"/>
                    <a:ea typeface="楷体" pitchFamily="49" charset="-122"/>
                  </a:rPr>
                  <a:t>10.</a:t>
                </a:r>
                <a:r>
                  <a:rPr kumimoji="1" lang="zh-CN" altLang="zh-CN" sz="2000" dirty="0" smtClean="0">
                    <a:solidFill>
                      <a:srgbClr val="0000FF"/>
                    </a:solidFill>
                    <a:latin typeface="楷体" pitchFamily="49" charset="-122"/>
                    <a:ea typeface="楷体" pitchFamily="49" charset="-122"/>
                  </a:rPr>
                  <a:t>参考</a:t>
                </a:r>
                <a:r>
                  <a:rPr kumimoji="1" lang="zh-CN" altLang="zh-CN" sz="2000" dirty="0">
                    <a:solidFill>
                      <a:srgbClr val="0000FF"/>
                    </a:solidFill>
                    <a:latin typeface="楷体" pitchFamily="49" charset="-122"/>
                    <a:ea typeface="楷体" pitchFamily="49" charset="-122"/>
                  </a:rPr>
                  <a:t>答案</a:t>
                </a:r>
                <a:r>
                  <a:rPr kumimoji="1" lang="zh-CN" altLang="en-US" sz="2000" dirty="0">
                    <a:solidFill>
                      <a:srgbClr val="0000FF"/>
                    </a:solidFill>
                    <a:latin typeface="楷体" pitchFamily="49" charset="-122"/>
                    <a:ea typeface="楷体" pitchFamily="49" charset="-122"/>
                  </a:rPr>
                  <a:t>：</a:t>
                </a:r>
                <a:endParaRPr kumimoji="1" lang="en-US" altLang="zh-CN" sz="2000" dirty="0">
                  <a:solidFill>
                    <a:srgbClr val="0000FF"/>
                  </a:solidFill>
                  <a:latin typeface="楷体" pitchFamily="49" charset="-122"/>
                  <a:ea typeface="楷体" pitchFamily="49" charset="-122"/>
                </a:endParaRPr>
              </a:p>
              <a:p>
                <a:r>
                  <a:rPr kumimoji="1" lang="en-US" altLang="zh-CN" sz="2000" dirty="0">
                    <a:solidFill>
                      <a:srgbClr val="0000FF"/>
                    </a:solidFill>
                    <a:latin typeface="楷体" pitchFamily="49" charset="-122"/>
                    <a:ea typeface="楷体" pitchFamily="49" charset="-122"/>
                  </a:rPr>
                  <a:t>(</a:t>
                </a:r>
                <a:r>
                  <a:rPr kumimoji="1" lang="en-US" altLang="zh-CN" sz="2000" dirty="0" smtClean="0">
                    <a:solidFill>
                      <a:srgbClr val="0000FF"/>
                    </a:solidFill>
                    <a:latin typeface="楷体" pitchFamily="49" charset="-122"/>
                    <a:ea typeface="楷体" pitchFamily="49" charset="-122"/>
                  </a:rPr>
                  <a:t>1)</a:t>
                </a:r>
                <a:r>
                  <a:rPr kumimoji="1" lang="zh-CN" altLang="en-US" sz="2000" dirty="0" smtClean="0">
                    <a:solidFill>
                      <a:srgbClr val="0000FF"/>
                    </a:solidFill>
                    <a:latin typeface="楷体" pitchFamily="49" charset="-122"/>
                    <a:ea typeface="楷体" pitchFamily="49" charset="-122"/>
                  </a:rPr>
                  <a:t>存在问题：</a:t>
                </a:r>
                <a:r>
                  <a:rPr lang="zh-CN" altLang="zh-CN" sz="2000" dirty="0" smtClean="0">
                    <a:latin typeface="楷体" pitchFamily="49" charset="-122"/>
                    <a:ea typeface="楷体" pitchFamily="49" charset="-122"/>
                  </a:rPr>
                  <a:t>①</a:t>
                </a:r>
                <a:r>
                  <a:rPr lang="zh-CN" altLang="zh-CN" sz="2000" dirty="0">
                    <a:latin typeface="楷体" pitchFamily="49" charset="-122"/>
                    <a:ea typeface="楷体" pitchFamily="49" charset="-122"/>
                  </a:rPr>
                  <a:t>电流表和电压表的量程较小，并且滑动变阻器的阻值范围为</a:t>
                </a:r>
                <a:r>
                  <a:rPr lang="en-US" altLang="zh-CN" sz="2000" dirty="0">
                    <a:latin typeface="楷体" pitchFamily="49" charset="-122"/>
                    <a:ea typeface="楷体" pitchFamily="49" charset="-122"/>
                  </a:rPr>
                  <a:t>0~15</a:t>
                </a:r>
                <a:r>
                  <a:rPr lang="zh-CN" altLang="zh-CN" sz="2000" dirty="0">
                    <a:latin typeface="楷体" pitchFamily="49" charset="-122"/>
                    <a:ea typeface="楷体" pitchFamily="49" charset="-122"/>
                  </a:rPr>
                  <a:t>Ω，阻值范围较小，对</a:t>
                </a:r>
                <a:r>
                  <a:rPr lang="en-US" altLang="zh-CN" sz="2000" dirty="0">
                    <a:latin typeface="楷体" pitchFamily="49" charset="-122"/>
                    <a:ea typeface="楷体" pitchFamily="49" charset="-122"/>
                  </a:rPr>
                  <a:t>Rx</a:t>
                </a:r>
                <a:r>
                  <a:rPr lang="zh-CN" altLang="zh-CN" sz="2000" dirty="0">
                    <a:latin typeface="楷体" pitchFamily="49" charset="-122"/>
                    <a:ea typeface="楷体" pitchFamily="49" charset="-122"/>
                  </a:rPr>
                  <a:t>的电压改变不明显，所以应采用</a:t>
                </a:r>
                <a:r>
                  <a:rPr lang="zh-CN" altLang="zh-CN" sz="2000" dirty="0">
                    <a:solidFill>
                      <a:srgbClr val="C00000"/>
                    </a:solidFill>
                    <a:latin typeface="楷体" pitchFamily="49" charset="-122"/>
                    <a:ea typeface="楷体" pitchFamily="49" charset="-122"/>
                  </a:rPr>
                  <a:t>分压式接法</a:t>
                </a:r>
                <a:r>
                  <a:rPr lang="zh-CN" altLang="zh-CN" sz="2000" dirty="0">
                    <a:latin typeface="楷体" pitchFamily="49" charset="-122"/>
                    <a:ea typeface="楷体" pitchFamily="49" charset="-122"/>
                  </a:rPr>
                  <a:t>。图中</a:t>
                </a:r>
                <a:r>
                  <a:rPr lang="zh-CN" altLang="zh-CN" sz="2000" dirty="0">
                    <a:solidFill>
                      <a:srgbClr val="C00000"/>
                    </a:solidFill>
                    <a:latin typeface="楷体" pitchFamily="49" charset="-122"/>
                    <a:ea typeface="楷体" pitchFamily="49" charset="-122"/>
                  </a:rPr>
                  <a:t>为限流式接法</a:t>
                </a:r>
                <a:r>
                  <a:rPr lang="zh-CN" altLang="zh-CN" sz="2000" dirty="0">
                    <a:latin typeface="楷体" pitchFamily="49" charset="-122"/>
                    <a:ea typeface="楷体" pitchFamily="49" charset="-122"/>
                  </a:rPr>
                  <a:t>，故错误。②因为</a:t>
                </a:r>
                <a:r>
                  <a:rPr lang="en-US" altLang="zh-CN" sz="2000" dirty="0">
                    <a:latin typeface="楷体" pitchFamily="49" charset="-122"/>
                    <a:ea typeface="楷体" pitchFamily="49" charset="-122"/>
                  </a:rPr>
                  <a:t>Rx&lt;</a:t>
                </a:r>
                <a14:m>
                  <m:oMath xmlns:m="http://schemas.openxmlformats.org/officeDocument/2006/math">
                    <m:rad>
                      <m:radPr>
                        <m:degHide m:val="on"/>
                        <m:ctrlPr>
                          <a:rPr lang="zh-CN" altLang="zh-CN" sz="2000" i="1">
                            <a:latin typeface="Cambria Math"/>
                          </a:rPr>
                        </m:ctrlPr>
                      </m:radPr>
                      <m:deg/>
                      <m:e>
                        <m:r>
                          <m:rPr>
                            <m:sty m:val="p"/>
                          </m:rPr>
                          <a:rPr lang="en-US" altLang="zh-CN" sz="2000">
                            <a:latin typeface="Cambria Math"/>
                          </a:rPr>
                          <m:t>RvRA</m:t>
                        </m:r>
                      </m:e>
                    </m:rad>
                  </m:oMath>
                </a14:m>
                <a:r>
                  <a:rPr lang="zh-CN" altLang="zh-CN" sz="2000" dirty="0">
                    <a:latin typeface="楷体" pitchFamily="49" charset="-122"/>
                    <a:ea typeface="楷体" pitchFamily="49" charset="-122"/>
                  </a:rPr>
                  <a:t>，所以</a:t>
                </a:r>
                <a:r>
                  <a:rPr lang="en-US" altLang="zh-CN" sz="2000" dirty="0">
                    <a:latin typeface="楷体" pitchFamily="49" charset="-122"/>
                    <a:ea typeface="楷体" pitchFamily="49" charset="-122"/>
                  </a:rPr>
                  <a:t>Rx</a:t>
                </a:r>
                <a:r>
                  <a:rPr lang="zh-CN" altLang="zh-CN" sz="2000" dirty="0">
                    <a:latin typeface="楷体" pitchFamily="49" charset="-122"/>
                    <a:ea typeface="楷体" pitchFamily="49" charset="-122"/>
                  </a:rPr>
                  <a:t>属于小电阻，所以电流表应该</a:t>
                </a:r>
                <a:r>
                  <a:rPr lang="zh-CN" altLang="zh-CN" sz="2000" dirty="0">
                    <a:solidFill>
                      <a:srgbClr val="C00000"/>
                    </a:solidFill>
                    <a:latin typeface="楷体" pitchFamily="49" charset="-122"/>
                    <a:ea typeface="楷体" pitchFamily="49" charset="-122"/>
                  </a:rPr>
                  <a:t>外接</a:t>
                </a:r>
                <a:r>
                  <a:rPr lang="zh-CN" altLang="zh-CN" sz="2000" dirty="0">
                    <a:latin typeface="楷体" pitchFamily="49" charset="-122"/>
                    <a:ea typeface="楷体" pitchFamily="49" charset="-122"/>
                  </a:rPr>
                  <a:t>。图中为电流表</a:t>
                </a:r>
                <a:r>
                  <a:rPr lang="zh-CN" altLang="zh-CN" sz="2000" dirty="0">
                    <a:solidFill>
                      <a:srgbClr val="C00000"/>
                    </a:solidFill>
                    <a:latin typeface="楷体" pitchFamily="49" charset="-122"/>
                    <a:ea typeface="楷体" pitchFamily="49" charset="-122"/>
                  </a:rPr>
                  <a:t>内接</a:t>
                </a:r>
                <a:r>
                  <a:rPr lang="zh-CN" altLang="zh-CN" sz="2000" dirty="0">
                    <a:latin typeface="楷体" pitchFamily="49" charset="-122"/>
                    <a:ea typeface="楷体" pitchFamily="49" charset="-122"/>
                  </a:rPr>
                  <a:t>，故错误</a:t>
                </a:r>
                <a:r>
                  <a:rPr lang="zh-CN" altLang="zh-CN" sz="2000" dirty="0" smtClean="0">
                    <a:latin typeface="楷体" pitchFamily="49" charset="-122"/>
                    <a:ea typeface="楷体" pitchFamily="49" charset="-122"/>
                  </a:rPr>
                  <a:t>。</a:t>
                </a:r>
                <a:endParaRPr kumimoji="1" lang="en-US" altLang="zh-CN" sz="2000" dirty="0">
                  <a:solidFill>
                    <a:srgbClr val="333333"/>
                  </a:solidFill>
                  <a:latin typeface="楷体" pitchFamily="49" charset="-122"/>
                  <a:ea typeface="楷体" pitchFamily="49" charset="-122"/>
                </a:endParaRPr>
              </a:p>
              <a:p>
                <a:r>
                  <a:rPr kumimoji="1" lang="en-US" altLang="zh-CN" sz="2000" dirty="0" smtClean="0">
                    <a:solidFill>
                      <a:srgbClr val="0000FF"/>
                    </a:solidFill>
                    <a:latin typeface="楷体" pitchFamily="49" charset="-122"/>
                    <a:ea typeface="楷体" pitchFamily="49" charset="-122"/>
                  </a:rPr>
                  <a:t>(</a:t>
                </a:r>
                <a:r>
                  <a:rPr kumimoji="1" lang="en-US" altLang="zh-CN" sz="2000" dirty="0">
                    <a:solidFill>
                      <a:srgbClr val="0000FF"/>
                    </a:solidFill>
                    <a:latin typeface="楷体" pitchFamily="49" charset="-122"/>
                    <a:ea typeface="楷体" pitchFamily="49" charset="-122"/>
                  </a:rPr>
                  <a:t>2</a:t>
                </a:r>
                <a:r>
                  <a:rPr kumimoji="1" lang="en-US" altLang="zh-CN" sz="2000" dirty="0" smtClean="0">
                    <a:solidFill>
                      <a:srgbClr val="0000FF"/>
                    </a:solidFill>
                    <a:latin typeface="楷体" pitchFamily="49" charset="-122"/>
                    <a:ea typeface="楷体" pitchFamily="49" charset="-122"/>
                  </a:rPr>
                  <a:t>)</a:t>
                </a:r>
                <a:r>
                  <a:rPr kumimoji="1" lang="zh-CN" altLang="en-US" sz="2000" dirty="0" smtClean="0">
                    <a:solidFill>
                      <a:srgbClr val="0000FF"/>
                    </a:solidFill>
                    <a:latin typeface="楷体" pitchFamily="49" charset="-122"/>
                    <a:ea typeface="楷体" pitchFamily="49" charset="-122"/>
                  </a:rPr>
                  <a:t>正确接法</a:t>
                </a:r>
                <a:r>
                  <a:rPr kumimoji="1" lang="en-US" altLang="zh-CN" sz="2000" dirty="0" smtClean="0">
                    <a:solidFill>
                      <a:srgbClr val="0000FF"/>
                    </a:solidFill>
                    <a:latin typeface="楷体" pitchFamily="49" charset="-122"/>
                    <a:ea typeface="楷体" pitchFamily="49" charset="-122"/>
                  </a:rPr>
                  <a:t>:</a:t>
                </a:r>
              </a:p>
              <a:p>
                <a:endParaRPr kumimoji="1" lang="en-US" altLang="zh-CN" sz="2000" dirty="0" smtClean="0">
                  <a:solidFill>
                    <a:srgbClr val="0000FF"/>
                  </a:solidFill>
                  <a:latin typeface="楷体" pitchFamily="49" charset="-122"/>
                  <a:ea typeface="楷体" pitchFamily="49" charset="-122"/>
                </a:endParaRPr>
              </a:p>
              <a:p>
                <a:endParaRPr kumimoji="1" lang="en-US" altLang="zh-CN" sz="2000" dirty="0">
                  <a:solidFill>
                    <a:srgbClr val="0000FF"/>
                  </a:solidFill>
                  <a:latin typeface="楷体" pitchFamily="49" charset="-122"/>
                  <a:ea typeface="楷体" pitchFamily="49" charset="-122"/>
                </a:endParaRPr>
              </a:p>
              <a:p>
                <a:endParaRPr kumimoji="1" lang="en-US" altLang="zh-CN" sz="2000" dirty="0" smtClean="0">
                  <a:solidFill>
                    <a:srgbClr val="0000FF"/>
                  </a:solidFill>
                  <a:latin typeface="楷体" pitchFamily="49" charset="-122"/>
                  <a:ea typeface="楷体" pitchFamily="49" charset="-122"/>
                </a:endParaRPr>
              </a:p>
              <a:p>
                <a:endParaRPr kumimoji="1" lang="en-US" altLang="zh-CN" sz="2000" dirty="0">
                  <a:solidFill>
                    <a:srgbClr val="0000FF"/>
                  </a:solidFill>
                  <a:latin typeface="楷体" pitchFamily="49" charset="-122"/>
                  <a:ea typeface="楷体" pitchFamily="49" charset="-122"/>
                </a:endParaRPr>
              </a:p>
              <a:p>
                <a:endParaRPr kumimoji="1" lang="en-US" altLang="zh-CN" sz="2000" dirty="0" smtClean="0">
                  <a:solidFill>
                    <a:srgbClr val="0000FF"/>
                  </a:solidFill>
                  <a:latin typeface="楷体" pitchFamily="49" charset="-122"/>
                  <a:ea typeface="楷体" pitchFamily="49" charset="-122"/>
                </a:endParaRPr>
              </a:p>
              <a:p>
                <a:r>
                  <a:rPr kumimoji="1" lang="en-US" altLang="zh-CN" sz="2000" dirty="0" smtClean="0">
                    <a:solidFill>
                      <a:srgbClr val="0000FF"/>
                    </a:solidFill>
                    <a:latin typeface="楷体" pitchFamily="49" charset="-122"/>
                    <a:ea typeface="楷体" pitchFamily="49" charset="-122"/>
                  </a:rPr>
                  <a:t>(3</a:t>
                </a:r>
                <a:r>
                  <a:rPr kumimoji="1" lang="en-US" altLang="zh-CN" sz="2000" dirty="0">
                    <a:solidFill>
                      <a:srgbClr val="0000FF"/>
                    </a:solidFill>
                    <a:latin typeface="楷体" pitchFamily="49" charset="-122"/>
                    <a:ea typeface="楷体" pitchFamily="49" charset="-122"/>
                  </a:rPr>
                  <a:t>)</a:t>
                </a:r>
                <a:r>
                  <a:rPr kumimoji="1" lang="zh-CN" altLang="en-US" sz="2000" dirty="0">
                    <a:solidFill>
                      <a:srgbClr val="0000FF"/>
                    </a:solidFill>
                    <a:latin typeface="楷体" pitchFamily="49" charset="-122"/>
                    <a:ea typeface="楷体" pitchFamily="49" charset="-122"/>
                  </a:rPr>
                  <a:t>教学片断</a:t>
                </a:r>
                <a:r>
                  <a:rPr kumimoji="1" lang="zh-CN" altLang="en-US" sz="2000" dirty="0" smtClean="0">
                    <a:solidFill>
                      <a:srgbClr val="0000FF"/>
                    </a:solidFill>
                    <a:latin typeface="楷体" pitchFamily="49" charset="-122"/>
                    <a:ea typeface="楷体" pitchFamily="49" charset="-122"/>
                  </a:rPr>
                  <a:t>：</a:t>
                </a:r>
                <a:endParaRPr kumimoji="1" lang="en-US" altLang="zh-CN" sz="2000" dirty="0" smtClean="0">
                  <a:solidFill>
                    <a:srgbClr val="0000FF"/>
                  </a:solidFill>
                  <a:latin typeface="楷体" pitchFamily="49" charset="-122"/>
                  <a:ea typeface="楷体" pitchFamily="49" charset="-122"/>
                </a:endParaRPr>
              </a:p>
              <a:p>
                <a:r>
                  <a:rPr lang="zh-CN" altLang="zh-CN" sz="2000" dirty="0">
                    <a:latin typeface="楷体" pitchFamily="49" charset="-122"/>
                    <a:ea typeface="楷体" pitchFamily="49" charset="-122"/>
                  </a:rPr>
                  <a:t>师：这道题我们要用滑动变阻器，那么我们学过滑动变阻器的哪些接法呢？</a:t>
                </a:r>
              </a:p>
              <a:p>
                <a:r>
                  <a:rPr lang="zh-CN" altLang="zh-CN" sz="2000" dirty="0">
                    <a:latin typeface="楷体" pitchFamily="49" charset="-122"/>
                    <a:ea typeface="楷体" pitchFamily="49" charset="-122"/>
                  </a:rPr>
                  <a:t>生：分压式接法和限流式接法。</a:t>
                </a:r>
              </a:p>
              <a:p>
                <a:r>
                  <a:rPr lang="zh-CN" altLang="zh-CN" sz="2000" dirty="0">
                    <a:latin typeface="楷体" pitchFamily="49" charset="-122"/>
                    <a:ea typeface="楷体" pitchFamily="49" charset="-122"/>
                  </a:rPr>
                  <a:t>师：那它们分别适用于哪些情况呢？</a:t>
                </a:r>
              </a:p>
              <a:p>
                <a:r>
                  <a:rPr lang="zh-CN" altLang="zh-CN" sz="2000" dirty="0">
                    <a:latin typeface="楷体" pitchFamily="49" charset="-122"/>
                    <a:ea typeface="楷体" pitchFamily="49" charset="-122"/>
                  </a:rPr>
                  <a:t>生：一般选用限流式接法。但以下三种情况时要用分压式接法</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①滑动变阻器阻值范围较小的时候；②电流和电压的取值需要从零开始调节的时候；③电表量程较小的时候</a:t>
                </a:r>
                <a:r>
                  <a:rPr lang="zh-CN" altLang="zh-CN" sz="2000" dirty="0" smtClean="0">
                    <a:latin typeface="楷体" pitchFamily="49" charset="-122"/>
                    <a:ea typeface="楷体" pitchFamily="49" charset="-122"/>
                  </a:rPr>
                  <a:t>。</a:t>
                </a:r>
                <a:endParaRPr lang="zh-CN" altLang="zh-CN" sz="2000" dirty="0">
                  <a:latin typeface="楷体" pitchFamily="49" charset="-122"/>
                  <a:ea typeface="楷体" pitchFamily="49" charset="-122"/>
                </a:endParaRPr>
              </a:p>
            </p:txBody>
          </p:sp>
        </mc:Choice>
        <mc:Fallback xmlns="">
          <p:sp>
            <p:nvSpPr>
              <p:cNvPr id="5" name="矩形 4"/>
              <p:cNvSpPr>
                <a:spLocks noRot="1" noChangeAspect="1" noMove="1" noResize="1" noEditPoints="1" noAdjustHandles="1" noChangeArrowheads="1" noChangeShapeType="1" noTextEdit="1"/>
              </p:cNvSpPr>
              <p:nvPr/>
            </p:nvSpPr>
            <p:spPr bwMode="auto">
              <a:xfrm>
                <a:off x="179388" y="620688"/>
                <a:ext cx="8713787" cy="5661678"/>
              </a:xfrm>
              <a:prstGeom prst="rect">
                <a:avLst/>
              </a:prstGeom>
              <a:blipFill rotWithShape="1">
                <a:blip r:embed="rId2"/>
                <a:stretch>
                  <a:fillRect l="-699" t="-538" r="-2587" b="-96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宋体"/>
                <a:ea typeface="宋体"/>
              </a:rPr>
              <a:t>2019</a:t>
            </a:r>
            <a:r>
              <a:rPr lang="zh-CN" altLang="en-US" dirty="0" smtClean="0">
                <a:solidFill>
                  <a:srgbClr val="FFFFFF"/>
                </a:solidFill>
                <a:latin typeface="宋体"/>
                <a:ea typeface="宋体"/>
              </a:rPr>
              <a:t>年上半年</a:t>
            </a:r>
          </a:p>
        </p:txBody>
      </p:sp>
      <p:pic>
        <p:nvPicPr>
          <p:cNvPr id="7" name="图片 6"/>
          <p:cNvPicPr/>
          <p:nvPr/>
        </p:nvPicPr>
        <p:blipFill>
          <a:blip r:embed="rId3" cstate="print">
            <a:extLst>
              <a:ext uri="{28A0092B-C50C-407E-A947-70E740481C1C}">
                <a14:useLocalDpi xmlns:a14="http://schemas.microsoft.com/office/drawing/2010/main" val="0"/>
              </a:ext>
            </a:extLst>
          </a:blip>
          <a:stretch>
            <a:fillRect/>
          </a:stretch>
        </p:blipFill>
        <p:spPr>
          <a:xfrm>
            <a:off x="2483768" y="2348881"/>
            <a:ext cx="3336007" cy="1824022"/>
          </a:xfrm>
          <a:prstGeom prst="rect">
            <a:avLst/>
          </a:prstGeom>
        </p:spPr>
      </p:pic>
    </p:spTree>
    <p:extLst>
      <p:ext uri="{BB962C8B-B14F-4D97-AF65-F5344CB8AC3E}">
        <p14:creationId xmlns:p14="http://schemas.microsoft.com/office/powerpoint/2010/main" val="9250209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03" name="Text Box 55"/>
          <p:cNvSpPr txBox="1">
            <a:spLocks noChangeArrowheads="1"/>
          </p:cNvSpPr>
          <p:nvPr/>
        </p:nvSpPr>
        <p:spPr bwMode="auto">
          <a:xfrm>
            <a:off x="4763" y="36513"/>
            <a:ext cx="291147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dirty="0">
                <a:solidFill>
                  <a:srgbClr val="FFFFFF"/>
                </a:solidFill>
                <a:latin typeface="楷体_GB2312" pitchFamily="49" charset="-122"/>
                <a:ea typeface="楷体_GB2312" pitchFamily="49" charset="-122"/>
              </a:rPr>
              <a:t>三、案例分析题</a:t>
            </a:r>
          </a:p>
        </p:txBody>
      </p:sp>
      <mc:AlternateContent xmlns:mc="http://schemas.openxmlformats.org/markup-compatibility/2006" xmlns:a14="http://schemas.microsoft.com/office/drawing/2010/main">
        <mc:Choice Requires="a14">
          <p:sp>
            <p:nvSpPr>
              <p:cNvPr id="5" name="矩形 4"/>
              <p:cNvSpPr>
                <a:spLocks noChangeArrowheads="1"/>
              </p:cNvSpPr>
              <p:nvPr/>
            </p:nvSpPr>
            <p:spPr bwMode="auto">
              <a:xfrm>
                <a:off x="179388" y="620688"/>
                <a:ext cx="8713787" cy="322883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p>
                <a:r>
                  <a:rPr lang="zh-CN" altLang="zh-CN" sz="2000" dirty="0" smtClean="0">
                    <a:latin typeface="楷体" pitchFamily="49" charset="-122"/>
                    <a:ea typeface="楷体" pitchFamily="49" charset="-122"/>
                  </a:rPr>
                  <a:t>师</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非常对。还有一个问题想问大家。电流表内接与外接</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应该按照什么标准来进行选择呢</a:t>
                </a:r>
                <a:r>
                  <a:rPr lang="en-US" altLang="zh-CN" sz="2000" dirty="0">
                    <a:latin typeface="楷体" pitchFamily="49" charset="-122"/>
                    <a:ea typeface="楷体" pitchFamily="49" charset="-122"/>
                  </a:rPr>
                  <a:t>?</a:t>
                </a:r>
                <a:endParaRPr lang="zh-CN" altLang="zh-CN" sz="2000" dirty="0">
                  <a:latin typeface="楷体" pitchFamily="49" charset="-122"/>
                  <a:ea typeface="楷体" pitchFamily="49" charset="-122"/>
                </a:endParaRPr>
              </a:p>
              <a:p>
                <a:r>
                  <a:rPr lang="zh-CN" altLang="zh-CN" sz="2000" dirty="0">
                    <a:latin typeface="楷体" pitchFamily="49" charset="-122"/>
                    <a:ea typeface="楷体" pitchFamily="49" charset="-122"/>
                  </a:rPr>
                  <a:t>生</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当被测电阻大于</a:t>
                </a:r>
                <a14:m>
                  <m:oMath xmlns:m="http://schemas.openxmlformats.org/officeDocument/2006/math">
                    <m:rad>
                      <m:radPr>
                        <m:degHide m:val="on"/>
                        <m:ctrlPr>
                          <a:rPr lang="zh-CN" altLang="zh-CN" sz="2000" i="1">
                            <a:latin typeface="Cambria Math"/>
                          </a:rPr>
                        </m:ctrlPr>
                      </m:radPr>
                      <m:deg/>
                      <m:e>
                        <m:r>
                          <m:rPr>
                            <m:sty m:val="p"/>
                          </m:rPr>
                          <a:rPr lang="en-US" altLang="zh-CN" sz="2000">
                            <a:latin typeface="Cambria Math"/>
                          </a:rPr>
                          <m:t>RvRA</m:t>
                        </m:r>
                      </m:e>
                    </m:rad>
                  </m:oMath>
                </a14:m>
                <a:r>
                  <a:rPr lang="zh-CN" altLang="zh-CN" sz="2000" dirty="0">
                    <a:latin typeface="楷体" pitchFamily="49" charset="-122"/>
                    <a:ea typeface="楷体" pitchFamily="49" charset="-122"/>
                  </a:rPr>
                  <a:t>，电流表内接；当被测电阳小于</a:t>
                </a:r>
                <a14:m>
                  <m:oMath xmlns:m="http://schemas.openxmlformats.org/officeDocument/2006/math">
                    <m:rad>
                      <m:radPr>
                        <m:degHide m:val="on"/>
                        <m:ctrlPr>
                          <a:rPr lang="zh-CN" altLang="zh-CN" sz="2000" i="1">
                            <a:latin typeface="Cambria Math"/>
                          </a:rPr>
                        </m:ctrlPr>
                      </m:radPr>
                      <m:deg/>
                      <m:e>
                        <m:r>
                          <m:rPr>
                            <m:sty m:val="p"/>
                          </m:rPr>
                          <a:rPr lang="en-US" altLang="zh-CN" sz="2000">
                            <a:latin typeface="Cambria Math"/>
                          </a:rPr>
                          <m:t>RvRA</m:t>
                        </m:r>
                      </m:e>
                    </m:rad>
                  </m:oMath>
                </a14:m>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电流表外接。</a:t>
                </a:r>
              </a:p>
              <a:p>
                <a:r>
                  <a:rPr lang="zh-CN" altLang="zh-CN" sz="2000" dirty="0">
                    <a:latin typeface="楷体" pitchFamily="49" charset="-122"/>
                    <a:ea typeface="楷体" pitchFamily="49" charset="-122"/>
                  </a:rPr>
                  <a:t>师</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对于本道题来说，滑动变阻器应该采用什么接法</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电流表应该内接还是外接呢</a:t>
                </a:r>
                <a:r>
                  <a:rPr lang="en-US" altLang="zh-CN" sz="2000" dirty="0">
                    <a:latin typeface="楷体" pitchFamily="49" charset="-122"/>
                    <a:ea typeface="楷体" pitchFamily="49" charset="-122"/>
                  </a:rPr>
                  <a:t>?</a:t>
                </a:r>
                <a:endParaRPr lang="zh-CN" altLang="zh-CN" sz="2000" dirty="0">
                  <a:latin typeface="楷体" pitchFamily="49" charset="-122"/>
                  <a:ea typeface="楷体" pitchFamily="49" charset="-122"/>
                </a:endParaRPr>
              </a:p>
              <a:p>
                <a:r>
                  <a:rPr lang="zh-CN" altLang="zh-CN" sz="2000" dirty="0">
                    <a:latin typeface="楷体" pitchFamily="49" charset="-122"/>
                    <a:ea typeface="楷体" pitchFamily="49" charset="-122"/>
                  </a:rPr>
                  <a:t>生</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滑动变阻器的阻值较小</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应采用分压式接法；</a:t>
                </a:r>
                <a:r>
                  <a:rPr lang="en-US" altLang="zh-CN" sz="2000" dirty="0">
                    <a:latin typeface="楷体" pitchFamily="49" charset="-122"/>
                    <a:ea typeface="楷体" pitchFamily="49" charset="-122"/>
                  </a:rPr>
                  <a:t>Rx</a:t>
                </a:r>
                <a:r>
                  <a:rPr lang="zh-CN" altLang="zh-CN" sz="2000" dirty="0">
                    <a:latin typeface="楷体" pitchFamily="49" charset="-122"/>
                    <a:ea typeface="楷体" pitchFamily="49" charset="-122"/>
                  </a:rPr>
                  <a:t>约为</a:t>
                </a:r>
                <a:r>
                  <a:rPr lang="en-US" altLang="zh-CN" sz="2000" dirty="0">
                    <a:latin typeface="楷体" pitchFamily="49" charset="-122"/>
                    <a:ea typeface="楷体" pitchFamily="49" charset="-122"/>
                  </a:rPr>
                  <a:t>100</a:t>
                </a:r>
                <a:r>
                  <a:rPr lang="zh-CN" altLang="zh-CN" sz="2000" dirty="0">
                    <a:latin typeface="楷体" pitchFamily="49" charset="-122"/>
                    <a:ea typeface="楷体" pitchFamily="49" charset="-122"/>
                  </a:rPr>
                  <a:t>Ω</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经计算</a:t>
                </a:r>
                <a:r>
                  <a:rPr lang="en-US" altLang="zh-CN" sz="2000" dirty="0">
                    <a:latin typeface="楷体" pitchFamily="49" charset="-122"/>
                    <a:ea typeface="楷体" pitchFamily="49" charset="-122"/>
                  </a:rPr>
                  <a:t>,</a:t>
                </a:r>
                <a14:m>
                  <m:oMath xmlns:m="http://schemas.openxmlformats.org/officeDocument/2006/math">
                    <m:rad>
                      <m:radPr>
                        <m:degHide m:val="on"/>
                        <m:ctrlPr>
                          <a:rPr lang="zh-CN" altLang="zh-CN" sz="2000" i="1">
                            <a:latin typeface="Cambria Math"/>
                          </a:rPr>
                        </m:ctrlPr>
                      </m:radPr>
                      <m:deg/>
                      <m:e>
                        <m:r>
                          <m:rPr>
                            <m:sty m:val="p"/>
                          </m:rPr>
                          <a:rPr lang="en-US" altLang="zh-CN" sz="2000">
                            <a:latin typeface="Cambria Math"/>
                          </a:rPr>
                          <m:t>RvRA</m:t>
                        </m:r>
                      </m:e>
                    </m:rad>
                  </m:oMath>
                </a14:m>
                <a:r>
                  <a:rPr lang="en-US" altLang="zh-CN" sz="2000" dirty="0">
                    <a:latin typeface="楷体" pitchFamily="49" charset="-122"/>
                    <a:ea typeface="楷体" pitchFamily="49" charset="-122"/>
                  </a:rPr>
                  <a:t>=500</a:t>
                </a:r>
                <a:r>
                  <a:rPr lang="zh-CN" altLang="zh-CN" sz="2000" dirty="0">
                    <a:latin typeface="楷体" pitchFamily="49" charset="-122"/>
                    <a:ea typeface="楷体" pitchFamily="49" charset="-122"/>
                  </a:rPr>
                  <a:t>Ω</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所以</a:t>
                </a:r>
                <a:r>
                  <a:rPr lang="en-US" altLang="zh-CN" sz="2000" dirty="0">
                    <a:latin typeface="楷体" pitchFamily="49" charset="-122"/>
                    <a:ea typeface="楷体" pitchFamily="49" charset="-122"/>
                  </a:rPr>
                  <a:t>Rx&lt;</a:t>
                </a:r>
                <a14:m>
                  <m:oMath xmlns:m="http://schemas.openxmlformats.org/officeDocument/2006/math">
                    <m:rad>
                      <m:radPr>
                        <m:degHide m:val="on"/>
                        <m:ctrlPr>
                          <a:rPr lang="zh-CN" altLang="zh-CN" sz="2000" i="1">
                            <a:latin typeface="Cambria Math"/>
                          </a:rPr>
                        </m:ctrlPr>
                      </m:radPr>
                      <m:deg/>
                      <m:e>
                        <m:r>
                          <m:rPr>
                            <m:sty m:val="p"/>
                          </m:rPr>
                          <a:rPr lang="en-US" altLang="zh-CN" sz="2000">
                            <a:latin typeface="Cambria Math"/>
                          </a:rPr>
                          <m:t>RvRA</m:t>
                        </m:r>
                      </m:e>
                    </m:rad>
                  </m:oMath>
                </a14:m>
                <a:r>
                  <a:rPr lang="zh-CN" altLang="zh-CN" sz="2000" dirty="0">
                    <a:latin typeface="楷体" pitchFamily="49" charset="-122"/>
                    <a:ea typeface="楷体" pitchFamily="49" charset="-122"/>
                  </a:rPr>
                  <a:t>，所以电流表应该外接。</a:t>
                </a:r>
              </a:p>
              <a:p>
                <a:r>
                  <a:rPr lang="zh-CN" altLang="zh-CN" sz="2000" dirty="0">
                    <a:latin typeface="楷体" pitchFamily="49" charset="-122"/>
                    <a:ea typeface="楷体" pitchFamily="49" charset="-122"/>
                  </a:rPr>
                  <a:t>师</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很好</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今后在设计电路图的时候大家也要注意，根据实际情况选择不同的接法，满足实验的要求。</a:t>
                </a:r>
              </a:p>
            </p:txBody>
          </p:sp>
        </mc:Choice>
        <mc:Fallback xmlns="">
          <p:sp>
            <p:nvSpPr>
              <p:cNvPr id="5" name="矩形 4"/>
              <p:cNvSpPr>
                <a:spLocks noRot="1" noChangeAspect="1" noMove="1" noResize="1" noEditPoints="1" noAdjustHandles="1" noChangeArrowheads="1" noChangeShapeType="1" noTextEdit="1"/>
              </p:cNvSpPr>
              <p:nvPr/>
            </p:nvSpPr>
            <p:spPr bwMode="auto">
              <a:xfrm>
                <a:off x="179388" y="620688"/>
                <a:ext cx="8713787" cy="3228833"/>
              </a:xfrm>
              <a:prstGeom prst="rect">
                <a:avLst/>
              </a:prstGeom>
              <a:blipFill rotWithShape="1">
                <a:blip r:embed="rId2"/>
                <a:stretch>
                  <a:fillRect l="-699" t="-945" b="-264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宋体"/>
                <a:ea typeface="宋体"/>
              </a:rPr>
              <a:t>2019</a:t>
            </a:r>
            <a:r>
              <a:rPr lang="zh-CN" altLang="en-US" dirty="0" smtClean="0">
                <a:solidFill>
                  <a:srgbClr val="FFFFFF"/>
                </a:solidFill>
                <a:latin typeface="宋体"/>
                <a:ea typeface="宋体"/>
              </a:rPr>
              <a:t>年上半年</a:t>
            </a:r>
          </a:p>
        </p:txBody>
      </p:sp>
    </p:spTree>
    <p:extLst>
      <p:ext uri="{BB962C8B-B14F-4D97-AF65-F5344CB8AC3E}">
        <p14:creationId xmlns:p14="http://schemas.microsoft.com/office/powerpoint/2010/main" val="11812579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2" name="Text Box 55"/>
          <p:cNvSpPr txBox="1">
            <a:spLocks noChangeArrowheads="1"/>
          </p:cNvSpPr>
          <p:nvPr/>
        </p:nvSpPr>
        <p:spPr bwMode="auto">
          <a:xfrm>
            <a:off x="1619672" y="1988840"/>
            <a:ext cx="6192688"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a:lnSpc>
                <a:spcPct val="80000"/>
              </a:lnSpc>
              <a:spcBef>
                <a:spcPct val="20000"/>
              </a:spcBef>
              <a:buClr>
                <a:srgbClr val="CC99FF"/>
              </a:buClr>
              <a:buSzPct val="90000"/>
              <a:defRPr/>
            </a:pPr>
            <a:r>
              <a:rPr kumimoji="1" lang="zh-CN" altLang="en-US" sz="3600" dirty="0">
                <a:solidFill>
                  <a:srgbClr val="0000FF"/>
                </a:solidFill>
                <a:latin typeface="华文行楷" pitchFamily="2" charset="-122"/>
                <a:ea typeface="华文行楷" pitchFamily="2" charset="-122"/>
                <a:cs typeface="+mn-ea"/>
              </a:rPr>
              <a:t>物理学科知识与教学能力试题</a:t>
            </a:r>
          </a:p>
        </p:txBody>
      </p:sp>
      <p:sp>
        <p:nvSpPr>
          <p:cNvPr id="3" name="矩形 2"/>
          <p:cNvSpPr>
            <a:spLocks noChangeArrowheads="1"/>
          </p:cNvSpPr>
          <p:nvPr/>
        </p:nvSpPr>
        <p:spPr bwMode="auto">
          <a:xfrm>
            <a:off x="3419872" y="2924944"/>
            <a:ext cx="264687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4800" dirty="0" smtClean="0">
                <a:solidFill>
                  <a:srgbClr val="C00000"/>
                </a:solidFill>
                <a:latin typeface="华文行楷" pitchFamily="2" charset="-122"/>
                <a:ea typeface="华文行楷" pitchFamily="2" charset="-122"/>
                <a:cs typeface="Times New Roman" pitchFamily="18" charset="0"/>
              </a:rPr>
              <a:t>教学评价</a:t>
            </a:r>
            <a:endParaRPr lang="zh-CN" altLang="en-US" sz="4800" dirty="0">
              <a:solidFill>
                <a:srgbClr val="C00000"/>
              </a:solidFill>
              <a:latin typeface="华文行楷" pitchFamily="2" charset="-122"/>
              <a:ea typeface="华文行楷" pitchFamily="2" charset="-122"/>
              <a:cs typeface="Times New Roman" pitchFamily="18" charset="0"/>
            </a:endParaRPr>
          </a:p>
        </p:txBody>
      </p:sp>
    </p:spTree>
    <p:extLst>
      <p:ext uri="{BB962C8B-B14F-4D97-AF65-F5344CB8AC3E}">
        <p14:creationId xmlns:p14="http://schemas.microsoft.com/office/powerpoint/2010/main" val="136613916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85" name="Text Box 55"/>
          <p:cNvSpPr txBox="1">
            <a:spLocks noChangeArrowheads="1"/>
          </p:cNvSpPr>
          <p:nvPr/>
        </p:nvSpPr>
        <p:spPr bwMode="auto">
          <a:xfrm>
            <a:off x="4763" y="15875"/>
            <a:ext cx="29114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dirty="0">
                <a:solidFill>
                  <a:srgbClr val="FFFFFF"/>
                </a:solidFill>
                <a:latin typeface="楷体_GB2312" pitchFamily="49" charset="-122"/>
                <a:ea typeface="楷体_GB2312" pitchFamily="49" charset="-122"/>
              </a:rPr>
              <a:t>三、案例分析题</a:t>
            </a:r>
          </a:p>
        </p:txBody>
      </p:sp>
      <p:sp>
        <p:nvSpPr>
          <p:cNvPr id="7" name="Text Box 55"/>
          <p:cNvSpPr txBox="1">
            <a:spLocks noChangeArrowheads="1"/>
          </p:cNvSpPr>
          <p:nvPr/>
        </p:nvSpPr>
        <p:spPr bwMode="auto">
          <a:xfrm>
            <a:off x="7681277" y="27565"/>
            <a:ext cx="141429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zh-CN" altLang="en-US" dirty="0" smtClean="0">
                <a:solidFill>
                  <a:srgbClr val="FFFFFF"/>
                </a:solidFill>
                <a:latin typeface="宋体"/>
                <a:ea typeface="宋体"/>
              </a:rPr>
              <a:t>教学评价</a:t>
            </a:r>
          </a:p>
        </p:txBody>
      </p:sp>
      <p:sp>
        <p:nvSpPr>
          <p:cNvPr id="8" name="内容占位符 2"/>
          <p:cNvSpPr txBox="1">
            <a:spLocks/>
          </p:cNvSpPr>
          <p:nvPr/>
        </p:nvSpPr>
        <p:spPr bwMode="auto">
          <a:xfrm>
            <a:off x="76849" y="541942"/>
            <a:ext cx="5719287" cy="43259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eaLnBrk="1" hangingPunct="1">
              <a:buFontTx/>
              <a:buNone/>
            </a:pPr>
            <a:r>
              <a:rPr kumimoji="1" lang="zh-CN" altLang="en-US" sz="2000" dirty="0" smtClean="0">
                <a:solidFill>
                  <a:srgbClr val="0000FF"/>
                </a:solidFill>
                <a:latin typeface="宋体" pitchFamily="2" charset="-122"/>
                <a:ea typeface="楷体" pitchFamily="49" charset="-122"/>
              </a:rPr>
              <a:t>教学评价</a:t>
            </a:r>
            <a:r>
              <a:rPr kumimoji="1" lang="zh-CN" altLang="en-US" sz="2000" dirty="0" smtClean="0">
                <a:solidFill>
                  <a:srgbClr val="0000FF"/>
                </a:solidFill>
                <a:latin typeface="宋体" pitchFamily="2" charset="-122"/>
                <a:ea typeface="楷体" pitchFamily="49" charset="-122"/>
                <a:sym typeface="Wingdings" pitchFamily="2" charset="2"/>
              </a:rPr>
              <a:t>（教师）：注意审题  优点？不足？</a:t>
            </a:r>
            <a:endParaRPr kumimoji="1" lang="zh-CN" altLang="en-US" sz="2000" dirty="0">
              <a:solidFill>
                <a:srgbClr val="0000FF"/>
              </a:solidFill>
              <a:latin typeface="宋体" pitchFamily="2" charset="-122"/>
              <a:ea typeface="楷体" pitchFamily="49" charset="-122"/>
            </a:endParaRPr>
          </a:p>
        </p:txBody>
      </p:sp>
      <p:sp>
        <p:nvSpPr>
          <p:cNvPr id="9" name="矩形 3"/>
          <p:cNvSpPr>
            <a:spLocks noChangeArrowheads="1"/>
          </p:cNvSpPr>
          <p:nvPr/>
        </p:nvSpPr>
        <p:spPr bwMode="auto">
          <a:xfrm>
            <a:off x="118734" y="894921"/>
            <a:ext cx="8916058" cy="59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kumimoji="1" lang="en-US" altLang="zh-CN" sz="2000" dirty="0" smtClean="0">
                <a:solidFill>
                  <a:srgbClr val="FF0000"/>
                </a:solidFill>
                <a:latin typeface="宋体" pitchFamily="2" charset="-122"/>
                <a:ea typeface="楷体" pitchFamily="49" charset="-122"/>
              </a:rPr>
              <a:t>1</a:t>
            </a:r>
            <a:r>
              <a:rPr kumimoji="1" lang="zh-CN" altLang="en-US" sz="2000" dirty="0" smtClean="0">
                <a:solidFill>
                  <a:srgbClr val="FF0000"/>
                </a:solidFill>
                <a:latin typeface="宋体" pitchFamily="2" charset="-122"/>
                <a:ea typeface="楷体" pitchFamily="49" charset="-122"/>
              </a:rPr>
              <a:t>、教学内容的处理：</a:t>
            </a:r>
            <a:endParaRPr kumimoji="1" lang="en-US" altLang="zh-CN" sz="2000" dirty="0" smtClean="0">
              <a:solidFill>
                <a:srgbClr val="FF0000"/>
              </a:solidFill>
              <a:latin typeface="宋体" pitchFamily="2" charset="-122"/>
              <a:ea typeface="楷体" pitchFamily="49" charset="-122"/>
            </a:endParaRPr>
          </a:p>
          <a:p>
            <a:r>
              <a:rPr kumimoji="1" lang="en-US" altLang="zh-CN" sz="2000" dirty="0">
                <a:solidFill>
                  <a:srgbClr val="333333"/>
                </a:solidFill>
                <a:latin typeface="宋体" pitchFamily="2" charset="-122"/>
                <a:ea typeface="楷体" pitchFamily="49" charset="-122"/>
                <a:sym typeface="Wingdings" pitchFamily="2" charset="2"/>
              </a:rPr>
              <a:t>(1)</a:t>
            </a:r>
            <a:r>
              <a:rPr kumimoji="1" lang="zh-CN" altLang="en-US" sz="2000" dirty="0" smtClean="0">
                <a:solidFill>
                  <a:srgbClr val="333333"/>
                </a:solidFill>
                <a:latin typeface="宋体" pitchFamily="2" charset="-122"/>
                <a:ea typeface="楷体" pitchFamily="49" charset="-122"/>
              </a:rPr>
              <a:t>课堂导入</a:t>
            </a:r>
            <a:r>
              <a:rPr kumimoji="1" lang="en-US" altLang="zh-CN" sz="2000" dirty="0" smtClean="0">
                <a:solidFill>
                  <a:srgbClr val="333333"/>
                </a:solidFill>
                <a:latin typeface="宋体" pitchFamily="2" charset="-122"/>
                <a:ea typeface="楷体" pitchFamily="49" charset="-122"/>
                <a:sym typeface="Wingdings" pitchFamily="2" charset="2"/>
              </a:rPr>
              <a:t>:(</a:t>
            </a:r>
            <a:r>
              <a:rPr kumimoji="1" lang="zh-CN" altLang="en-US" sz="2000" dirty="0" smtClean="0">
                <a:solidFill>
                  <a:srgbClr val="333333"/>
                </a:solidFill>
                <a:latin typeface="宋体" pitchFamily="2" charset="-122"/>
                <a:ea typeface="楷体" pitchFamily="49" charset="-122"/>
                <a:sym typeface="Wingdings" pitchFamily="2" charset="2"/>
              </a:rPr>
              <a:t>利用实验，生活实例，视频</a:t>
            </a:r>
            <a:r>
              <a:rPr kumimoji="1" lang="en-US" altLang="zh-CN" sz="2000" dirty="0" smtClean="0">
                <a:solidFill>
                  <a:srgbClr val="333333"/>
                </a:solidFill>
                <a:latin typeface="宋体" pitchFamily="2" charset="-122"/>
                <a:ea typeface="楷体" pitchFamily="49" charset="-122"/>
                <a:sym typeface="Wingdings" pitchFamily="2" charset="2"/>
              </a:rPr>
              <a:t>……</a:t>
            </a:r>
            <a:r>
              <a:rPr kumimoji="1" lang="zh-CN" altLang="en-US" sz="2000" dirty="0">
                <a:solidFill>
                  <a:srgbClr val="333333"/>
                </a:solidFill>
                <a:latin typeface="宋体" pitchFamily="2" charset="-122"/>
                <a:ea typeface="楷体" pitchFamily="49" charset="-122"/>
                <a:sym typeface="Wingdings" pitchFamily="2" charset="2"/>
              </a:rPr>
              <a:t>可作为</a:t>
            </a:r>
            <a:r>
              <a:rPr kumimoji="1" lang="zh-CN" altLang="en-US" sz="2000" dirty="0" smtClean="0">
                <a:solidFill>
                  <a:srgbClr val="333333"/>
                </a:solidFill>
                <a:latin typeface="宋体" pitchFamily="2" charset="-122"/>
                <a:ea typeface="楷体" pitchFamily="49" charset="-122"/>
                <a:sym typeface="Wingdings" pitchFamily="2" charset="2"/>
              </a:rPr>
              <a:t>优点</a:t>
            </a:r>
            <a:r>
              <a:rPr kumimoji="1" lang="en-US" altLang="zh-CN" sz="2000" dirty="0" smtClean="0">
                <a:solidFill>
                  <a:srgbClr val="333333"/>
                </a:solidFill>
                <a:latin typeface="宋体" pitchFamily="2" charset="-122"/>
                <a:ea typeface="楷体" pitchFamily="49" charset="-122"/>
                <a:sym typeface="Wingdings" pitchFamily="2" charset="2"/>
              </a:rPr>
              <a:t>)</a:t>
            </a:r>
            <a:r>
              <a:rPr kumimoji="1" lang="zh-CN" altLang="en-US" sz="2000" dirty="0" smtClean="0">
                <a:solidFill>
                  <a:srgbClr val="333333"/>
                </a:solidFill>
                <a:latin typeface="宋体" pitchFamily="2" charset="-122"/>
                <a:ea typeface="楷体" pitchFamily="49" charset="-122"/>
                <a:sym typeface="Wingdings" pitchFamily="2" charset="2"/>
              </a:rPr>
              <a:t>激发学生学习兴趣。</a:t>
            </a:r>
            <a:endParaRPr kumimoji="1" lang="en-US" altLang="zh-CN" sz="2000" dirty="0" smtClean="0">
              <a:solidFill>
                <a:srgbClr val="333333"/>
              </a:solidFill>
              <a:latin typeface="宋体" pitchFamily="2" charset="-122"/>
              <a:ea typeface="楷体" pitchFamily="49" charset="-122"/>
              <a:sym typeface="Wingdings" pitchFamily="2" charset="2"/>
            </a:endParaRPr>
          </a:p>
          <a:p>
            <a:r>
              <a:rPr kumimoji="1" lang="en-US" altLang="zh-CN" sz="2000" dirty="0" smtClean="0">
                <a:solidFill>
                  <a:srgbClr val="333333"/>
                </a:solidFill>
                <a:latin typeface="宋体" pitchFamily="2" charset="-122"/>
                <a:ea typeface="楷体" pitchFamily="49" charset="-122"/>
                <a:sym typeface="Wingdings" pitchFamily="2" charset="2"/>
              </a:rPr>
              <a:t>(2)</a:t>
            </a:r>
            <a:r>
              <a:rPr kumimoji="1" lang="zh-CN" altLang="en-US" sz="2000" dirty="0" smtClean="0">
                <a:solidFill>
                  <a:srgbClr val="333333"/>
                </a:solidFill>
                <a:latin typeface="宋体" pitchFamily="2" charset="-122"/>
                <a:ea typeface="楷体" pitchFamily="49" charset="-122"/>
                <a:sym typeface="Wingdings" pitchFamily="2" charset="2"/>
              </a:rPr>
              <a:t>教学内容不能有科学性错误</a:t>
            </a:r>
            <a:endParaRPr kumimoji="1" lang="en-US" altLang="zh-CN" sz="2000" dirty="0" smtClean="0">
              <a:solidFill>
                <a:srgbClr val="333333"/>
              </a:solidFill>
              <a:latin typeface="宋体" pitchFamily="2" charset="-122"/>
              <a:ea typeface="楷体" pitchFamily="49" charset="-122"/>
              <a:sym typeface="Wingdings" pitchFamily="2" charset="2"/>
            </a:endParaRPr>
          </a:p>
          <a:p>
            <a:r>
              <a:rPr kumimoji="1" lang="zh-CN" altLang="en-US" sz="2000" dirty="0">
                <a:solidFill>
                  <a:srgbClr val="333333"/>
                </a:solidFill>
                <a:latin typeface="宋体" pitchFamily="2" charset="-122"/>
                <a:ea typeface="楷体" pitchFamily="49" charset="-122"/>
              </a:rPr>
              <a:t>错误类型</a:t>
            </a:r>
            <a:r>
              <a:rPr kumimoji="1" lang="zh-CN" altLang="en-US" sz="2000" dirty="0" smtClean="0">
                <a:solidFill>
                  <a:srgbClr val="333333"/>
                </a:solidFill>
                <a:latin typeface="宋体" pitchFamily="2" charset="-122"/>
                <a:ea typeface="楷体" pitchFamily="49" charset="-122"/>
              </a:rPr>
              <a:t>：新课无引入；引入不正确</a:t>
            </a:r>
            <a:endParaRPr kumimoji="1" lang="en-US" altLang="zh-CN" sz="2000" dirty="0" smtClean="0">
              <a:solidFill>
                <a:srgbClr val="333333"/>
              </a:solidFill>
              <a:latin typeface="宋体" pitchFamily="2" charset="-122"/>
              <a:ea typeface="楷体" pitchFamily="49" charset="-122"/>
            </a:endParaRPr>
          </a:p>
          <a:p>
            <a:r>
              <a:rPr kumimoji="1" lang="en-US" altLang="zh-CN" sz="2000" dirty="0" smtClean="0">
                <a:solidFill>
                  <a:srgbClr val="FF0000"/>
                </a:solidFill>
                <a:latin typeface="宋体" pitchFamily="2" charset="-122"/>
                <a:ea typeface="楷体" pitchFamily="49" charset="-122"/>
              </a:rPr>
              <a:t>2</a:t>
            </a:r>
            <a:r>
              <a:rPr kumimoji="1" lang="zh-CN" altLang="en-US" sz="2000" dirty="0" smtClean="0">
                <a:solidFill>
                  <a:srgbClr val="FF0000"/>
                </a:solidFill>
                <a:latin typeface="宋体" pitchFamily="2" charset="-122"/>
                <a:ea typeface="楷体" pitchFamily="49" charset="-122"/>
              </a:rPr>
              <a:t>、提问行为：</a:t>
            </a:r>
            <a:endParaRPr kumimoji="1" lang="en-US" altLang="zh-CN" sz="2000" dirty="0" smtClean="0">
              <a:solidFill>
                <a:srgbClr val="FF0000"/>
              </a:solidFill>
              <a:latin typeface="宋体" pitchFamily="2" charset="-122"/>
              <a:ea typeface="楷体" pitchFamily="49" charset="-122"/>
            </a:endParaRPr>
          </a:p>
          <a:p>
            <a:r>
              <a:rPr kumimoji="1" lang="zh-CN" altLang="en-US" sz="2000" dirty="0" smtClean="0">
                <a:solidFill>
                  <a:srgbClr val="333333"/>
                </a:solidFill>
                <a:latin typeface="宋体" pitchFamily="2" charset="-122"/>
                <a:ea typeface="楷体" pitchFamily="49" charset="-122"/>
              </a:rPr>
              <a:t>指导思想（启发式原则，非灌输式原则</a:t>
            </a:r>
            <a:r>
              <a:rPr kumimoji="1" lang="en-US" altLang="zh-CN" sz="2000" dirty="0" smtClean="0">
                <a:solidFill>
                  <a:srgbClr val="333333"/>
                </a:solidFill>
                <a:latin typeface="宋体" pitchFamily="2" charset="-122"/>
                <a:ea typeface="楷体" pitchFamily="49" charset="-122"/>
              </a:rPr>
              <a:t>)</a:t>
            </a:r>
            <a:r>
              <a:rPr lang="zh-CN" altLang="zh-CN" sz="2000" dirty="0">
                <a:solidFill>
                  <a:srgbClr val="333333"/>
                </a:solidFill>
                <a:latin typeface="楷体" pitchFamily="49" charset="-122"/>
                <a:ea typeface="楷体" pitchFamily="49" charset="-122"/>
              </a:rPr>
              <a:t>以学生为主体，以教师为</a:t>
            </a:r>
            <a:r>
              <a:rPr lang="zh-CN" altLang="zh-CN" sz="2000" dirty="0" smtClean="0">
                <a:solidFill>
                  <a:srgbClr val="333333"/>
                </a:solidFill>
                <a:latin typeface="楷体" pitchFamily="49" charset="-122"/>
                <a:ea typeface="楷体" pitchFamily="49" charset="-122"/>
              </a:rPr>
              <a:t>主导</a:t>
            </a:r>
            <a:r>
              <a:rPr lang="zh-CN" altLang="en-US" sz="2000" dirty="0" smtClean="0">
                <a:solidFill>
                  <a:srgbClr val="333333"/>
                </a:solidFill>
                <a:latin typeface="楷体" pitchFamily="49" charset="-122"/>
                <a:ea typeface="楷体" pitchFamily="49" charset="-122"/>
              </a:rPr>
              <a:t>，所有概念、结论应引导学生给出</a:t>
            </a:r>
            <a:r>
              <a:rPr kumimoji="1" lang="zh-CN" altLang="en-US" sz="2000" dirty="0" smtClean="0">
                <a:solidFill>
                  <a:srgbClr val="333333"/>
                </a:solidFill>
                <a:latin typeface="宋体" pitchFamily="2" charset="-122"/>
                <a:ea typeface="楷体" pitchFamily="49" charset="-122"/>
              </a:rPr>
              <a:t>。</a:t>
            </a:r>
            <a:endParaRPr kumimoji="1" lang="en-US" altLang="zh-CN" sz="2000" dirty="0" smtClean="0">
              <a:solidFill>
                <a:srgbClr val="333333"/>
              </a:solidFill>
              <a:latin typeface="宋体" pitchFamily="2" charset="-122"/>
              <a:ea typeface="楷体" pitchFamily="49" charset="-122"/>
            </a:endParaRPr>
          </a:p>
          <a:p>
            <a:r>
              <a:rPr kumimoji="1" lang="zh-CN" altLang="en-US" sz="2000" dirty="0" smtClean="0">
                <a:solidFill>
                  <a:srgbClr val="333333"/>
                </a:solidFill>
                <a:latin typeface="宋体" pitchFamily="2" charset="-122"/>
                <a:ea typeface="楷体" pitchFamily="49" charset="-122"/>
              </a:rPr>
              <a:t>错误类型</a:t>
            </a:r>
            <a:r>
              <a:rPr kumimoji="1" lang="en-US" altLang="zh-CN" sz="2000" dirty="0" smtClean="0">
                <a:solidFill>
                  <a:srgbClr val="333333"/>
                </a:solidFill>
                <a:latin typeface="宋体" pitchFamily="2" charset="-122"/>
                <a:ea typeface="楷体" pitchFamily="49" charset="-122"/>
              </a:rPr>
              <a:t>:</a:t>
            </a:r>
          </a:p>
          <a:p>
            <a:r>
              <a:rPr kumimoji="1" lang="en-US" altLang="zh-CN" sz="2000" dirty="0" smtClean="0">
                <a:solidFill>
                  <a:srgbClr val="333333"/>
                </a:solidFill>
                <a:latin typeface="宋体" pitchFamily="2" charset="-122"/>
                <a:ea typeface="楷体" pitchFamily="49" charset="-122"/>
                <a:sym typeface="Wingdings" pitchFamily="2" charset="2"/>
              </a:rPr>
              <a:t>(1)</a:t>
            </a:r>
            <a:r>
              <a:rPr kumimoji="1" lang="zh-CN" altLang="en-US" sz="2000" dirty="0" smtClean="0">
                <a:solidFill>
                  <a:srgbClr val="333333"/>
                </a:solidFill>
                <a:latin typeface="宋体" pitchFamily="2" charset="-122"/>
                <a:ea typeface="楷体" pitchFamily="49" charset="-122"/>
              </a:rPr>
              <a:t>目的性、针对性不强导致学生回答不出；</a:t>
            </a:r>
            <a:endParaRPr kumimoji="1" lang="en-US" altLang="zh-CN" sz="2000" dirty="0" smtClean="0">
              <a:solidFill>
                <a:srgbClr val="333333"/>
              </a:solidFill>
              <a:latin typeface="宋体" pitchFamily="2" charset="-122"/>
              <a:ea typeface="楷体" pitchFamily="49" charset="-122"/>
            </a:endParaRPr>
          </a:p>
          <a:p>
            <a:r>
              <a:rPr kumimoji="1" lang="en-US" altLang="zh-CN" sz="2000" dirty="0" smtClean="0">
                <a:solidFill>
                  <a:srgbClr val="333333"/>
                </a:solidFill>
                <a:latin typeface="宋体" pitchFamily="2" charset="-122"/>
                <a:ea typeface="楷体" pitchFamily="49" charset="-122"/>
              </a:rPr>
              <a:t>(2)</a:t>
            </a:r>
            <a:r>
              <a:rPr kumimoji="1" lang="zh-CN" altLang="en-US" sz="2000" dirty="0" smtClean="0">
                <a:solidFill>
                  <a:srgbClr val="333333"/>
                </a:solidFill>
                <a:latin typeface="宋体" pitchFamily="2" charset="-122"/>
                <a:ea typeface="楷体" pitchFamily="49" charset="-122"/>
              </a:rPr>
              <a:t>教师直接将知识内容告诉学生；</a:t>
            </a:r>
            <a:endParaRPr kumimoji="1" lang="en-US" altLang="zh-CN" sz="2000" dirty="0" smtClean="0">
              <a:solidFill>
                <a:srgbClr val="333333"/>
              </a:solidFill>
              <a:latin typeface="宋体" pitchFamily="2" charset="-122"/>
              <a:ea typeface="楷体" pitchFamily="49" charset="-122"/>
            </a:endParaRPr>
          </a:p>
          <a:p>
            <a:r>
              <a:rPr kumimoji="1" lang="en-US" altLang="zh-CN" sz="2000" dirty="0" smtClean="0">
                <a:solidFill>
                  <a:srgbClr val="333333"/>
                </a:solidFill>
                <a:latin typeface="宋体" pitchFamily="2" charset="-122"/>
                <a:ea typeface="楷体" pitchFamily="49" charset="-122"/>
              </a:rPr>
              <a:t>(3)</a:t>
            </a:r>
            <a:r>
              <a:rPr kumimoji="1" lang="zh-CN" altLang="en-US" sz="2000" dirty="0" smtClean="0">
                <a:solidFill>
                  <a:srgbClr val="333333"/>
                </a:solidFill>
                <a:latin typeface="宋体" pitchFamily="2" charset="-122"/>
                <a:ea typeface="楷体" pitchFamily="49" charset="-122"/>
              </a:rPr>
              <a:t>让学生看书阅读</a:t>
            </a:r>
            <a:r>
              <a:rPr kumimoji="1" lang="en-US" altLang="zh-CN" sz="2000" dirty="0" smtClean="0">
                <a:solidFill>
                  <a:srgbClr val="333333"/>
                </a:solidFill>
                <a:latin typeface="宋体" pitchFamily="2" charset="-122"/>
                <a:ea typeface="楷体" pitchFamily="49" charset="-122"/>
              </a:rPr>
              <a:t>……</a:t>
            </a:r>
            <a:endParaRPr kumimoji="1" lang="en-US" altLang="zh-CN" sz="2000" dirty="0">
              <a:solidFill>
                <a:srgbClr val="333333"/>
              </a:solidFill>
              <a:latin typeface="宋体" pitchFamily="2" charset="-122"/>
              <a:ea typeface="楷体" pitchFamily="49" charset="-122"/>
            </a:endParaRPr>
          </a:p>
          <a:p>
            <a:r>
              <a:rPr kumimoji="1" lang="en-US" altLang="zh-CN" sz="2000" dirty="0" smtClean="0">
                <a:solidFill>
                  <a:srgbClr val="FF0000"/>
                </a:solidFill>
                <a:latin typeface="宋体" pitchFamily="2" charset="-122"/>
                <a:ea typeface="楷体" pitchFamily="49" charset="-122"/>
              </a:rPr>
              <a:t>3</a:t>
            </a:r>
            <a:r>
              <a:rPr kumimoji="1" lang="zh-CN" altLang="en-US" sz="2000" dirty="0" smtClean="0">
                <a:solidFill>
                  <a:srgbClr val="FF0000"/>
                </a:solidFill>
                <a:latin typeface="宋体" pitchFamily="2" charset="-122"/>
                <a:ea typeface="楷体" pitchFamily="49" charset="-122"/>
              </a:rPr>
              <a:t>、评价行为：</a:t>
            </a:r>
            <a:endParaRPr kumimoji="1" lang="en-US" altLang="zh-CN" sz="2000" dirty="0" smtClean="0">
              <a:solidFill>
                <a:srgbClr val="FF0000"/>
              </a:solidFill>
              <a:latin typeface="宋体" pitchFamily="2" charset="-122"/>
              <a:ea typeface="楷体" pitchFamily="49" charset="-122"/>
            </a:endParaRPr>
          </a:p>
          <a:p>
            <a:r>
              <a:rPr kumimoji="1" lang="zh-CN" altLang="en-US" sz="2000" dirty="0">
                <a:solidFill>
                  <a:srgbClr val="333333"/>
                </a:solidFill>
                <a:latin typeface="宋体" pitchFamily="2" charset="-122"/>
                <a:ea typeface="楷体" pitchFamily="49" charset="-122"/>
              </a:rPr>
              <a:t>指导思想</a:t>
            </a:r>
            <a:r>
              <a:rPr kumimoji="1" lang="zh-CN" altLang="en-US" sz="2000" dirty="0" smtClean="0">
                <a:solidFill>
                  <a:srgbClr val="333333"/>
                </a:solidFill>
                <a:latin typeface="宋体" pitchFamily="2" charset="-122"/>
                <a:ea typeface="楷体" pitchFamily="49" charset="-122"/>
              </a:rPr>
              <a:t>（激励性原则，反馈性原则</a:t>
            </a:r>
            <a:r>
              <a:rPr kumimoji="1" lang="en-US" altLang="zh-CN" sz="2000" dirty="0" smtClean="0">
                <a:solidFill>
                  <a:srgbClr val="333333"/>
                </a:solidFill>
                <a:latin typeface="宋体" pitchFamily="2" charset="-122"/>
                <a:ea typeface="楷体" pitchFamily="49" charset="-122"/>
              </a:rPr>
              <a:t>)</a:t>
            </a:r>
          </a:p>
          <a:p>
            <a:r>
              <a:rPr kumimoji="1" lang="zh-CN" altLang="en-US" sz="2000" dirty="0">
                <a:solidFill>
                  <a:srgbClr val="333333"/>
                </a:solidFill>
                <a:latin typeface="宋体" pitchFamily="2" charset="-122"/>
                <a:ea typeface="楷体" pitchFamily="49" charset="-122"/>
              </a:rPr>
              <a:t>错误类型</a:t>
            </a:r>
            <a:r>
              <a:rPr kumimoji="1" lang="zh-CN" altLang="en-US" sz="2000" dirty="0" smtClean="0">
                <a:solidFill>
                  <a:srgbClr val="333333"/>
                </a:solidFill>
                <a:latin typeface="宋体" pitchFamily="2" charset="-122"/>
                <a:ea typeface="楷体" pitchFamily="49" charset="-122"/>
              </a:rPr>
              <a:t>：</a:t>
            </a:r>
            <a:r>
              <a:rPr kumimoji="1" lang="en-US" altLang="zh-CN" sz="2000" dirty="0">
                <a:solidFill>
                  <a:srgbClr val="333333"/>
                </a:solidFill>
                <a:latin typeface="宋体" pitchFamily="2" charset="-122"/>
                <a:ea typeface="楷体" pitchFamily="49" charset="-122"/>
                <a:sym typeface="Wingdings" pitchFamily="2" charset="2"/>
              </a:rPr>
              <a:t> </a:t>
            </a:r>
            <a:endParaRPr kumimoji="1" lang="en-US" altLang="zh-CN" sz="2000" dirty="0" smtClean="0">
              <a:solidFill>
                <a:srgbClr val="333333"/>
              </a:solidFill>
              <a:latin typeface="宋体" pitchFamily="2" charset="-122"/>
              <a:ea typeface="楷体" pitchFamily="49" charset="-122"/>
              <a:sym typeface="Wingdings" pitchFamily="2" charset="2"/>
            </a:endParaRPr>
          </a:p>
          <a:p>
            <a:r>
              <a:rPr kumimoji="1" lang="en-US" altLang="zh-CN" sz="2000" dirty="0" smtClean="0">
                <a:solidFill>
                  <a:srgbClr val="333333"/>
                </a:solidFill>
                <a:latin typeface="宋体" pitchFamily="2" charset="-122"/>
                <a:ea typeface="楷体" pitchFamily="49" charset="-122"/>
                <a:sym typeface="Wingdings" pitchFamily="2" charset="2"/>
              </a:rPr>
              <a:t>(</a:t>
            </a:r>
            <a:r>
              <a:rPr kumimoji="1" lang="en-US" altLang="zh-CN" sz="2000" dirty="0">
                <a:solidFill>
                  <a:srgbClr val="333333"/>
                </a:solidFill>
                <a:latin typeface="宋体" pitchFamily="2" charset="-122"/>
                <a:ea typeface="楷体" pitchFamily="49" charset="-122"/>
                <a:sym typeface="Wingdings" pitchFamily="2" charset="2"/>
              </a:rPr>
              <a:t>1)</a:t>
            </a:r>
            <a:r>
              <a:rPr kumimoji="1" lang="zh-CN" altLang="en-US" sz="2000" dirty="0" smtClean="0">
                <a:solidFill>
                  <a:srgbClr val="333333"/>
                </a:solidFill>
                <a:latin typeface="宋体" pitchFamily="2" charset="-122"/>
                <a:ea typeface="楷体" pitchFamily="49" charset="-122"/>
              </a:rPr>
              <a:t>学生回答错时，教师打击学生；</a:t>
            </a:r>
            <a:endParaRPr kumimoji="1" lang="en-US" altLang="zh-CN" sz="2000" dirty="0" smtClean="0">
              <a:solidFill>
                <a:srgbClr val="333333"/>
              </a:solidFill>
              <a:latin typeface="宋体" pitchFamily="2" charset="-122"/>
              <a:ea typeface="楷体" pitchFamily="49" charset="-122"/>
            </a:endParaRPr>
          </a:p>
          <a:p>
            <a:r>
              <a:rPr kumimoji="1" lang="en-US" altLang="zh-CN" sz="2000" dirty="0" smtClean="0">
                <a:solidFill>
                  <a:srgbClr val="333333"/>
                </a:solidFill>
                <a:latin typeface="宋体" pitchFamily="2" charset="-122"/>
                <a:ea typeface="楷体" pitchFamily="49" charset="-122"/>
                <a:sym typeface="Wingdings" pitchFamily="2" charset="2"/>
              </a:rPr>
              <a:t>(2)</a:t>
            </a:r>
            <a:r>
              <a:rPr kumimoji="1" lang="zh-CN" altLang="en-US" sz="2000" dirty="0" smtClean="0">
                <a:solidFill>
                  <a:srgbClr val="333333"/>
                </a:solidFill>
                <a:latin typeface="宋体" pitchFamily="2" charset="-122"/>
                <a:ea typeface="楷体" pitchFamily="49" charset="-122"/>
              </a:rPr>
              <a:t>教师只说“对”“错”而不讲清原因</a:t>
            </a:r>
            <a:r>
              <a:rPr kumimoji="1" lang="en-US" altLang="zh-CN" sz="2000" dirty="0" smtClean="0">
                <a:solidFill>
                  <a:srgbClr val="333333"/>
                </a:solidFill>
                <a:latin typeface="宋体" pitchFamily="2" charset="-122"/>
                <a:ea typeface="楷体" pitchFamily="49" charset="-122"/>
              </a:rPr>
              <a:t>……</a:t>
            </a:r>
          </a:p>
          <a:p>
            <a:r>
              <a:rPr kumimoji="1" lang="en-US" altLang="zh-CN" sz="2000" dirty="0" smtClean="0">
                <a:solidFill>
                  <a:srgbClr val="FF0000"/>
                </a:solidFill>
                <a:latin typeface="宋体" pitchFamily="2" charset="-122"/>
                <a:ea typeface="楷体" pitchFamily="49" charset="-122"/>
              </a:rPr>
              <a:t>4</a:t>
            </a:r>
            <a:r>
              <a:rPr kumimoji="1" lang="zh-CN" altLang="en-US" sz="2000" dirty="0" smtClean="0">
                <a:solidFill>
                  <a:srgbClr val="FF0000"/>
                </a:solidFill>
                <a:latin typeface="宋体" pitchFamily="2" charset="-122"/>
                <a:ea typeface="楷体" pitchFamily="49" charset="-122"/>
              </a:rPr>
              <a:t>、课堂氛围：</a:t>
            </a:r>
            <a:endParaRPr kumimoji="1" lang="en-US" altLang="zh-CN" sz="2000" dirty="0">
              <a:solidFill>
                <a:srgbClr val="FF0000"/>
              </a:solidFill>
              <a:latin typeface="宋体" pitchFamily="2" charset="-122"/>
              <a:ea typeface="楷体" pitchFamily="49" charset="-122"/>
            </a:endParaRPr>
          </a:p>
          <a:p>
            <a:r>
              <a:rPr kumimoji="1" lang="zh-CN" altLang="en-US" sz="2000" dirty="0">
                <a:solidFill>
                  <a:srgbClr val="333333"/>
                </a:solidFill>
                <a:latin typeface="宋体" pitchFamily="2" charset="-122"/>
                <a:ea typeface="楷体" pitchFamily="49" charset="-122"/>
              </a:rPr>
              <a:t>指导思想</a:t>
            </a:r>
            <a:r>
              <a:rPr kumimoji="1" lang="zh-CN" altLang="en-US" sz="2000" dirty="0" smtClean="0">
                <a:solidFill>
                  <a:srgbClr val="333333"/>
                </a:solidFill>
                <a:latin typeface="宋体" pitchFamily="2" charset="-122"/>
                <a:ea typeface="楷体" pitchFamily="49" charset="-122"/>
              </a:rPr>
              <a:t>（</a:t>
            </a:r>
            <a:r>
              <a:rPr lang="zh-CN" altLang="zh-CN" sz="2000" dirty="0" smtClean="0">
                <a:solidFill>
                  <a:srgbClr val="333333"/>
                </a:solidFill>
                <a:latin typeface="楷体" pitchFamily="49" charset="-122"/>
                <a:ea typeface="楷体" pitchFamily="49" charset="-122"/>
              </a:rPr>
              <a:t>民主</a:t>
            </a:r>
            <a:r>
              <a:rPr lang="zh-CN" altLang="zh-CN" sz="2000" dirty="0">
                <a:solidFill>
                  <a:srgbClr val="333333"/>
                </a:solidFill>
                <a:latin typeface="楷体" pitchFamily="49" charset="-122"/>
                <a:ea typeface="楷体" pitchFamily="49" charset="-122"/>
              </a:rPr>
              <a:t>、宽松、</a:t>
            </a:r>
            <a:r>
              <a:rPr lang="zh-CN" altLang="zh-CN" sz="2000" dirty="0" smtClean="0">
                <a:solidFill>
                  <a:srgbClr val="333333"/>
                </a:solidFill>
                <a:latin typeface="楷体" pitchFamily="49" charset="-122"/>
                <a:ea typeface="楷体" pitchFamily="49" charset="-122"/>
              </a:rPr>
              <a:t>平等</a:t>
            </a:r>
            <a:r>
              <a:rPr lang="zh-CN" altLang="en-US" sz="2000" dirty="0" smtClean="0">
                <a:solidFill>
                  <a:srgbClr val="333333"/>
                </a:solidFill>
                <a:latin typeface="楷体" pitchFamily="49" charset="-122"/>
                <a:ea typeface="楷体" pitchFamily="49" charset="-122"/>
              </a:rPr>
              <a:t>、良性、互动</a:t>
            </a:r>
            <a:r>
              <a:rPr lang="zh-CN" altLang="zh-CN" sz="2000" dirty="0" smtClean="0">
                <a:solidFill>
                  <a:srgbClr val="333333"/>
                </a:solidFill>
                <a:latin typeface="楷体" pitchFamily="49" charset="-122"/>
                <a:ea typeface="楷体" pitchFamily="49" charset="-122"/>
              </a:rPr>
              <a:t>的</a:t>
            </a:r>
            <a:r>
              <a:rPr lang="zh-CN" altLang="zh-CN" sz="2000" dirty="0">
                <a:solidFill>
                  <a:srgbClr val="333333"/>
                </a:solidFill>
                <a:latin typeface="楷体" pitchFamily="49" charset="-122"/>
                <a:ea typeface="楷体" pitchFamily="49" charset="-122"/>
              </a:rPr>
              <a:t>课堂气氛</a:t>
            </a:r>
            <a:r>
              <a:rPr kumimoji="1" lang="en-US" altLang="zh-CN" sz="2000" dirty="0" smtClean="0">
                <a:solidFill>
                  <a:srgbClr val="333333"/>
                </a:solidFill>
                <a:latin typeface="宋体" pitchFamily="2" charset="-122"/>
                <a:ea typeface="楷体" pitchFamily="49" charset="-122"/>
              </a:rPr>
              <a:t>)</a:t>
            </a:r>
            <a:endParaRPr kumimoji="1" lang="en-US" altLang="zh-CN" sz="2000" dirty="0">
              <a:solidFill>
                <a:srgbClr val="333333"/>
              </a:solidFill>
              <a:latin typeface="宋体" pitchFamily="2" charset="-122"/>
              <a:ea typeface="楷体" pitchFamily="49" charset="-122"/>
            </a:endParaRPr>
          </a:p>
          <a:p>
            <a:r>
              <a:rPr kumimoji="1" lang="zh-CN" altLang="en-US" sz="2000" dirty="0">
                <a:solidFill>
                  <a:srgbClr val="333333"/>
                </a:solidFill>
                <a:latin typeface="宋体" pitchFamily="2" charset="-122"/>
                <a:ea typeface="楷体" pitchFamily="49" charset="-122"/>
              </a:rPr>
              <a:t>错误类型</a:t>
            </a:r>
            <a:r>
              <a:rPr kumimoji="1" lang="zh-CN" altLang="en-US" sz="2000" dirty="0" smtClean="0">
                <a:solidFill>
                  <a:srgbClr val="333333"/>
                </a:solidFill>
                <a:latin typeface="宋体" pitchFamily="2" charset="-122"/>
                <a:ea typeface="楷体" pitchFamily="49" charset="-122"/>
              </a:rPr>
              <a:t>：学生阅读教材，教师巡视；一直是教师在讲课，无互动</a:t>
            </a:r>
            <a:endParaRPr kumimoji="1" lang="zh-CN" altLang="en-US" sz="2200" dirty="0">
              <a:solidFill>
                <a:srgbClr val="333333"/>
              </a:solidFill>
              <a:latin typeface="宋体" pitchFamily="2" charset="-122"/>
              <a:ea typeface="楷体" pitchFamily="49" charset="-122"/>
            </a:endParaRPr>
          </a:p>
        </p:txBody>
      </p:sp>
    </p:spTree>
    <p:extLst>
      <p:ext uri="{BB962C8B-B14F-4D97-AF65-F5344CB8AC3E}">
        <p14:creationId xmlns:p14="http://schemas.microsoft.com/office/powerpoint/2010/main" val="141149072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ChangeArrowheads="1"/>
          </p:cNvSpPr>
          <p:nvPr/>
        </p:nvSpPr>
        <p:spPr bwMode="auto">
          <a:xfrm>
            <a:off x="25400" y="511175"/>
            <a:ext cx="1439863" cy="4318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kumimoji="1" lang="en-US" altLang="zh-CN" sz="2200" dirty="0" smtClean="0">
                <a:solidFill>
                  <a:srgbClr val="0000FF"/>
                </a:solidFill>
              </a:rPr>
              <a:t>11.</a:t>
            </a:r>
            <a:r>
              <a:rPr kumimoji="1" lang="zh-CN" altLang="en-US" sz="2200" dirty="0" smtClean="0">
                <a:solidFill>
                  <a:srgbClr val="0000FF"/>
                </a:solidFill>
              </a:rPr>
              <a:t>案例</a:t>
            </a:r>
            <a:endParaRPr kumimoji="1" lang="zh-CN" altLang="en-US" sz="2200" dirty="0">
              <a:solidFill>
                <a:srgbClr val="0000FF"/>
              </a:solidFill>
            </a:endParaRPr>
          </a:p>
        </p:txBody>
      </p:sp>
      <p:sp>
        <p:nvSpPr>
          <p:cNvPr id="52227"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60" name="矩形 1"/>
          <p:cNvSpPr>
            <a:spLocks noChangeArrowheads="1"/>
          </p:cNvSpPr>
          <p:nvPr/>
        </p:nvSpPr>
        <p:spPr bwMode="auto">
          <a:xfrm>
            <a:off x="96044" y="929295"/>
            <a:ext cx="8961438"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000" dirty="0" smtClean="0">
                <a:latin typeface="楷体" pitchFamily="49" charset="-122"/>
                <a:ea typeface="楷体" pitchFamily="49" charset="-122"/>
              </a:rPr>
              <a:t>上课</a:t>
            </a:r>
            <a:r>
              <a:rPr lang="zh-CN" altLang="zh-CN" sz="2000" dirty="0">
                <a:latin typeface="楷体" pitchFamily="49" charset="-122"/>
                <a:ea typeface="楷体" pitchFamily="49" charset="-122"/>
              </a:rPr>
              <a:t>了，教室很快安静下来。</a:t>
            </a:r>
          </a:p>
          <a:p>
            <a:r>
              <a:rPr lang="zh-CN" altLang="zh-CN" sz="2000" dirty="0">
                <a:latin typeface="楷体" pitchFamily="49" charset="-122"/>
                <a:ea typeface="楷体" pitchFamily="49" charset="-122"/>
              </a:rPr>
              <a:t>李老师</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同学们，上课了。有</a:t>
            </a:r>
            <a:r>
              <a:rPr lang="zh-CN" altLang="zh-CN" sz="2000" dirty="0">
                <a:solidFill>
                  <a:srgbClr val="00B050"/>
                </a:solidFill>
                <a:latin typeface="楷体" pitchFamily="49" charset="-122"/>
                <a:ea typeface="楷体" pitchFamily="49" charset="-122"/>
              </a:rPr>
              <a:t>谁在游乐场坐过过山车</a:t>
            </a:r>
            <a:r>
              <a:rPr lang="zh-CN" altLang="zh-CN" sz="2000" dirty="0">
                <a:latin typeface="楷体" pitchFamily="49" charset="-122"/>
                <a:ea typeface="楷体" pitchFamily="49" charset="-122"/>
              </a:rPr>
              <a:t>呀</a:t>
            </a:r>
            <a:r>
              <a:rPr lang="en-US" altLang="zh-CN" sz="2000" dirty="0" smtClean="0">
                <a:latin typeface="楷体" pitchFamily="49" charset="-122"/>
                <a:ea typeface="楷体" pitchFamily="49" charset="-122"/>
              </a:rPr>
              <a:t>?</a:t>
            </a:r>
            <a:r>
              <a:rPr lang="zh-CN" altLang="en-US" sz="2000" dirty="0">
                <a:solidFill>
                  <a:srgbClr val="C00000"/>
                </a:solidFill>
                <a:latin typeface="楷体" pitchFamily="49" charset="-122"/>
                <a:ea typeface="楷体" pitchFamily="49" charset="-122"/>
              </a:rPr>
              <a:t> </a:t>
            </a:r>
            <a:r>
              <a:rPr lang="zh-CN" altLang="en-US" sz="2000" dirty="0" smtClean="0">
                <a:solidFill>
                  <a:srgbClr val="C00000"/>
                </a:solidFill>
                <a:latin typeface="楷体" pitchFamily="49" charset="-122"/>
                <a:ea typeface="楷体" pitchFamily="49" charset="-122"/>
              </a:rPr>
              <a:t>（生活实例导入）</a:t>
            </a:r>
            <a:r>
              <a:rPr lang="en-US" altLang="zh-CN" sz="2000" dirty="0" smtClean="0">
                <a:latin typeface="楷体" pitchFamily="49" charset="-122"/>
                <a:ea typeface="楷体" pitchFamily="49" charset="-122"/>
              </a:rPr>
              <a:t>  </a:t>
            </a:r>
            <a:endParaRPr lang="zh-CN" altLang="zh-CN" sz="2000" dirty="0">
              <a:latin typeface="楷体" pitchFamily="49" charset="-122"/>
              <a:ea typeface="楷体" pitchFamily="49" charset="-122"/>
            </a:endParaRPr>
          </a:p>
          <a:p>
            <a:r>
              <a:rPr lang="zh-CN" altLang="zh-CN" sz="2000" dirty="0">
                <a:latin typeface="楷体" pitchFamily="49" charset="-122"/>
                <a:ea typeface="楷体" pitchFamily="49" charset="-122"/>
              </a:rPr>
              <a:t>教室里一下</a:t>
            </a:r>
            <a:r>
              <a:rPr lang="zh-CN" altLang="zh-CN" sz="2000" dirty="0">
                <a:solidFill>
                  <a:srgbClr val="00B050"/>
                </a:solidFill>
                <a:latin typeface="楷体" pitchFamily="49" charset="-122"/>
                <a:ea typeface="楷体" pitchFamily="49" charset="-122"/>
              </a:rPr>
              <a:t>活跃</a:t>
            </a:r>
            <a:r>
              <a:rPr lang="zh-CN" altLang="zh-CN" sz="2000" dirty="0">
                <a:latin typeface="楷体" pitchFamily="49" charset="-122"/>
                <a:ea typeface="楷体" pitchFamily="49" charset="-122"/>
              </a:rPr>
              <a:t>了起来，同学们七嘴八舌地交流</a:t>
            </a:r>
            <a:r>
              <a:rPr lang="zh-CN" altLang="zh-CN" sz="2000" dirty="0" smtClean="0">
                <a:latin typeface="楷体" pitchFamily="49" charset="-122"/>
                <a:ea typeface="楷体" pitchFamily="49" charset="-122"/>
              </a:rPr>
              <a:t>。</a:t>
            </a:r>
            <a:r>
              <a:rPr lang="zh-CN" altLang="en-US" sz="2000" dirty="0" smtClean="0">
                <a:solidFill>
                  <a:srgbClr val="C00000"/>
                </a:solidFill>
                <a:latin typeface="楷体" pitchFamily="49" charset="-122"/>
                <a:ea typeface="楷体" pitchFamily="49" charset="-122"/>
              </a:rPr>
              <a:t>（课堂氛围）</a:t>
            </a:r>
            <a:r>
              <a:rPr lang="en-US" altLang="zh-CN" sz="2000" dirty="0" smtClean="0">
                <a:solidFill>
                  <a:srgbClr val="C00000"/>
                </a:solidFill>
                <a:latin typeface="楷体" pitchFamily="49" charset="-122"/>
                <a:ea typeface="楷体" pitchFamily="49" charset="-122"/>
              </a:rPr>
              <a:t>  </a:t>
            </a:r>
            <a:endParaRPr lang="zh-CN" altLang="zh-CN" sz="2000" dirty="0">
              <a:solidFill>
                <a:srgbClr val="C00000"/>
              </a:solidFill>
              <a:latin typeface="楷体" pitchFamily="49" charset="-122"/>
              <a:ea typeface="楷体" pitchFamily="49" charset="-122"/>
            </a:endParaRPr>
          </a:p>
          <a:p>
            <a:r>
              <a:rPr lang="zh-CN" altLang="zh-CN" sz="2000" dirty="0">
                <a:latin typeface="楷体" pitchFamily="49" charset="-122"/>
                <a:ea typeface="楷体" pitchFamily="49" charset="-122"/>
              </a:rPr>
              <a:t>李老师</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谁来分享一下坐过山车的感受</a:t>
            </a:r>
            <a:r>
              <a:rPr lang="en-US" altLang="zh-CN" sz="2000" dirty="0">
                <a:latin typeface="楷体" pitchFamily="49" charset="-122"/>
                <a:ea typeface="楷体" pitchFamily="49" charset="-122"/>
              </a:rPr>
              <a:t>?</a:t>
            </a:r>
            <a:endParaRPr lang="zh-CN" altLang="zh-CN" sz="2000" dirty="0">
              <a:latin typeface="楷体" pitchFamily="49" charset="-122"/>
              <a:ea typeface="楷体" pitchFamily="49" charset="-122"/>
            </a:endParaRPr>
          </a:p>
          <a:p>
            <a:r>
              <a:rPr lang="zh-CN" altLang="zh-CN" sz="2000" dirty="0">
                <a:solidFill>
                  <a:srgbClr val="00B050"/>
                </a:solidFill>
                <a:latin typeface="楷体" pitchFamily="49" charset="-122"/>
                <a:ea typeface="楷体" pitchFamily="49" charset="-122"/>
              </a:rPr>
              <a:t>学生甲</a:t>
            </a:r>
            <a:r>
              <a:rPr lang="en-US" altLang="zh-CN" sz="2000" dirty="0">
                <a:solidFill>
                  <a:srgbClr val="00B050"/>
                </a:solidFill>
                <a:latin typeface="楷体" pitchFamily="49" charset="-122"/>
                <a:ea typeface="楷体" pitchFamily="49" charset="-122"/>
              </a:rPr>
              <a:t>:</a:t>
            </a:r>
            <a:r>
              <a:rPr lang="zh-CN" altLang="zh-CN" sz="2000" dirty="0">
                <a:solidFill>
                  <a:srgbClr val="00B050"/>
                </a:solidFill>
                <a:latin typeface="楷体" pitchFamily="49" charset="-122"/>
                <a:ea typeface="楷体" pitchFamily="49" charset="-122"/>
              </a:rPr>
              <a:t>老师</a:t>
            </a:r>
            <a:r>
              <a:rPr lang="en-US" altLang="zh-CN" sz="2000" dirty="0">
                <a:solidFill>
                  <a:srgbClr val="00B050"/>
                </a:solidFill>
                <a:latin typeface="楷体" pitchFamily="49" charset="-122"/>
                <a:ea typeface="楷体" pitchFamily="49" charset="-122"/>
              </a:rPr>
              <a:t>,</a:t>
            </a:r>
            <a:r>
              <a:rPr lang="zh-CN" altLang="zh-CN" sz="2000" dirty="0">
                <a:solidFill>
                  <a:srgbClr val="00B050"/>
                </a:solidFill>
                <a:latin typeface="楷体" pitchFamily="49" charset="-122"/>
                <a:ea typeface="楷体" pitchFamily="49" charset="-122"/>
              </a:rPr>
              <a:t>我坐过</a:t>
            </a:r>
            <a:r>
              <a:rPr lang="en-US" altLang="zh-CN" sz="2000" dirty="0">
                <a:solidFill>
                  <a:srgbClr val="00B050"/>
                </a:solidFill>
                <a:latin typeface="楷体" pitchFamily="49" charset="-122"/>
                <a:ea typeface="楷体" pitchFamily="49" charset="-122"/>
              </a:rPr>
              <a:t>,</a:t>
            </a:r>
            <a:r>
              <a:rPr lang="zh-CN" altLang="zh-CN" sz="2000" dirty="0">
                <a:solidFill>
                  <a:srgbClr val="00B050"/>
                </a:solidFill>
                <a:latin typeface="楷体" pitchFamily="49" charset="-122"/>
                <a:ea typeface="楷体" pitchFamily="49" charset="-122"/>
              </a:rPr>
              <a:t>感觉风驰电掣</a:t>
            </a:r>
            <a:r>
              <a:rPr lang="en-US" altLang="zh-CN" sz="2000" dirty="0">
                <a:solidFill>
                  <a:srgbClr val="00B050"/>
                </a:solidFill>
                <a:latin typeface="楷体" pitchFamily="49" charset="-122"/>
                <a:ea typeface="楷体" pitchFamily="49" charset="-122"/>
              </a:rPr>
              <a:t>,</a:t>
            </a:r>
            <a:r>
              <a:rPr lang="zh-CN" altLang="zh-CN" sz="2000" dirty="0">
                <a:solidFill>
                  <a:srgbClr val="00B050"/>
                </a:solidFill>
                <a:latin typeface="楷体" pitchFamily="49" charset="-122"/>
                <a:ea typeface="楷体" pitchFamily="49" charset="-122"/>
              </a:rPr>
              <a:t>很刺激。</a:t>
            </a:r>
          </a:p>
          <a:p>
            <a:r>
              <a:rPr lang="zh-CN" altLang="zh-CN" sz="2000" dirty="0">
                <a:solidFill>
                  <a:srgbClr val="00B050"/>
                </a:solidFill>
                <a:latin typeface="楷体" pitchFamily="49" charset="-122"/>
                <a:ea typeface="楷体" pitchFamily="49" charset="-122"/>
              </a:rPr>
              <a:t>学生乙</a:t>
            </a:r>
            <a:r>
              <a:rPr lang="en-US" altLang="zh-CN" sz="2000" dirty="0">
                <a:solidFill>
                  <a:srgbClr val="00B050"/>
                </a:solidFill>
                <a:latin typeface="楷体" pitchFamily="49" charset="-122"/>
                <a:ea typeface="楷体" pitchFamily="49" charset="-122"/>
              </a:rPr>
              <a:t>:</a:t>
            </a:r>
            <a:r>
              <a:rPr lang="zh-CN" altLang="zh-CN" sz="2000" dirty="0">
                <a:solidFill>
                  <a:srgbClr val="00B050"/>
                </a:solidFill>
                <a:latin typeface="楷体" pitchFamily="49" charset="-122"/>
                <a:ea typeface="楷体" pitchFamily="49" charset="-122"/>
              </a:rPr>
              <a:t>老师</a:t>
            </a:r>
            <a:r>
              <a:rPr lang="en-US" altLang="zh-CN" sz="2000" dirty="0">
                <a:solidFill>
                  <a:srgbClr val="00B050"/>
                </a:solidFill>
                <a:latin typeface="楷体" pitchFamily="49" charset="-122"/>
                <a:ea typeface="楷体" pitchFamily="49" charset="-122"/>
              </a:rPr>
              <a:t>,</a:t>
            </a:r>
            <a:r>
              <a:rPr lang="zh-CN" altLang="zh-CN" sz="2000" dirty="0">
                <a:solidFill>
                  <a:srgbClr val="00B050"/>
                </a:solidFill>
                <a:latin typeface="楷体" pitchFamily="49" charset="-122"/>
                <a:ea typeface="楷体" pitchFamily="49" charset="-122"/>
              </a:rPr>
              <a:t>我也坐过，上去之前害怕极了</a:t>
            </a:r>
            <a:r>
              <a:rPr lang="en-US" altLang="zh-CN" sz="2000" dirty="0">
                <a:solidFill>
                  <a:srgbClr val="00B050"/>
                </a:solidFill>
                <a:latin typeface="楷体" pitchFamily="49" charset="-122"/>
                <a:ea typeface="楷体" pitchFamily="49" charset="-122"/>
              </a:rPr>
              <a:t>,</a:t>
            </a:r>
            <a:r>
              <a:rPr lang="zh-CN" altLang="zh-CN" sz="2000" dirty="0">
                <a:solidFill>
                  <a:srgbClr val="00B050"/>
                </a:solidFill>
                <a:latin typeface="楷体" pitchFamily="49" charset="-122"/>
                <a:ea typeface="楷体" pitchFamily="49" charset="-122"/>
              </a:rPr>
              <a:t>老担心会掉下来。</a:t>
            </a:r>
          </a:p>
          <a:p>
            <a:r>
              <a:rPr lang="zh-CN" altLang="zh-CN" sz="2000" dirty="0">
                <a:solidFill>
                  <a:srgbClr val="00B050"/>
                </a:solidFill>
                <a:latin typeface="楷体" pitchFamily="49" charset="-122"/>
                <a:ea typeface="楷体" pitchFamily="49" charset="-122"/>
              </a:rPr>
              <a:t>学生丙</a:t>
            </a:r>
            <a:r>
              <a:rPr lang="en-US" altLang="zh-CN" sz="2000" dirty="0">
                <a:solidFill>
                  <a:srgbClr val="00B050"/>
                </a:solidFill>
                <a:latin typeface="楷体" pitchFamily="49" charset="-122"/>
                <a:ea typeface="楷体" pitchFamily="49" charset="-122"/>
              </a:rPr>
              <a:t>:</a:t>
            </a:r>
            <a:r>
              <a:rPr lang="zh-CN" altLang="zh-CN" sz="2000" dirty="0">
                <a:solidFill>
                  <a:srgbClr val="00B050"/>
                </a:solidFill>
                <a:latin typeface="楷体" pitchFamily="49" charset="-122"/>
                <a:ea typeface="楷体" pitchFamily="49" charset="-122"/>
              </a:rPr>
              <a:t>老师，我不敢坐，一想到过山车翻滚冲向环形轨道最高点，吓得腿软</a:t>
            </a:r>
            <a:r>
              <a:rPr lang="en-US" altLang="zh-CN" sz="2000" dirty="0">
                <a:solidFill>
                  <a:srgbClr val="00B050"/>
                </a:solidFill>
                <a:latin typeface="楷体" pitchFamily="49" charset="-122"/>
                <a:ea typeface="楷体" pitchFamily="49" charset="-122"/>
              </a:rPr>
              <a:t>!</a:t>
            </a:r>
            <a:r>
              <a:rPr lang="zh-CN" altLang="zh-CN" sz="2000" dirty="0">
                <a:latin typeface="楷体" pitchFamily="49" charset="-122"/>
                <a:ea typeface="楷体" pitchFamily="49" charset="-122"/>
              </a:rPr>
              <a:t>李老师</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看来不少同学害怕会掉下来。真的会掉下来吗</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我们一起做个实验。</a:t>
            </a:r>
          </a:p>
          <a:p>
            <a:r>
              <a:rPr lang="zh-CN" altLang="zh-CN" sz="2000" dirty="0">
                <a:latin typeface="楷体" pitchFamily="49" charset="-122"/>
                <a:ea typeface="楷体" pitchFamily="49" charset="-122"/>
              </a:rPr>
              <a:t>李老师拿出了模型。</a:t>
            </a:r>
          </a:p>
          <a:p>
            <a:r>
              <a:rPr lang="zh-CN" altLang="zh-CN" sz="2000" dirty="0" smtClean="0">
                <a:latin typeface="楷体" pitchFamily="49" charset="-122"/>
                <a:ea typeface="楷体" pitchFamily="49" charset="-122"/>
              </a:rPr>
              <a:t>李老师</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同学们，这是老师自已做的模型，这是一个钢球，老师将钢球放在轨道上，大家注意观察钢球是否会掉下来。</a:t>
            </a:r>
          </a:p>
        </p:txBody>
      </p:sp>
      <p:sp>
        <p:nvSpPr>
          <p:cNvPr id="52229" name="Text Box 55"/>
          <p:cNvSpPr txBox="1">
            <a:spLocks noChangeArrowheads="1"/>
          </p:cNvSpPr>
          <p:nvPr/>
        </p:nvSpPr>
        <p:spPr bwMode="auto">
          <a:xfrm>
            <a:off x="4763" y="15875"/>
            <a:ext cx="29114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三、案例分析题</a:t>
            </a:r>
          </a:p>
        </p:txBody>
      </p:sp>
      <p:sp>
        <p:nvSpPr>
          <p:cNvPr id="8"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mn-ea"/>
                <a:ea typeface="+mn-ea"/>
              </a:rPr>
              <a:t>2017</a:t>
            </a:r>
            <a:r>
              <a:rPr lang="zh-CN" altLang="en-US" dirty="0" smtClean="0">
                <a:solidFill>
                  <a:srgbClr val="FFFFFF"/>
                </a:solidFill>
                <a:latin typeface="+mn-ea"/>
                <a:ea typeface="+mn-ea"/>
              </a:rPr>
              <a:t>年上半年</a:t>
            </a:r>
          </a:p>
        </p:txBody>
      </p:sp>
      <p:pic>
        <p:nvPicPr>
          <p:cNvPr id="9" name="图片 8"/>
          <p:cNvPicPr/>
          <p:nvPr/>
        </p:nvPicPr>
        <p:blipFill>
          <a:blip r:embed="rId2" cstate="print">
            <a:extLst>
              <a:ext uri="{28A0092B-C50C-407E-A947-70E740481C1C}">
                <a14:useLocalDpi xmlns:a14="http://schemas.microsoft.com/office/drawing/2010/main" val="0"/>
              </a:ext>
            </a:extLst>
          </a:blip>
          <a:stretch>
            <a:fillRect/>
          </a:stretch>
        </p:blipFill>
        <p:spPr>
          <a:xfrm>
            <a:off x="2339752" y="4437231"/>
            <a:ext cx="2336800" cy="1917700"/>
          </a:xfrm>
          <a:prstGeom prst="rect">
            <a:avLst/>
          </a:prstGeom>
        </p:spPr>
      </p:pic>
    </p:spTree>
    <p:extLst>
      <p:ext uri="{BB962C8B-B14F-4D97-AF65-F5344CB8AC3E}">
        <p14:creationId xmlns:p14="http://schemas.microsoft.com/office/powerpoint/2010/main" val="28634388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2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60" name="矩形 1"/>
          <p:cNvSpPr>
            <a:spLocks noChangeArrowheads="1"/>
          </p:cNvSpPr>
          <p:nvPr/>
        </p:nvSpPr>
        <p:spPr bwMode="auto">
          <a:xfrm>
            <a:off x="83086" y="692696"/>
            <a:ext cx="8961438" cy="329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000" dirty="0" smtClean="0">
                <a:latin typeface="楷体" pitchFamily="49" charset="-122"/>
                <a:ea typeface="楷体" pitchFamily="49" charset="-122"/>
              </a:rPr>
              <a:t>李老师</a:t>
            </a:r>
            <a:r>
              <a:rPr lang="zh-CN" altLang="zh-CN" sz="2000" dirty="0">
                <a:latin typeface="楷体" pitchFamily="49" charset="-122"/>
                <a:ea typeface="楷体" pitchFamily="49" charset="-122"/>
              </a:rPr>
              <a:t>将钢球放在高于圆形轨道顶端的轨道上，放手后小球沿轨道滑下。</a:t>
            </a:r>
          </a:p>
          <a:p>
            <a:r>
              <a:rPr lang="zh-CN" altLang="zh-CN" sz="2000" dirty="0">
                <a:latin typeface="楷体" pitchFamily="49" charset="-122"/>
                <a:ea typeface="楷体" pitchFamily="49" charset="-122"/>
              </a:rPr>
              <a:t>李老师</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钢球从轨道上掉下来了吗</a:t>
            </a:r>
            <a:r>
              <a:rPr lang="en-US" altLang="zh-CN" sz="2000" dirty="0" smtClean="0">
                <a:latin typeface="楷体" pitchFamily="49" charset="-122"/>
                <a:ea typeface="楷体" pitchFamily="49" charset="-122"/>
              </a:rPr>
              <a:t>?</a:t>
            </a:r>
            <a:r>
              <a:rPr lang="zh-CN" altLang="en-US" sz="2000" dirty="0">
                <a:solidFill>
                  <a:srgbClr val="C00000"/>
                </a:solidFill>
                <a:latin typeface="楷体" pitchFamily="49" charset="-122"/>
                <a:ea typeface="楷体" pitchFamily="49" charset="-122"/>
              </a:rPr>
              <a:t>（</a:t>
            </a:r>
            <a:r>
              <a:rPr lang="zh-CN" altLang="zh-CN" sz="2000" dirty="0">
                <a:solidFill>
                  <a:srgbClr val="C00000"/>
                </a:solidFill>
                <a:latin typeface="楷体" pitchFamily="49" charset="-122"/>
                <a:ea typeface="楷体" pitchFamily="49" charset="-122"/>
              </a:rPr>
              <a:t>启</a:t>
            </a:r>
            <a:r>
              <a:rPr lang="zh-CN" altLang="zh-CN" sz="2000" dirty="0" smtClean="0">
                <a:solidFill>
                  <a:srgbClr val="C00000"/>
                </a:solidFill>
                <a:latin typeface="楷体" pitchFamily="49" charset="-122"/>
                <a:ea typeface="楷体" pitchFamily="49" charset="-122"/>
              </a:rPr>
              <a:t>发式</a:t>
            </a:r>
            <a:r>
              <a:rPr lang="zh-CN" altLang="zh-CN" sz="2000" dirty="0">
                <a:solidFill>
                  <a:srgbClr val="C00000"/>
                </a:solidFill>
                <a:latin typeface="楷体" pitchFamily="49" charset="-122"/>
                <a:ea typeface="楷体" pitchFamily="49" charset="-122"/>
              </a:rPr>
              <a:t>的</a:t>
            </a:r>
            <a:r>
              <a:rPr lang="zh-CN" altLang="zh-CN" sz="2000" dirty="0" smtClean="0">
                <a:solidFill>
                  <a:srgbClr val="C00000"/>
                </a:solidFill>
                <a:latin typeface="楷体" pitchFamily="49" charset="-122"/>
                <a:ea typeface="楷体" pitchFamily="49" charset="-122"/>
              </a:rPr>
              <a:t>教学</a:t>
            </a:r>
            <a:r>
              <a:rPr lang="zh-CN" altLang="en-US" sz="2000" dirty="0" smtClean="0">
                <a:solidFill>
                  <a:srgbClr val="C00000"/>
                </a:solidFill>
                <a:latin typeface="楷体" pitchFamily="49" charset="-122"/>
                <a:ea typeface="楷体" pitchFamily="49" charset="-122"/>
              </a:rPr>
              <a:t>）</a:t>
            </a:r>
            <a:endParaRPr lang="zh-CN" altLang="zh-CN" sz="2000" dirty="0">
              <a:latin typeface="楷体" pitchFamily="49" charset="-122"/>
              <a:ea typeface="楷体" pitchFamily="49" charset="-122"/>
            </a:endParaRPr>
          </a:p>
          <a:p>
            <a:r>
              <a:rPr lang="zh-CN" altLang="zh-CN" sz="2000" dirty="0">
                <a:latin typeface="楷体" pitchFamily="49" charset="-122"/>
                <a:ea typeface="楷体" pitchFamily="49" charset="-122"/>
              </a:rPr>
              <a:t>学生</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没有。</a:t>
            </a:r>
          </a:p>
          <a:p>
            <a:r>
              <a:rPr lang="zh-CN" altLang="zh-CN" sz="2000" dirty="0">
                <a:solidFill>
                  <a:srgbClr val="333333"/>
                </a:solidFill>
                <a:latin typeface="楷体" pitchFamily="49" charset="-122"/>
                <a:ea typeface="楷体" pitchFamily="49" charset="-122"/>
              </a:rPr>
              <a:t>李老师</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老师再做一次。</a:t>
            </a:r>
          </a:p>
          <a:p>
            <a:r>
              <a:rPr lang="zh-CN" altLang="zh-CN" sz="2000" dirty="0">
                <a:solidFill>
                  <a:srgbClr val="333333"/>
                </a:solidFill>
                <a:latin typeface="楷体" pitchFamily="49" charset="-122"/>
                <a:ea typeface="楷体" pitchFamily="49" charset="-122"/>
              </a:rPr>
              <a:t>李老师将钢球放在低于圆形轨道顶端的轨道上</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放手后小球沿轨道滑下。</a:t>
            </a:r>
          </a:p>
          <a:p>
            <a:r>
              <a:rPr lang="zh-CN" altLang="zh-CN" sz="2000" dirty="0">
                <a:latin typeface="楷体" pitchFamily="49" charset="-122"/>
                <a:ea typeface="楷体" pitchFamily="49" charset="-122"/>
              </a:rPr>
              <a:t>李老师</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大家看到了什么</a:t>
            </a:r>
            <a:r>
              <a:rPr lang="en-US" altLang="zh-CN" sz="2000" dirty="0">
                <a:latin typeface="楷体" pitchFamily="49" charset="-122"/>
                <a:ea typeface="楷体" pitchFamily="49" charset="-122"/>
              </a:rPr>
              <a:t>?</a:t>
            </a:r>
            <a:endParaRPr lang="zh-CN" altLang="zh-CN" sz="2000" dirty="0">
              <a:latin typeface="楷体" pitchFamily="49" charset="-122"/>
              <a:ea typeface="楷体" pitchFamily="49" charset="-122"/>
            </a:endParaRPr>
          </a:p>
          <a:p>
            <a:r>
              <a:rPr lang="zh-CN" altLang="zh-CN" sz="2000" dirty="0">
                <a:latin typeface="楷体" pitchFamily="49" charset="-122"/>
                <a:ea typeface="楷体" pitchFamily="49" charset="-122"/>
              </a:rPr>
              <a:t>学生甲</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钢球还没到达轨道顶端就掉下来了</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老师，我再也不敢坐了。</a:t>
            </a:r>
          </a:p>
          <a:p>
            <a:r>
              <a:rPr lang="zh-CN" altLang="zh-CN" sz="2000" dirty="0">
                <a:latin typeface="楷体" pitchFamily="49" charset="-122"/>
                <a:ea typeface="楷体" pitchFamily="49" charset="-122"/>
              </a:rPr>
              <a:t>李老师在黑板上写下了这节课的课题“向心力与向心加速度”。</a:t>
            </a:r>
          </a:p>
          <a:p>
            <a:r>
              <a:rPr lang="zh-CN" altLang="zh-CN" sz="2000" dirty="0">
                <a:latin typeface="楷体" pitchFamily="49" charset="-122"/>
                <a:ea typeface="楷体" pitchFamily="49" charset="-122"/>
              </a:rPr>
              <a:t>李老师</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钢球在什么情况下会掉下来，什么情况下不会掉下来，你们</a:t>
            </a:r>
            <a:r>
              <a:rPr lang="zh-CN" altLang="zh-CN" sz="2000" dirty="0" smtClean="0">
                <a:latin typeface="楷体" pitchFamily="49" charset="-122"/>
                <a:ea typeface="楷体" pitchFamily="49" charset="-122"/>
              </a:rPr>
              <a:t>学习了其中</a:t>
            </a:r>
            <a:r>
              <a:rPr lang="zh-CN" altLang="zh-CN" sz="2000" dirty="0">
                <a:latin typeface="楷体" pitchFamily="49" charset="-122"/>
                <a:ea typeface="楷体" pitchFamily="49" charset="-122"/>
              </a:rPr>
              <a:t>的规律后就不会害怕了。</a:t>
            </a:r>
            <a:endParaRPr lang="en-US" altLang="zh-CN" sz="2000" dirty="0">
              <a:latin typeface="楷体" pitchFamily="49" charset="-122"/>
              <a:ea typeface="楷体" pitchFamily="49" charset="-122"/>
            </a:endParaRPr>
          </a:p>
        </p:txBody>
      </p:sp>
      <p:sp>
        <p:nvSpPr>
          <p:cNvPr id="52229" name="Text Box 55"/>
          <p:cNvSpPr txBox="1">
            <a:spLocks noChangeArrowheads="1"/>
          </p:cNvSpPr>
          <p:nvPr/>
        </p:nvSpPr>
        <p:spPr bwMode="auto">
          <a:xfrm>
            <a:off x="4763" y="15875"/>
            <a:ext cx="29114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三、案例分析题</a:t>
            </a:r>
          </a:p>
        </p:txBody>
      </p:sp>
      <p:sp>
        <p:nvSpPr>
          <p:cNvPr id="8" name="矩形 7"/>
          <p:cNvSpPr/>
          <p:nvPr/>
        </p:nvSpPr>
        <p:spPr>
          <a:xfrm>
            <a:off x="117579" y="4149080"/>
            <a:ext cx="8636197" cy="1323439"/>
          </a:xfrm>
          <a:prstGeom prst="rect">
            <a:avLst/>
          </a:prstGeom>
        </p:spPr>
        <p:txBody>
          <a:bodyPr wrap="square">
            <a:spAutoFit/>
          </a:bodyPr>
          <a:lstStyle/>
          <a:p>
            <a:r>
              <a:rPr kumimoji="1" lang="zh-CN" altLang="en-US" sz="2000" dirty="0">
                <a:solidFill>
                  <a:srgbClr val="0000FF"/>
                </a:solidFill>
                <a:latin typeface="楷体" pitchFamily="49" charset="-122"/>
                <a:ea typeface="楷体" pitchFamily="49" charset="-122"/>
              </a:rPr>
              <a:t>问题</a:t>
            </a:r>
            <a:r>
              <a:rPr kumimoji="1" lang="en-US" altLang="zh-CN" sz="2000" dirty="0">
                <a:solidFill>
                  <a:srgbClr val="0000FF"/>
                </a:solidFill>
                <a:latin typeface="楷体" pitchFamily="49" charset="-122"/>
                <a:ea typeface="楷体" pitchFamily="49" charset="-122"/>
              </a:rPr>
              <a:t>:</a:t>
            </a:r>
          </a:p>
          <a:p>
            <a:r>
              <a:rPr kumimoji="1" lang="en-US" altLang="zh-CN" sz="2000" dirty="0">
                <a:solidFill>
                  <a:srgbClr val="0000FF"/>
                </a:solidFill>
                <a:latin typeface="楷体" pitchFamily="49" charset="-122"/>
                <a:ea typeface="楷体" pitchFamily="49" charset="-122"/>
              </a:rPr>
              <a:t>(</a:t>
            </a:r>
            <a:r>
              <a:rPr kumimoji="1" lang="en-US" altLang="zh-CN" sz="2000" dirty="0" smtClean="0">
                <a:solidFill>
                  <a:srgbClr val="0000FF"/>
                </a:solidFill>
                <a:latin typeface="楷体" pitchFamily="49" charset="-122"/>
                <a:ea typeface="楷体" pitchFamily="49" charset="-122"/>
              </a:rPr>
              <a:t>1)</a:t>
            </a:r>
            <a:r>
              <a:rPr kumimoji="1" lang="zh-CN" altLang="en-US" sz="2000" dirty="0" smtClean="0">
                <a:solidFill>
                  <a:srgbClr val="0000FF"/>
                </a:solidFill>
                <a:latin typeface="楷体" pitchFamily="49" charset="-122"/>
                <a:ea typeface="楷体" pitchFamily="49" charset="-122"/>
              </a:rPr>
              <a:t>对李老师的教学进行评价。</a:t>
            </a:r>
            <a:r>
              <a:rPr kumimoji="1" lang="en-US" altLang="zh-CN" sz="2000" dirty="0">
                <a:solidFill>
                  <a:srgbClr val="0000FF"/>
                </a:solidFill>
                <a:latin typeface="楷体" pitchFamily="49" charset="-122"/>
                <a:ea typeface="楷体" pitchFamily="49" charset="-122"/>
              </a:rPr>
              <a:t>(15</a:t>
            </a:r>
            <a:r>
              <a:rPr kumimoji="1" lang="zh-CN" altLang="en-US" sz="2000" dirty="0">
                <a:solidFill>
                  <a:srgbClr val="0000FF"/>
                </a:solidFill>
                <a:latin typeface="楷体" pitchFamily="49" charset="-122"/>
                <a:ea typeface="楷体" pitchFamily="49" charset="-122"/>
              </a:rPr>
              <a:t>分</a:t>
            </a:r>
            <a:r>
              <a:rPr kumimoji="1" lang="en-US" altLang="zh-CN" sz="2000" dirty="0">
                <a:solidFill>
                  <a:srgbClr val="0000FF"/>
                </a:solidFill>
                <a:latin typeface="楷体" pitchFamily="49" charset="-122"/>
                <a:ea typeface="楷体" pitchFamily="49" charset="-122"/>
              </a:rPr>
              <a:t>)</a:t>
            </a:r>
          </a:p>
          <a:p>
            <a:r>
              <a:rPr kumimoji="1" lang="en-US" altLang="zh-CN" sz="2000" dirty="0">
                <a:solidFill>
                  <a:srgbClr val="0000FF"/>
                </a:solidFill>
                <a:latin typeface="楷体" pitchFamily="49" charset="-122"/>
                <a:ea typeface="楷体" pitchFamily="49" charset="-122"/>
              </a:rPr>
              <a:t>(2</a:t>
            </a:r>
            <a:r>
              <a:rPr kumimoji="1" lang="en-US" altLang="zh-CN" sz="2000" dirty="0" smtClean="0">
                <a:solidFill>
                  <a:srgbClr val="0000FF"/>
                </a:solidFill>
                <a:latin typeface="楷体" pitchFamily="49" charset="-122"/>
                <a:ea typeface="楷体" pitchFamily="49" charset="-122"/>
              </a:rPr>
              <a:t>)</a:t>
            </a:r>
            <a:r>
              <a:rPr kumimoji="1" lang="zh-CN" altLang="zh-CN" sz="2000" dirty="0">
                <a:solidFill>
                  <a:srgbClr val="C00000"/>
                </a:solidFill>
                <a:latin typeface="楷体" pitchFamily="49" charset="-122"/>
                <a:ea typeface="楷体" pitchFamily="49" charset="-122"/>
              </a:rPr>
              <a:t>以此图为依托设计教学片段，帮助学生理解小球通过圆环最高点时的受力及运动情况。 </a:t>
            </a:r>
            <a:r>
              <a:rPr kumimoji="1" lang="en-US" altLang="zh-CN" sz="2000" dirty="0" smtClean="0">
                <a:solidFill>
                  <a:srgbClr val="0000FF"/>
                </a:solidFill>
                <a:latin typeface="楷体" pitchFamily="49" charset="-122"/>
                <a:ea typeface="楷体" pitchFamily="49" charset="-122"/>
              </a:rPr>
              <a:t>(</a:t>
            </a:r>
            <a:r>
              <a:rPr kumimoji="1" lang="en-US" altLang="zh-CN" sz="2000" dirty="0">
                <a:solidFill>
                  <a:srgbClr val="0000FF"/>
                </a:solidFill>
                <a:latin typeface="楷体" pitchFamily="49" charset="-122"/>
                <a:ea typeface="楷体" pitchFamily="49" charset="-122"/>
              </a:rPr>
              <a:t>15 </a:t>
            </a:r>
            <a:r>
              <a:rPr kumimoji="1" lang="zh-CN" altLang="en-US" sz="2000" dirty="0">
                <a:solidFill>
                  <a:srgbClr val="0000FF"/>
                </a:solidFill>
                <a:latin typeface="楷体" pitchFamily="49" charset="-122"/>
                <a:ea typeface="楷体" pitchFamily="49" charset="-122"/>
              </a:rPr>
              <a:t>分</a:t>
            </a:r>
            <a:r>
              <a:rPr kumimoji="1" lang="en-US" altLang="zh-CN" sz="2000" dirty="0">
                <a:solidFill>
                  <a:srgbClr val="0000FF"/>
                </a:solidFill>
                <a:latin typeface="楷体" pitchFamily="49" charset="-122"/>
                <a:ea typeface="楷体" pitchFamily="49" charset="-122"/>
              </a:rPr>
              <a:t>)</a:t>
            </a:r>
          </a:p>
        </p:txBody>
      </p:sp>
      <p:sp>
        <p:nvSpPr>
          <p:cNvPr id="9"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mn-ea"/>
                <a:ea typeface="+mn-ea"/>
              </a:rPr>
              <a:t>2017</a:t>
            </a:r>
            <a:r>
              <a:rPr lang="zh-CN" altLang="en-US" dirty="0" smtClean="0">
                <a:solidFill>
                  <a:srgbClr val="FFFFFF"/>
                </a:solidFill>
                <a:latin typeface="+mn-ea"/>
                <a:ea typeface="+mn-ea"/>
              </a:rPr>
              <a:t>年上半年</a:t>
            </a:r>
          </a:p>
        </p:txBody>
      </p:sp>
    </p:spTree>
    <p:extLst>
      <p:ext uri="{BB962C8B-B14F-4D97-AF65-F5344CB8AC3E}">
        <p14:creationId xmlns:p14="http://schemas.microsoft.com/office/powerpoint/2010/main" val="290325986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75" name="Text Box 55"/>
          <p:cNvSpPr txBox="1">
            <a:spLocks noChangeArrowheads="1"/>
          </p:cNvSpPr>
          <p:nvPr/>
        </p:nvSpPr>
        <p:spPr bwMode="auto">
          <a:xfrm>
            <a:off x="4763" y="15875"/>
            <a:ext cx="29114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三、案例分析题</a:t>
            </a:r>
          </a:p>
        </p:txBody>
      </p:sp>
      <p:sp>
        <p:nvSpPr>
          <p:cNvPr id="11" name="内容占位符 2"/>
          <p:cNvSpPr txBox="1">
            <a:spLocks/>
          </p:cNvSpPr>
          <p:nvPr/>
        </p:nvSpPr>
        <p:spPr>
          <a:xfrm>
            <a:off x="220217" y="638320"/>
            <a:ext cx="8713092" cy="5671000"/>
          </a:xfrm>
          <a:prstGeom prst="rect">
            <a:avLst/>
          </a:prstGeom>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Tx/>
              <a:buNone/>
              <a:defRPr/>
            </a:pPr>
            <a:r>
              <a:rPr kumimoji="1" lang="en-US" altLang="zh-CN" sz="2000" dirty="0" smtClean="0">
                <a:solidFill>
                  <a:srgbClr val="0000FF"/>
                </a:solidFill>
                <a:latin typeface="楷体" pitchFamily="49" charset="-122"/>
                <a:ea typeface="楷体" pitchFamily="49" charset="-122"/>
              </a:rPr>
              <a:t>11.</a:t>
            </a:r>
            <a:r>
              <a:rPr kumimoji="1" lang="zh-CN" altLang="zh-CN" sz="2000" dirty="0" smtClean="0">
                <a:solidFill>
                  <a:srgbClr val="0000FF"/>
                </a:solidFill>
                <a:latin typeface="楷体" pitchFamily="49" charset="-122"/>
                <a:ea typeface="楷体" pitchFamily="49" charset="-122"/>
              </a:rPr>
              <a:t>参考答案</a:t>
            </a:r>
            <a:endParaRPr kumimoji="1" lang="zh-CN" altLang="en-US" sz="2000" dirty="0" smtClean="0">
              <a:solidFill>
                <a:srgbClr val="0000FF"/>
              </a:solidFill>
              <a:latin typeface="楷体" pitchFamily="49" charset="-122"/>
              <a:ea typeface="楷体" pitchFamily="49" charset="-122"/>
            </a:endParaRPr>
          </a:p>
          <a:p>
            <a:pPr marL="0" indent="0">
              <a:buNone/>
              <a:defRPr/>
            </a:pPr>
            <a:r>
              <a:rPr kumimoji="1" lang="en-US" altLang="zh-CN" sz="2000" dirty="0" smtClean="0">
                <a:solidFill>
                  <a:srgbClr val="0000FF"/>
                </a:solidFill>
                <a:latin typeface="楷体" pitchFamily="49" charset="-122"/>
                <a:ea typeface="楷体" pitchFamily="49" charset="-122"/>
              </a:rPr>
              <a:t>(1)</a:t>
            </a:r>
            <a:r>
              <a:rPr lang="zh-CN" altLang="zh-CN" sz="2000" dirty="0">
                <a:solidFill>
                  <a:srgbClr val="333333"/>
                </a:solidFill>
                <a:latin typeface="楷体" pitchFamily="49" charset="-122"/>
                <a:ea typeface="楷体" pitchFamily="49" charset="-122"/>
              </a:rPr>
              <a:t>李老师在教学过程中利用了生活实例导人演示实验</a:t>
            </a:r>
            <a:r>
              <a:rPr lang="zh-CN" altLang="zh-CN" sz="2000" dirty="0">
                <a:solidFill>
                  <a:srgbClr val="C00000"/>
                </a:solidFill>
                <a:latin typeface="楷体" pitchFamily="49" charset="-122"/>
                <a:ea typeface="楷体" pitchFamily="49" charset="-122"/>
              </a:rPr>
              <a:t>导入</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利用了直观性原则</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充分调动了学生的学习积极性和主动性</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启迪学生思维</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集中学生注意力。借助生活中常见的过山车</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引发学生积极讨论</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通过演示实验让学生逐步将生活情境转化为物理模型。</a:t>
            </a:r>
          </a:p>
          <a:p>
            <a:pPr marL="0" indent="0">
              <a:buNone/>
              <a:defRPr/>
            </a:pPr>
            <a:r>
              <a:rPr lang="zh-CN" altLang="zh-CN" sz="2000" dirty="0">
                <a:solidFill>
                  <a:srgbClr val="333333"/>
                </a:solidFill>
                <a:latin typeface="楷体" pitchFamily="49" charset="-122"/>
                <a:ea typeface="楷体" pitchFamily="49" charset="-122"/>
              </a:rPr>
              <a:t>在</a:t>
            </a:r>
            <a:r>
              <a:rPr lang="zh-CN" altLang="zh-CN" sz="2000" dirty="0">
                <a:solidFill>
                  <a:srgbClr val="C00000"/>
                </a:solidFill>
                <a:latin typeface="楷体" pitchFamily="49" charset="-122"/>
                <a:ea typeface="楷体" pitchFamily="49" charset="-122"/>
              </a:rPr>
              <a:t>教师角色方面</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李老师体现了学习引导者的角色</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体现了</a:t>
            </a:r>
            <a:r>
              <a:rPr lang="zh-CN" altLang="zh-CN" sz="2000" dirty="0">
                <a:solidFill>
                  <a:srgbClr val="C00000"/>
                </a:solidFill>
                <a:latin typeface="楷体" pitchFamily="49" charset="-122"/>
                <a:ea typeface="楷体" pitchFamily="49" charset="-122"/>
              </a:rPr>
              <a:t>启发式的教学原则</a:t>
            </a:r>
            <a:r>
              <a:rPr lang="zh-CN" altLang="zh-CN" sz="2000" dirty="0">
                <a:solidFill>
                  <a:srgbClr val="333333"/>
                </a:solidFill>
                <a:latin typeface="楷体" pitchFamily="49" charset="-122"/>
                <a:ea typeface="楷体" pitchFamily="49" charset="-122"/>
              </a:rPr>
              <a:t>。在实际的教学过程中</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李老师采用生活情境中常见的过山车问题</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一步一步地引导学生对本节课产生兴趣</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进而提出本节课的核心问题“小球什么情况下掉落”，让学生带着问题</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参与到本节课的探究过程中。</a:t>
            </a:r>
          </a:p>
          <a:p>
            <a:pPr marL="0" indent="0">
              <a:buNone/>
              <a:defRPr/>
            </a:pPr>
            <a:r>
              <a:rPr lang="zh-CN" altLang="zh-CN" sz="2000" dirty="0">
                <a:solidFill>
                  <a:srgbClr val="333333"/>
                </a:solidFill>
                <a:latin typeface="楷体" pitchFamily="49" charset="-122"/>
                <a:ea typeface="楷体" pitchFamily="49" charset="-122"/>
              </a:rPr>
              <a:t>在</a:t>
            </a:r>
            <a:r>
              <a:rPr lang="zh-CN" altLang="zh-CN" sz="2000" dirty="0">
                <a:solidFill>
                  <a:srgbClr val="C00000"/>
                </a:solidFill>
                <a:latin typeface="楷体" pitchFamily="49" charset="-122"/>
                <a:ea typeface="楷体" pitchFamily="49" charset="-122"/>
              </a:rPr>
              <a:t>课堂气氛方面</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李老师营造了一</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种民主、宽松、平等的课堂气氛</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为学生主动思考</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发表自己意见</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发挥学生个性奠定了基础</a:t>
            </a:r>
            <a:r>
              <a:rPr lang="zh-CN" altLang="zh-CN" sz="2000" dirty="0" smtClean="0">
                <a:solidFill>
                  <a:srgbClr val="333333"/>
                </a:solidFill>
                <a:latin typeface="楷体" pitchFamily="49" charset="-122"/>
                <a:ea typeface="楷体" pitchFamily="49" charset="-122"/>
              </a:rPr>
              <a:t>。</a:t>
            </a:r>
            <a:endParaRPr lang="zh-CN" altLang="zh-CN" sz="2000" dirty="0">
              <a:solidFill>
                <a:srgbClr val="333333"/>
              </a:solidFill>
              <a:latin typeface="楷体" pitchFamily="49" charset="-122"/>
              <a:ea typeface="楷体" pitchFamily="49" charset="-122"/>
            </a:endParaRPr>
          </a:p>
        </p:txBody>
      </p:sp>
      <p:sp>
        <p:nvSpPr>
          <p:cNvPr id="6"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mn-ea"/>
                <a:ea typeface="+mn-ea"/>
              </a:rPr>
              <a:t>2017</a:t>
            </a:r>
            <a:r>
              <a:rPr lang="zh-CN" altLang="en-US" dirty="0" smtClean="0">
                <a:solidFill>
                  <a:srgbClr val="FFFFFF"/>
                </a:solidFill>
                <a:latin typeface="+mn-ea"/>
                <a:ea typeface="+mn-ea"/>
              </a:rPr>
              <a:t>年上半年</a:t>
            </a:r>
          </a:p>
        </p:txBody>
      </p:sp>
      <p:sp>
        <p:nvSpPr>
          <p:cNvPr id="7" name="内容占位符 2"/>
          <p:cNvSpPr txBox="1">
            <a:spLocks/>
          </p:cNvSpPr>
          <p:nvPr/>
        </p:nvSpPr>
        <p:spPr bwMode="auto">
          <a:xfrm>
            <a:off x="245041" y="4193380"/>
            <a:ext cx="8713092" cy="2520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r>
              <a:rPr kumimoji="1" lang="en-US" altLang="zh-CN" sz="2000" dirty="0" smtClean="0">
                <a:solidFill>
                  <a:srgbClr val="0000FF"/>
                </a:solidFill>
                <a:latin typeface="楷体" pitchFamily="49" charset="-122"/>
                <a:ea typeface="楷体" pitchFamily="49" charset="-122"/>
              </a:rPr>
              <a:t>(2)</a:t>
            </a:r>
            <a:r>
              <a:rPr lang="zh-CN" altLang="en-US" sz="2000" dirty="0">
                <a:solidFill>
                  <a:srgbClr val="0000FF"/>
                </a:solidFill>
                <a:latin typeface="楷体" pitchFamily="49" charset="-122"/>
                <a:ea typeface="楷体" pitchFamily="49" charset="-122"/>
              </a:rPr>
              <a:t>教学片段</a:t>
            </a:r>
            <a:r>
              <a:rPr lang="zh-CN" altLang="en-US" sz="2000" dirty="0" smtClean="0">
                <a:solidFill>
                  <a:srgbClr val="0000FF"/>
                </a:solidFill>
                <a:latin typeface="楷体" pitchFamily="49" charset="-122"/>
                <a:ea typeface="楷体" pitchFamily="49" charset="-122"/>
              </a:rPr>
              <a:t>：</a:t>
            </a:r>
            <a:endParaRPr lang="en-US" altLang="zh-CN" sz="2000" dirty="0" smtClean="0">
              <a:solidFill>
                <a:srgbClr val="0000FF"/>
              </a:solidFill>
              <a:latin typeface="楷体" pitchFamily="49" charset="-122"/>
              <a:ea typeface="楷体" pitchFamily="49" charset="-122"/>
            </a:endParaRPr>
          </a:p>
          <a:p>
            <a:r>
              <a:rPr lang="zh-CN" altLang="zh-CN" sz="2000" dirty="0" smtClean="0">
                <a:latin typeface="楷体" pitchFamily="49" charset="-122"/>
                <a:ea typeface="楷体" pitchFamily="49" charset="-122"/>
              </a:rPr>
              <a:t>师</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大家思考一下</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如果小球要通过最高点，速度能否为零</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为什么</a:t>
            </a:r>
            <a:r>
              <a:rPr lang="en-US" altLang="zh-CN" sz="2000" dirty="0">
                <a:latin typeface="楷体" pitchFamily="49" charset="-122"/>
                <a:ea typeface="楷体" pitchFamily="49" charset="-122"/>
              </a:rPr>
              <a:t>?</a:t>
            </a:r>
            <a:endParaRPr lang="zh-CN" altLang="zh-CN" sz="2000" dirty="0">
              <a:latin typeface="楷体" pitchFamily="49" charset="-122"/>
              <a:ea typeface="楷体" pitchFamily="49" charset="-122"/>
            </a:endParaRPr>
          </a:p>
          <a:p>
            <a:r>
              <a:rPr lang="zh-CN" altLang="zh-CN" sz="2000" dirty="0">
                <a:latin typeface="楷体" pitchFamily="49" charset="-122"/>
                <a:ea typeface="楷体" pitchFamily="49" charset="-122"/>
              </a:rPr>
              <a:t>生</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不能</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速度为零小球就会掉下来。</a:t>
            </a:r>
          </a:p>
          <a:p>
            <a:r>
              <a:rPr lang="zh-CN" altLang="zh-CN" sz="2000" dirty="0">
                <a:latin typeface="楷体" pitchFamily="49" charset="-122"/>
                <a:ea typeface="楷体" pitchFamily="49" charset="-122"/>
              </a:rPr>
              <a:t>师</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速度既然不为零，那么在最高点小球做圆周运动的向心力是由谁来提供的呢</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大家先来做一下受力分析。</a:t>
            </a:r>
          </a:p>
          <a:p>
            <a:r>
              <a:rPr lang="zh-CN" altLang="zh-CN" sz="2000" dirty="0">
                <a:latin typeface="楷体" pitchFamily="49" charset="-122"/>
                <a:ea typeface="楷体" pitchFamily="49" charset="-122"/>
              </a:rPr>
              <a:t>生</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小球通过最高点，受重力和轨道向内的支持力。</a:t>
            </a:r>
          </a:p>
          <a:p>
            <a:r>
              <a:rPr lang="zh-CN" altLang="zh-CN" sz="2000" dirty="0">
                <a:latin typeface="楷体" pitchFamily="49" charset="-122"/>
                <a:ea typeface="楷体" pitchFamily="49" charset="-122"/>
              </a:rPr>
              <a:t>师</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如果速度较小的时候呢</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这两个力是否会发生变化</a:t>
            </a:r>
            <a:r>
              <a:rPr lang="en-US" altLang="zh-CN" sz="2000" dirty="0">
                <a:latin typeface="楷体" pitchFamily="49" charset="-122"/>
                <a:ea typeface="楷体" pitchFamily="49" charset="-122"/>
              </a:rPr>
              <a:t>?</a:t>
            </a:r>
            <a:endParaRPr lang="zh-CN" altLang="zh-CN" sz="2000" dirty="0">
              <a:latin typeface="楷体" pitchFamily="49" charset="-122"/>
              <a:ea typeface="楷体" pitchFamily="49" charset="-122"/>
            </a:endParaRPr>
          </a:p>
          <a:p>
            <a:r>
              <a:rPr lang="zh-CN" altLang="zh-CN" sz="2000" dirty="0">
                <a:latin typeface="楷体" pitchFamily="49" charset="-122"/>
                <a:ea typeface="楷体" pitchFamily="49" charset="-122"/>
              </a:rPr>
              <a:t>生</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支持力会减小</a:t>
            </a:r>
            <a:r>
              <a:rPr lang="zh-CN" altLang="zh-CN" sz="2000" dirty="0" smtClean="0">
                <a:latin typeface="楷体" pitchFamily="49" charset="-122"/>
                <a:ea typeface="楷体" pitchFamily="49" charset="-122"/>
              </a:rPr>
              <a:t>。</a:t>
            </a:r>
            <a:endParaRPr lang="zh-CN" altLang="en-US" sz="2000" dirty="0">
              <a:solidFill>
                <a:schemeClr val="tx1"/>
              </a:solidFill>
              <a:latin typeface="楷体" pitchFamily="49" charset="-122"/>
              <a:ea typeface="楷体" pitchFamily="49" charset="-122"/>
            </a:endParaRPr>
          </a:p>
        </p:txBody>
      </p:sp>
    </p:spTree>
    <p:extLst>
      <p:ext uri="{BB962C8B-B14F-4D97-AF65-F5344CB8AC3E}">
        <p14:creationId xmlns:p14="http://schemas.microsoft.com/office/powerpoint/2010/main" val="5189595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511"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7769" y="3186189"/>
            <a:ext cx="2106183"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483" name="矩形 3"/>
          <p:cNvSpPr>
            <a:spLocks noChangeArrowheads="1"/>
          </p:cNvSpPr>
          <p:nvPr/>
        </p:nvSpPr>
        <p:spPr bwMode="auto">
          <a:xfrm>
            <a:off x="42102" y="620688"/>
            <a:ext cx="885698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kumimoji="1" lang="en-US" altLang="zh-CN" sz="2200" dirty="0" smtClean="0">
                <a:solidFill>
                  <a:srgbClr val="FF0000"/>
                </a:solidFill>
                <a:latin typeface="宋体" pitchFamily="2" charset="-122"/>
                <a:ea typeface="楷体" pitchFamily="49" charset="-122"/>
              </a:rPr>
              <a:t>4</a:t>
            </a:r>
            <a:r>
              <a:rPr kumimoji="1" lang="zh-CN" altLang="en-US" sz="2200" dirty="0" smtClean="0">
                <a:solidFill>
                  <a:srgbClr val="FF0000"/>
                </a:solidFill>
                <a:latin typeface="宋体" pitchFamily="2" charset="-122"/>
                <a:ea typeface="楷体" pitchFamily="49" charset="-122"/>
              </a:rPr>
              <a:t>、冲量定理</a:t>
            </a:r>
            <a:r>
              <a:rPr kumimoji="1" lang="zh-CN" altLang="en-US" sz="2200" dirty="0" smtClean="0">
                <a:solidFill>
                  <a:srgbClr val="333333"/>
                </a:solidFill>
                <a:latin typeface="宋体" pitchFamily="2" charset="-122"/>
                <a:ea typeface="楷体" pitchFamily="49" charset="-122"/>
              </a:rPr>
              <a:t>（</a:t>
            </a:r>
            <a:r>
              <a:rPr kumimoji="1" lang="en-US" altLang="zh-CN" sz="2000" kern="0" dirty="0" smtClean="0">
                <a:solidFill>
                  <a:srgbClr val="0000FF"/>
                </a:solidFill>
                <a:latin typeface="宋体" pitchFamily="2" charset="-122"/>
                <a:ea typeface="楷体" pitchFamily="49" charset="-122"/>
              </a:rPr>
              <a:t>2019</a:t>
            </a:r>
            <a:r>
              <a:rPr kumimoji="1" lang="zh-CN" altLang="en-US" sz="2000" kern="0" dirty="0" smtClean="0">
                <a:solidFill>
                  <a:srgbClr val="0000FF"/>
                </a:solidFill>
                <a:latin typeface="宋体" pitchFamily="2" charset="-122"/>
                <a:ea typeface="楷体" pitchFamily="49" charset="-122"/>
              </a:rPr>
              <a:t>年上半年</a:t>
            </a:r>
            <a:r>
              <a:rPr kumimoji="1" lang="zh-CN" altLang="en-US" sz="2200" dirty="0" smtClean="0">
                <a:solidFill>
                  <a:srgbClr val="333333"/>
                </a:solidFill>
                <a:latin typeface="宋体" pitchFamily="2" charset="-122"/>
                <a:ea typeface="楷体" pitchFamily="49" charset="-122"/>
              </a:rPr>
              <a:t>）</a:t>
            </a:r>
            <a:endParaRPr kumimoji="1" lang="en-US" altLang="zh-CN" sz="2200" dirty="0" smtClean="0">
              <a:solidFill>
                <a:srgbClr val="333333"/>
              </a:solidFill>
              <a:latin typeface="宋体" pitchFamily="2" charset="-122"/>
              <a:ea typeface="楷体" pitchFamily="49" charset="-122"/>
            </a:endParaRPr>
          </a:p>
          <a:p>
            <a:pPr>
              <a:lnSpc>
                <a:spcPct val="150000"/>
              </a:lnSpc>
            </a:pPr>
            <a:r>
              <a:rPr kumimoji="1" lang="zh-CN" altLang="en-US" sz="2000" dirty="0" smtClean="0">
                <a:solidFill>
                  <a:srgbClr val="333333"/>
                </a:solidFill>
                <a:latin typeface="宋体" pitchFamily="2" charset="-122"/>
                <a:ea typeface="楷体" pitchFamily="49" charset="-122"/>
              </a:rPr>
              <a:t>求</a:t>
            </a:r>
            <a:r>
              <a:rPr kumimoji="1" lang="en-US" altLang="zh-CN" sz="2000" dirty="0" smtClean="0">
                <a:solidFill>
                  <a:srgbClr val="333333"/>
                </a:solidFill>
                <a:latin typeface="宋体" pitchFamily="2" charset="-122"/>
                <a:ea typeface="楷体" pitchFamily="49" charset="-122"/>
              </a:rPr>
              <a:t>:            </a:t>
            </a:r>
            <a:r>
              <a:rPr kumimoji="1" lang="zh-CN" altLang="en-US" sz="2000" dirty="0" smtClean="0">
                <a:solidFill>
                  <a:srgbClr val="333333"/>
                </a:solidFill>
                <a:latin typeface="宋体" pitchFamily="2" charset="-122"/>
                <a:ea typeface="楷体" pitchFamily="49" charset="-122"/>
              </a:rPr>
              <a:t>状态量</a:t>
            </a:r>
            <a:endParaRPr kumimoji="1" lang="en-US" altLang="zh-CN" sz="2000" kern="0" dirty="0" smtClean="0">
              <a:solidFill>
                <a:srgbClr val="0000FF"/>
              </a:solidFill>
              <a:latin typeface="宋体" pitchFamily="2" charset="-122"/>
              <a:ea typeface="楷体" pitchFamily="49" charset="-122"/>
            </a:endParaRPr>
          </a:p>
          <a:p>
            <a:r>
              <a:rPr kumimoji="1" lang="zh-CN" altLang="en-US" sz="2000" dirty="0" smtClean="0">
                <a:solidFill>
                  <a:srgbClr val="333333"/>
                </a:solidFill>
                <a:latin typeface="宋体" pitchFamily="2" charset="-122"/>
                <a:ea typeface="楷体" pitchFamily="49" charset="-122"/>
              </a:rPr>
              <a:t>一维：</a:t>
            </a:r>
            <a:endParaRPr kumimoji="1" lang="en-US" altLang="zh-CN" sz="2000" dirty="0">
              <a:solidFill>
                <a:srgbClr val="333333"/>
              </a:solidFill>
              <a:latin typeface="宋体" pitchFamily="2" charset="-122"/>
              <a:ea typeface="楷体" pitchFamily="49" charset="-122"/>
            </a:endParaRPr>
          </a:p>
        </p:txBody>
      </p:sp>
      <p:sp>
        <p:nvSpPr>
          <p:cNvPr id="20484"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85" name="Text Box 55"/>
          <p:cNvSpPr txBox="1">
            <a:spLocks noChangeArrowheads="1"/>
          </p:cNvSpPr>
          <p:nvPr/>
        </p:nvSpPr>
        <p:spPr bwMode="auto">
          <a:xfrm>
            <a:off x="32471" y="43583"/>
            <a:ext cx="1902941"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dirty="0" smtClean="0">
                <a:solidFill>
                  <a:srgbClr val="FFFFFF"/>
                </a:solidFill>
                <a:latin typeface="楷体_GB2312" pitchFamily="49" charset="-122"/>
                <a:ea typeface="楷体_GB2312" pitchFamily="49" charset="-122"/>
              </a:rPr>
              <a:t>二、计算题</a:t>
            </a:r>
            <a:endParaRPr lang="zh-CN" altLang="en-US" dirty="0">
              <a:solidFill>
                <a:srgbClr val="FFFFFF"/>
              </a:solidFill>
              <a:latin typeface="楷体_GB2312" pitchFamily="49" charset="-122"/>
              <a:ea typeface="楷体_GB2312" pitchFamily="49" charset="-122"/>
            </a:endParaRPr>
          </a:p>
        </p:txBody>
      </p:sp>
      <p:sp>
        <p:nvSpPr>
          <p:cNvPr id="10" name="Text Box 55"/>
          <p:cNvSpPr txBox="1">
            <a:spLocks noChangeArrowheads="1"/>
          </p:cNvSpPr>
          <p:nvPr/>
        </p:nvSpPr>
        <p:spPr bwMode="auto">
          <a:xfrm>
            <a:off x="7313067" y="35718"/>
            <a:ext cx="1795437"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dirty="0" smtClean="0">
                <a:solidFill>
                  <a:srgbClr val="FFFFFF"/>
                </a:solidFill>
                <a:latin typeface="楷体_GB2312" pitchFamily="49" charset="-122"/>
                <a:ea typeface="楷体_GB2312" pitchFamily="49" charset="-122"/>
              </a:rPr>
              <a:t>重要知识点</a:t>
            </a:r>
            <a:endParaRPr lang="zh-CN" altLang="en-US" dirty="0">
              <a:solidFill>
                <a:srgbClr val="FFFFFF"/>
              </a:solidFill>
              <a:latin typeface="楷体_GB2312" pitchFamily="49" charset="-122"/>
              <a:ea typeface="楷体_GB2312" pitchFamily="49"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033891000"/>
              </p:ext>
            </p:extLst>
          </p:nvPr>
        </p:nvGraphicFramePr>
        <p:xfrm>
          <a:off x="611560" y="1124744"/>
          <a:ext cx="1368425" cy="301625"/>
        </p:xfrm>
        <a:graphic>
          <a:graphicData uri="http://schemas.openxmlformats.org/presentationml/2006/ole">
            <mc:AlternateContent xmlns:mc="http://schemas.openxmlformats.org/markup-compatibility/2006">
              <mc:Choice xmlns:v="urn:schemas-microsoft-com:vml" Requires="v">
                <p:oleObj spid="_x0000_s63771" name="Equation" r:id="rId4" imgW="914400" imgH="203040" progId="Equation.DSMT4">
                  <p:embed/>
                </p:oleObj>
              </mc:Choice>
              <mc:Fallback>
                <p:oleObj name="Equation" r:id="rId4" imgW="914400" imgH="203040" progId="Equation.DSMT4">
                  <p:embed/>
                  <p:pic>
                    <p:nvPicPr>
                      <p:cNvPr id="0" name=""/>
                      <p:cNvPicPr>
                        <a:picLocks noChangeAspect="1" noChangeArrowheads="1"/>
                      </p:cNvPicPr>
                      <p:nvPr/>
                    </p:nvPicPr>
                    <p:blipFill>
                      <a:blip r:embed="rId5"/>
                      <a:srcRect/>
                      <a:stretch>
                        <a:fillRect/>
                      </a:stretch>
                    </p:blipFill>
                    <p:spPr bwMode="auto">
                      <a:xfrm>
                        <a:off x="611560" y="1124744"/>
                        <a:ext cx="1368425" cy="301625"/>
                      </a:xfrm>
                      <a:prstGeom prst="rect">
                        <a:avLst/>
                      </a:prstGeom>
                      <a:noFill/>
                      <a:ln>
                        <a:noFill/>
                      </a:ln>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723812883"/>
              </p:ext>
            </p:extLst>
          </p:nvPr>
        </p:nvGraphicFramePr>
        <p:xfrm>
          <a:off x="3995937" y="620688"/>
          <a:ext cx="2160240" cy="442411"/>
        </p:xfrm>
        <a:graphic>
          <a:graphicData uri="http://schemas.openxmlformats.org/presentationml/2006/ole">
            <mc:AlternateContent xmlns:mc="http://schemas.openxmlformats.org/markup-compatibility/2006">
              <mc:Choice xmlns:v="urn:schemas-microsoft-com:vml" Requires="v">
                <p:oleObj spid="_x0000_s63772" name="Equation" r:id="rId6" imgW="1726920" imgH="355320" progId="Equation.DSMT4">
                  <p:embed/>
                </p:oleObj>
              </mc:Choice>
              <mc:Fallback>
                <p:oleObj name="Equation" r:id="rId6" imgW="1726920" imgH="355320" progId="Equation.DSMT4">
                  <p:embed/>
                  <p:pic>
                    <p:nvPicPr>
                      <p:cNvPr id="0" name=""/>
                      <p:cNvPicPr>
                        <a:picLocks noChangeAspect="1" noChangeArrowheads="1"/>
                      </p:cNvPicPr>
                      <p:nvPr/>
                    </p:nvPicPr>
                    <p:blipFill>
                      <a:blip r:embed="rId7"/>
                      <a:srcRect/>
                      <a:stretch>
                        <a:fillRect/>
                      </a:stretch>
                    </p:blipFill>
                    <p:spPr bwMode="auto">
                      <a:xfrm>
                        <a:off x="3995937" y="620688"/>
                        <a:ext cx="2160240" cy="442411"/>
                      </a:xfrm>
                      <a:prstGeom prst="rect">
                        <a:avLst/>
                      </a:prstGeom>
                      <a:noFill/>
                      <a:ln>
                        <a:noFill/>
                      </a:ln>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96718970"/>
              </p:ext>
            </p:extLst>
          </p:nvPr>
        </p:nvGraphicFramePr>
        <p:xfrm>
          <a:off x="863055" y="1443222"/>
          <a:ext cx="2144713" cy="442913"/>
        </p:xfrm>
        <a:graphic>
          <a:graphicData uri="http://schemas.openxmlformats.org/presentationml/2006/ole">
            <mc:AlternateContent xmlns:mc="http://schemas.openxmlformats.org/markup-compatibility/2006">
              <mc:Choice xmlns:v="urn:schemas-microsoft-com:vml" Requires="v">
                <p:oleObj spid="_x0000_s63773" name="Equation" r:id="rId8" imgW="1714320" imgH="355320" progId="Equation.DSMT4">
                  <p:embed/>
                </p:oleObj>
              </mc:Choice>
              <mc:Fallback>
                <p:oleObj name="Equation" r:id="rId8" imgW="1714320" imgH="355320" progId="Equation.DSMT4">
                  <p:embed/>
                  <p:pic>
                    <p:nvPicPr>
                      <p:cNvPr id="0" name="对象 12"/>
                      <p:cNvPicPr>
                        <a:picLocks noChangeAspect="1" noChangeArrowheads="1"/>
                      </p:cNvPicPr>
                      <p:nvPr/>
                    </p:nvPicPr>
                    <p:blipFill>
                      <a:blip r:embed="rId9"/>
                      <a:srcRect/>
                      <a:stretch>
                        <a:fillRect/>
                      </a:stretch>
                    </p:blipFill>
                    <p:spPr bwMode="auto">
                      <a:xfrm>
                        <a:off x="863055" y="1443222"/>
                        <a:ext cx="2144713"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内容占位符 2"/>
          <p:cNvSpPr txBox="1">
            <a:spLocks/>
          </p:cNvSpPr>
          <p:nvPr/>
        </p:nvSpPr>
        <p:spPr bwMode="auto">
          <a:xfrm>
            <a:off x="42102" y="1988840"/>
            <a:ext cx="2945722" cy="43259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eaLnBrk="1" hangingPunct="1">
              <a:buFontTx/>
              <a:buNone/>
            </a:pPr>
            <a:r>
              <a:rPr kumimoji="1" lang="zh-CN" altLang="en-US" sz="2400" b="1" dirty="0" smtClean="0">
                <a:solidFill>
                  <a:srgbClr val="0000FF"/>
                </a:solidFill>
                <a:latin typeface="宋体" pitchFamily="2" charset="-122"/>
                <a:ea typeface="楷体" pitchFamily="49" charset="-122"/>
              </a:rPr>
              <a:t>电磁学</a:t>
            </a:r>
            <a:endParaRPr kumimoji="1" lang="en-US" altLang="zh-CN" sz="2000" b="1" dirty="0" smtClean="0">
              <a:solidFill>
                <a:srgbClr val="0000FF"/>
              </a:solidFill>
              <a:latin typeface="宋体" pitchFamily="2" charset="-122"/>
              <a:ea typeface="楷体" pitchFamily="49" charset="-122"/>
            </a:endParaRPr>
          </a:p>
        </p:txBody>
      </p:sp>
      <p:sp>
        <p:nvSpPr>
          <p:cNvPr id="22" name="矩形 21"/>
          <p:cNvSpPr/>
          <p:nvPr/>
        </p:nvSpPr>
        <p:spPr>
          <a:xfrm>
            <a:off x="1115616" y="2052102"/>
            <a:ext cx="4109219" cy="369332"/>
          </a:xfrm>
          <a:prstGeom prst="rect">
            <a:avLst/>
          </a:prstGeom>
        </p:spPr>
        <p:txBody>
          <a:bodyPr wrap="square">
            <a:spAutoFit/>
          </a:bodyPr>
          <a:lstStyle/>
          <a:p>
            <a:pPr lvl="0">
              <a:spcBef>
                <a:spcPct val="20000"/>
              </a:spcBef>
            </a:pPr>
            <a:r>
              <a:rPr kumimoji="1" lang="en-US" altLang="zh-CN" sz="1800" kern="0" dirty="0">
                <a:solidFill>
                  <a:srgbClr val="0000FF"/>
                </a:solidFill>
                <a:latin typeface="宋体" pitchFamily="2" charset="-122"/>
                <a:ea typeface="楷体" pitchFamily="49" charset="-122"/>
              </a:rPr>
              <a:t>(</a:t>
            </a:r>
            <a:r>
              <a:rPr kumimoji="1" lang="en-US" altLang="zh-CN" sz="1800" kern="0" dirty="0" smtClean="0">
                <a:solidFill>
                  <a:srgbClr val="0000FF"/>
                </a:solidFill>
                <a:latin typeface="宋体" pitchFamily="2" charset="-122"/>
                <a:ea typeface="楷体" pitchFamily="49" charset="-122"/>
              </a:rPr>
              <a:t>2018</a:t>
            </a:r>
            <a:r>
              <a:rPr kumimoji="1" lang="zh-CN" altLang="en-US" sz="1800" kern="0" dirty="0" smtClean="0">
                <a:solidFill>
                  <a:srgbClr val="0000FF"/>
                </a:solidFill>
                <a:latin typeface="宋体" pitchFamily="2" charset="-122"/>
                <a:ea typeface="楷体" pitchFamily="49" charset="-122"/>
              </a:rPr>
              <a:t>年上半年</a:t>
            </a:r>
            <a:r>
              <a:rPr kumimoji="1" lang="zh-CN" altLang="en-US" sz="1800" kern="0" dirty="0">
                <a:solidFill>
                  <a:srgbClr val="0000FF"/>
                </a:solidFill>
                <a:latin typeface="宋体" pitchFamily="2" charset="-122"/>
                <a:ea typeface="楷体" pitchFamily="49" charset="-122"/>
              </a:rPr>
              <a:t>；</a:t>
            </a:r>
            <a:r>
              <a:rPr kumimoji="1" lang="en-US" altLang="zh-CN" sz="1800" kern="0" dirty="0">
                <a:solidFill>
                  <a:srgbClr val="0000FF"/>
                </a:solidFill>
                <a:latin typeface="宋体" pitchFamily="2" charset="-122"/>
                <a:ea typeface="楷体" pitchFamily="49" charset="-122"/>
              </a:rPr>
              <a:t>2018</a:t>
            </a:r>
            <a:r>
              <a:rPr kumimoji="1" lang="zh-CN" altLang="en-US" sz="1800" kern="0" dirty="0">
                <a:solidFill>
                  <a:srgbClr val="0000FF"/>
                </a:solidFill>
                <a:latin typeface="宋体" pitchFamily="2" charset="-122"/>
                <a:ea typeface="楷体" pitchFamily="49" charset="-122"/>
              </a:rPr>
              <a:t>年下半</a:t>
            </a:r>
            <a:r>
              <a:rPr kumimoji="1" lang="zh-CN" altLang="en-US" sz="1800" kern="0" dirty="0" smtClean="0">
                <a:solidFill>
                  <a:srgbClr val="0000FF"/>
                </a:solidFill>
                <a:latin typeface="宋体" pitchFamily="2" charset="-122"/>
                <a:ea typeface="楷体" pitchFamily="49" charset="-122"/>
              </a:rPr>
              <a:t>年</a:t>
            </a:r>
            <a:r>
              <a:rPr kumimoji="1" lang="en-US" altLang="zh-CN" sz="1800" kern="0" dirty="0" smtClean="0">
                <a:solidFill>
                  <a:srgbClr val="0000FF"/>
                </a:solidFill>
                <a:latin typeface="宋体" pitchFamily="2" charset="-122"/>
                <a:ea typeface="楷体" pitchFamily="49" charset="-122"/>
              </a:rPr>
              <a:t>[</a:t>
            </a:r>
            <a:r>
              <a:rPr kumimoji="1" lang="zh-CN" altLang="en-US" sz="1800" kern="0" dirty="0" smtClean="0">
                <a:solidFill>
                  <a:srgbClr val="0000FF"/>
                </a:solidFill>
                <a:latin typeface="宋体" pitchFamily="2" charset="-122"/>
                <a:ea typeface="楷体" pitchFamily="49" charset="-122"/>
              </a:rPr>
              <a:t>部分</a:t>
            </a:r>
            <a:r>
              <a:rPr kumimoji="1" lang="en-US" altLang="zh-CN" sz="1800" kern="0" dirty="0" smtClean="0">
                <a:solidFill>
                  <a:srgbClr val="0000FF"/>
                </a:solidFill>
                <a:latin typeface="宋体" pitchFamily="2" charset="-122"/>
                <a:ea typeface="楷体" pitchFamily="49" charset="-122"/>
              </a:rPr>
              <a:t>])</a:t>
            </a:r>
            <a:endParaRPr kumimoji="1" lang="zh-CN" altLang="en-US" sz="1800" kern="0" dirty="0">
              <a:solidFill>
                <a:srgbClr val="0000FF"/>
              </a:solidFill>
              <a:latin typeface="宋体" pitchFamily="2" charset="-122"/>
              <a:ea typeface="楷体" pitchFamily="49" charset="-122"/>
            </a:endParaRPr>
          </a:p>
        </p:txBody>
      </p:sp>
      <p:sp>
        <p:nvSpPr>
          <p:cNvPr id="23" name="矩形 3"/>
          <p:cNvSpPr>
            <a:spLocks noChangeArrowheads="1"/>
          </p:cNvSpPr>
          <p:nvPr/>
        </p:nvSpPr>
        <p:spPr bwMode="auto">
          <a:xfrm>
            <a:off x="83813" y="2433957"/>
            <a:ext cx="8856984"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kumimoji="1" lang="en-US" altLang="zh-CN" sz="2200" dirty="0" smtClean="0">
                <a:solidFill>
                  <a:srgbClr val="FF0000"/>
                </a:solidFill>
                <a:latin typeface="宋体" pitchFamily="2" charset="-122"/>
                <a:ea typeface="楷体" pitchFamily="49" charset="-122"/>
              </a:rPr>
              <a:t>1</a:t>
            </a:r>
            <a:r>
              <a:rPr kumimoji="1" lang="zh-CN" altLang="en-US" sz="2200" dirty="0" smtClean="0">
                <a:solidFill>
                  <a:srgbClr val="FF0000"/>
                </a:solidFill>
                <a:latin typeface="宋体" pitchFamily="2" charset="-122"/>
                <a:ea typeface="楷体" pitchFamily="49" charset="-122"/>
              </a:rPr>
              <a:t>、电场强度计算</a:t>
            </a:r>
            <a:endParaRPr kumimoji="1" lang="en-US" altLang="zh-CN" sz="2200" dirty="0" smtClean="0">
              <a:solidFill>
                <a:srgbClr val="FF0000"/>
              </a:solidFill>
              <a:latin typeface="宋体" pitchFamily="2" charset="-122"/>
              <a:ea typeface="楷体" pitchFamily="49" charset="-122"/>
            </a:endParaRPr>
          </a:p>
          <a:p>
            <a:pPr>
              <a:lnSpc>
                <a:spcPct val="150000"/>
              </a:lnSpc>
            </a:pPr>
            <a:r>
              <a:rPr kumimoji="1" lang="en-US" altLang="zh-CN" sz="2000" dirty="0" smtClean="0">
                <a:solidFill>
                  <a:srgbClr val="333333"/>
                </a:solidFill>
                <a:latin typeface="宋体" pitchFamily="2" charset="-122"/>
                <a:ea typeface="楷体" pitchFamily="49" charset="-122"/>
              </a:rPr>
              <a:t>(1)</a:t>
            </a:r>
            <a:r>
              <a:rPr kumimoji="1" lang="zh-CN" altLang="en-US" sz="2000" dirty="0" smtClean="0">
                <a:solidFill>
                  <a:srgbClr val="333333"/>
                </a:solidFill>
                <a:latin typeface="宋体" pitchFamily="2" charset="-122"/>
                <a:ea typeface="楷体" pitchFamily="49" charset="-122"/>
              </a:rPr>
              <a:t>高斯定理（空间对称）：</a:t>
            </a:r>
            <a:endParaRPr kumimoji="1" lang="en-US" altLang="zh-CN" sz="2000" kern="0" dirty="0">
              <a:solidFill>
                <a:srgbClr val="0000FF"/>
              </a:solidFill>
              <a:latin typeface="宋体" pitchFamily="2" charset="-122"/>
              <a:ea typeface="楷体" pitchFamily="49" charset="-122"/>
            </a:endParaRPr>
          </a:p>
          <a:p>
            <a:pPr>
              <a:lnSpc>
                <a:spcPct val="150000"/>
              </a:lnSpc>
            </a:pPr>
            <a:r>
              <a:rPr kumimoji="1" lang="zh-CN" altLang="en-US" sz="2000" kern="0" dirty="0" smtClean="0">
                <a:solidFill>
                  <a:srgbClr val="333333"/>
                </a:solidFill>
                <a:latin typeface="宋体" pitchFamily="2" charset="-122"/>
                <a:ea typeface="楷体" pitchFamily="49" charset="-122"/>
              </a:rPr>
              <a:t>球（壳）：</a:t>
            </a:r>
            <a:endParaRPr kumimoji="1" lang="en-US" altLang="zh-CN" sz="2000" kern="0" dirty="0" smtClean="0">
              <a:solidFill>
                <a:srgbClr val="333333"/>
              </a:solidFill>
              <a:latin typeface="宋体" pitchFamily="2" charset="-122"/>
              <a:ea typeface="楷体" pitchFamily="49" charset="-122"/>
            </a:endParaRPr>
          </a:p>
          <a:p>
            <a:pPr>
              <a:lnSpc>
                <a:spcPct val="150000"/>
              </a:lnSpc>
            </a:pPr>
            <a:r>
              <a:rPr kumimoji="1" lang="zh-CN" altLang="en-US" sz="2000" kern="0" dirty="0" smtClean="0">
                <a:solidFill>
                  <a:srgbClr val="333333"/>
                </a:solidFill>
                <a:latin typeface="宋体" pitchFamily="2" charset="-122"/>
                <a:ea typeface="楷体" pitchFamily="49" charset="-122"/>
              </a:rPr>
              <a:t>无限大带电板：</a:t>
            </a:r>
            <a:endParaRPr kumimoji="1" lang="en-US" altLang="zh-CN" sz="2000" kern="0" dirty="0" smtClean="0">
              <a:solidFill>
                <a:srgbClr val="333333"/>
              </a:solidFill>
              <a:latin typeface="宋体" pitchFamily="2" charset="-122"/>
              <a:ea typeface="楷体" pitchFamily="49" charset="-122"/>
            </a:endParaRPr>
          </a:p>
          <a:p>
            <a:pPr>
              <a:lnSpc>
                <a:spcPct val="150000"/>
              </a:lnSpc>
            </a:pPr>
            <a:r>
              <a:rPr kumimoji="1" lang="zh-CN" altLang="en-US" sz="2000" kern="0" dirty="0" smtClean="0">
                <a:solidFill>
                  <a:srgbClr val="333333"/>
                </a:solidFill>
                <a:latin typeface="宋体" pitchFamily="2" charset="-122"/>
                <a:ea typeface="楷体" pitchFamily="49" charset="-122"/>
              </a:rPr>
              <a:t>无限长直导线：</a:t>
            </a:r>
            <a:endParaRPr kumimoji="1" lang="en-US" altLang="zh-CN" sz="2000" kern="0" dirty="0" smtClean="0">
              <a:solidFill>
                <a:srgbClr val="333333"/>
              </a:solidFill>
              <a:latin typeface="宋体" pitchFamily="2" charset="-122"/>
              <a:ea typeface="楷体" pitchFamily="49" charset="-122"/>
            </a:endParaRPr>
          </a:p>
          <a:p>
            <a:endParaRPr kumimoji="1" lang="en-US" altLang="zh-CN" sz="2000" dirty="0" smtClean="0">
              <a:solidFill>
                <a:srgbClr val="333333"/>
              </a:solidFill>
              <a:latin typeface="宋体" pitchFamily="2" charset="-122"/>
              <a:ea typeface="楷体" pitchFamily="49" charset="-122"/>
            </a:endParaRPr>
          </a:p>
          <a:p>
            <a:r>
              <a:rPr kumimoji="1" lang="en-US" altLang="zh-CN" sz="2000" dirty="0" smtClean="0">
                <a:solidFill>
                  <a:srgbClr val="333333"/>
                </a:solidFill>
                <a:latin typeface="宋体" pitchFamily="2" charset="-122"/>
                <a:ea typeface="楷体" pitchFamily="49" charset="-122"/>
              </a:rPr>
              <a:t>(2)</a:t>
            </a:r>
            <a:r>
              <a:rPr kumimoji="1" lang="zh-CN" altLang="en-US" sz="2000" dirty="0" smtClean="0">
                <a:solidFill>
                  <a:srgbClr val="333333"/>
                </a:solidFill>
                <a:latin typeface="宋体" pitchFamily="2" charset="-122"/>
                <a:ea typeface="楷体" pitchFamily="49" charset="-122"/>
              </a:rPr>
              <a:t>已有结论求电场强度</a:t>
            </a:r>
            <a:endParaRPr kumimoji="1" lang="en-US" altLang="zh-CN" sz="2000" dirty="0" smtClean="0">
              <a:solidFill>
                <a:srgbClr val="333333"/>
              </a:solidFill>
              <a:latin typeface="宋体" pitchFamily="2" charset="-122"/>
              <a:ea typeface="楷体" pitchFamily="49" charset="-122"/>
            </a:endParaRPr>
          </a:p>
          <a:p>
            <a:endParaRPr kumimoji="1" lang="en-US" altLang="zh-CN" sz="2000" dirty="0">
              <a:solidFill>
                <a:srgbClr val="333333"/>
              </a:solidFill>
              <a:latin typeface="宋体" pitchFamily="2" charset="-122"/>
              <a:ea typeface="楷体" pitchFamily="49" charset="-122"/>
            </a:endParaRPr>
          </a:p>
          <a:p>
            <a:r>
              <a:rPr kumimoji="1" lang="zh-CN" altLang="en-US" sz="2000" kern="0" dirty="0" smtClean="0">
                <a:solidFill>
                  <a:srgbClr val="333333"/>
                </a:solidFill>
                <a:latin typeface="宋体" pitchFamily="2" charset="-122"/>
                <a:ea typeface="楷体" pitchFamily="49" charset="-122"/>
              </a:rPr>
              <a:t>带电圆环中心轴线上一点：</a:t>
            </a:r>
            <a:endParaRPr kumimoji="1" lang="en-US" altLang="zh-CN" sz="2000" kern="0" dirty="0" smtClean="0">
              <a:solidFill>
                <a:srgbClr val="333333"/>
              </a:solidFill>
              <a:latin typeface="宋体" pitchFamily="2" charset="-122"/>
              <a:ea typeface="楷体" pitchFamily="49" charset="-122"/>
            </a:endParaRPr>
          </a:p>
          <a:p>
            <a:endParaRPr kumimoji="1" lang="en-US" altLang="zh-CN" sz="2000" kern="0" dirty="0">
              <a:solidFill>
                <a:srgbClr val="333333"/>
              </a:solidFill>
              <a:latin typeface="宋体" pitchFamily="2" charset="-122"/>
              <a:ea typeface="楷体" pitchFamily="49" charset="-122"/>
            </a:endParaRPr>
          </a:p>
          <a:p>
            <a:r>
              <a:rPr kumimoji="1" lang="zh-CN" altLang="en-US" sz="2200" dirty="0" smtClean="0">
                <a:solidFill>
                  <a:srgbClr val="333333"/>
                </a:solidFill>
                <a:latin typeface="宋体" pitchFamily="2" charset="-122"/>
                <a:ea typeface="楷体" pitchFamily="49" charset="-122"/>
              </a:rPr>
              <a:t>带电圆盘中心轴线上一点</a:t>
            </a:r>
            <a:endParaRPr kumimoji="1" lang="en-US" altLang="zh-CN" sz="2200" dirty="0" smtClean="0">
              <a:solidFill>
                <a:srgbClr val="333333"/>
              </a:solidFill>
              <a:latin typeface="宋体" pitchFamily="2" charset="-122"/>
              <a:ea typeface="楷体" pitchFamily="49" charset="-122"/>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795657437"/>
              </p:ext>
            </p:extLst>
          </p:nvPr>
        </p:nvGraphicFramePr>
        <p:xfrm>
          <a:off x="3347864" y="2715195"/>
          <a:ext cx="1514475" cy="706438"/>
        </p:xfrm>
        <a:graphic>
          <a:graphicData uri="http://schemas.openxmlformats.org/presentationml/2006/ole">
            <mc:AlternateContent xmlns:mc="http://schemas.openxmlformats.org/markup-compatibility/2006">
              <mc:Choice xmlns:v="urn:schemas-microsoft-com:vml" Requires="v">
                <p:oleObj spid="_x0000_s63774" name="Equation" r:id="rId10" imgW="927000" imgH="431640" progId="Equation.DSMT4">
                  <p:embed/>
                </p:oleObj>
              </mc:Choice>
              <mc:Fallback>
                <p:oleObj name="Equation" r:id="rId10" imgW="927000" imgH="431640" progId="Equation.DSMT4">
                  <p:embed/>
                  <p:pic>
                    <p:nvPicPr>
                      <p:cNvPr id="0" name="对象 -21474826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47864" y="2715195"/>
                        <a:ext cx="1514475"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1949628218"/>
              </p:ext>
            </p:extLst>
          </p:nvPr>
        </p:nvGraphicFramePr>
        <p:xfrm>
          <a:off x="1547664" y="3140968"/>
          <a:ext cx="1077913" cy="706437"/>
        </p:xfrm>
        <a:graphic>
          <a:graphicData uri="http://schemas.openxmlformats.org/presentationml/2006/ole">
            <mc:AlternateContent xmlns:mc="http://schemas.openxmlformats.org/markup-compatibility/2006">
              <mc:Choice xmlns:v="urn:schemas-microsoft-com:vml" Requires="v">
                <p:oleObj spid="_x0000_s63775" name="Equation" r:id="rId12" imgW="660240" imgH="431640" progId="Equation.DSMT4">
                  <p:embed/>
                </p:oleObj>
              </mc:Choice>
              <mc:Fallback>
                <p:oleObj name="Equation" r:id="rId12" imgW="660240" imgH="431640" progId="Equation.DSMT4">
                  <p:embed/>
                  <p:pic>
                    <p:nvPicPr>
                      <p:cNvPr id="0" name="对象 8"/>
                      <p:cNvPicPr>
                        <a:picLocks noChangeAspect="1" noChangeArrowheads="1"/>
                      </p:cNvPicPr>
                      <p:nvPr/>
                    </p:nvPicPr>
                    <p:blipFill>
                      <a:blip r:embed="rId13"/>
                      <a:srcRect/>
                      <a:stretch>
                        <a:fillRect/>
                      </a:stretch>
                    </p:blipFill>
                    <p:spPr bwMode="auto">
                      <a:xfrm>
                        <a:off x="1547664" y="3140968"/>
                        <a:ext cx="1077913"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655095080"/>
              </p:ext>
            </p:extLst>
          </p:nvPr>
        </p:nvGraphicFramePr>
        <p:xfrm>
          <a:off x="2803525" y="3573463"/>
          <a:ext cx="869950" cy="706437"/>
        </p:xfrm>
        <a:graphic>
          <a:graphicData uri="http://schemas.openxmlformats.org/presentationml/2006/ole">
            <mc:AlternateContent xmlns:mc="http://schemas.openxmlformats.org/markup-compatibility/2006">
              <mc:Choice xmlns:v="urn:schemas-microsoft-com:vml" Requires="v">
                <p:oleObj spid="_x0000_s63776" name="Equation" r:id="rId14" imgW="533160" imgH="431640" progId="Equation.DSMT4">
                  <p:embed/>
                </p:oleObj>
              </mc:Choice>
              <mc:Fallback>
                <p:oleObj name="Equation" r:id="rId14" imgW="533160" imgH="431640" progId="Equation.DSMT4">
                  <p:embed/>
                  <p:pic>
                    <p:nvPicPr>
                      <p:cNvPr id="0" name="对象 18"/>
                      <p:cNvPicPr>
                        <a:picLocks noChangeAspect="1" noChangeArrowheads="1"/>
                      </p:cNvPicPr>
                      <p:nvPr/>
                    </p:nvPicPr>
                    <p:blipFill>
                      <a:blip r:embed="rId15"/>
                      <a:srcRect/>
                      <a:stretch>
                        <a:fillRect/>
                      </a:stretch>
                    </p:blipFill>
                    <p:spPr bwMode="auto">
                      <a:xfrm>
                        <a:off x="2803525" y="3573463"/>
                        <a:ext cx="869950"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1075469901"/>
              </p:ext>
            </p:extLst>
          </p:nvPr>
        </p:nvGraphicFramePr>
        <p:xfrm>
          <a:off x="1998663" y="4116388"/>
          <a:ext cx="1077912" cy="706437"/>
        </p:xfrm>
        <a:graphic>
          <a:graphicData uri="http://schemas.openxmlformats.org/presentationml/2006/ole">
            <mc:AlternateContent xmlns:mc="http://schemas.openxmlformats.org/markup-compatibility/2006">
              <mc:Choice xmlns:v="urn:schemas-microsoft-com:vml" Requires="v">
                <p:oleObj spid="_x0000_s63777" name="Equation" r:id="rId16" imgW="660240" imgH="431640" progId="Equation.DSMT4">
                  <p:embed/>
                </p:oleObj>
              </mc:Choice>
              <mc:Fallback>
                <p:oleObj name="Equation" r:id="rId16" imgW="660240" imgH="431640" progId="Equation.DSMT4">
                  <p:embed/>
                  <p:pic>
                    <p:nvPicPr>
                      <p:cNvPr id="0" name="对象 19"/>
                      <p:cNvPicPr>
                        <a:picLocks noChangeAspect="1" noChangeArrowheads="1"/>
                      </p:cNvPicPr>
                      <p:nvPr/>
                    </p:nvPicPr>
                    <p:blipFill>
                      <a:blip r:embed="rId17"/>
                      <a:srcRect/>
                      <a:stretch>
                        <a:fillRect/>
                      </a:stretch>
                    </p:blipFill>
                    <p:spPr bwMode="auto">
                      <a:xfrm>
                        <a:off x="1998663" y="4116388"/>
                        <a:ext cx="1077912"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3510" name="Picture 2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940152" y="1628800"/>
            <a:ext cx="1455492" cy="1439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512" name="Picture 2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071025" y="2852936"/>
            <a:ext cx="1839359" cy="2255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5" name="对象 24"/>
          <p:cNvGraphicFramePr>
            <a:graphicFrameLocks noChangeAspect="1"/>
          </p:cNvGraphicFramePr>
          <p:nvPr>
            <p:extLst>
              <p:ext uri="{D42A27DB-BD31-4B8C-83A1-F6EECF244321}">
                <p14:modId xmlns:p14="http://schemas.microsoft.com/office/powerpoint/2010/main" val="3506385425"/>
              </p:ext>
            </p:extLst>
          </p:nvPr>
        </p:nvGraphicFramePr>
        <p:xfrm>
          <a:off x="3203848" y="5373216"/>
          <a:ext cx="2133600" cy="706437"/>
        </p:xfrm>
        <a:graphic>
          <a:graphicData uri="http://schemas.openxmlformats.org/presentationml/2006/ole">
            <mc:AlternateContent xmlns:mc="http://schemas.openxmlformats.org/markup-compatibility/2006">
              <mc:Choice xmlns:v="urn:schemas-microsoft-com:vml" Requires="v">
                <p:oleObj spid="_x0000_s63778" name="Equation" r:id="rId20" imgW="1307880" imgH="431640" progId="Equation.DSMT4">
                  <p:embed/>
                </p:oleObj>
              </mc:Choice>
              <mc:Fallback>
                <p:oleObj name="Equation" r:id="rId20" imgW="1307880" imgH="431640" progId="Equation.DSMT4">
                  <p:embed/>
                  <p:pic>
                    <p:nvPicPr>
                      <p:cNvPr id="0" name="对象 23"/>
                      <p:cNvPicPr>
                        <a:picLocks noChangeAspect="1" noChangeArrowheads="1"/>
                      </p:cNvPicPr>
                      <p:nvPr/>
                    </p:nvPicPr>
                    <p:blipFill>
                      <a:blip r:embed="rId21"/>
                      <a:srcRect/>
                      <a:stretch>
                        <a:fillRect/>
                      </a:stretch>
                    </p:blipFill>
                    <p:spPr bwMode="auto">
                      <a:xfrm>
                        <a:off x="3203848" y="5373216"/>
                        <a:ext cx="2133600"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48491153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299" name="Text Box 55"/>
          <p:cNvSpPr txBox="1">
            <a:spLocks noChangeArrowheads="1"/>
          </p:cNvSpPr>
          <p:nvPr/>
        </p:nvSpPr>
        <p:spPr bwMode="auto">
          <a:xfrm>
            <a:off x="4763" y="15875"/>
            <a:ext cx="29114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三、案例分析题</a:t>
            </a:r>
          </a:p>
        </p:txBody>
      </p:sp>
      <p:sp>
        <p:nvSpPr>
          <p:cNvPr id="55300" name="内容占位符 2"/>
          <p:cNvSpPr txBox="1">
            <a:spLocks/>
          </p:cNvSpPr>
          <p:nvPr/>
        </p:nvSpPr>
        <p:spPr bwMode="auto">
          <a:xfrm>
            <a:off x="179388" y="620713"/>
            <a:ext cx="8229600" cy="3888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r>
              <a:rPr lang="zh-CN" altLang="zh-CN" sz="2000" dirty="0" smtClean="0">
                <a:latin typeface="楷体" pitchFamily="49" charset="-122"/>
                <a:ea typeface="楷体" pitchFamily="49" charset="-122"/>
              </a:rPr>
              <a:t>师</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那支持力减小为零的时候，谁来提供向心力呢</a:t>
            </a:r>
            <a:r>
              <a:rPr lang="en-US" altLang="zh-CN" sz="2000" dirty="0">
                <a:latin typeface="楷体" pitchFamily="49" charset="-122"/>
                <a:ea typeface="楷体" pitchFamily="49" charset="-122"/>
              </a:rPr>
              <a:t>?</a:t>
            </a:r>
            <a:endParaRPr lang="zh-CN" altLang="zh-CN" sz="2000" dirty="0">
              <a:latin typeface="楷体" pitchFamily="49" charset="-122"/>
              <a:ea typeface="楷体" pitchFamily="49" charset="-122"/>
            </a:endParaRPr>
          </a:p>
          <a:p>
            <a:r>
              <a:rPr lang="zh-CN" altLang="zh-CN" sz="2000" dirty="0">
                <a:latin typeface="楷体" pitchFamily="49" charset="-122"/>
                <a:ea typeface="楷体" pitchFamily="49" charset="-122"/>
              </a:rPr>
              <a:t>生</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只有重力。</a:t>
            </a:r>
          </a:p>
          <a:p>
            <a:r>
              <a:rPr lang="zh-CN" altLang="zh-CN" sz="2000" dirty="0">
                <a:latin typeface="楷体" pitchFamily="49" charset="-122"/>
                <a:ea typeface="楷体" pitchFamily="49" charset="-122"/>
              </a:rPr>
              <a:t>师</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支持力会不会继续减小呢</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支持力变成负值的话</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轨道给小球的力指向哪</a:t>
            </a:r>
            <a:r>
              <a:rPr lang="en-US" altLang="zh-CN" sz="2000" dirty="0">
                <a:latin typeface="楷体" pitchFamily="49" charset="-122"/>
                <a:ea typeface="楷体" pitchFamily="49" charset="-122"/>
              </a:rPr>
              <a:t>?</a:t>
            </a:r>
            <a:endParaRPr lang="zh-CN" altLang="zh-CN" sz="2000" dirty="0">
              <a:latin typeface="楷体" pitchFamily="49" charset="-122"/>
              <a:ea typeface="楷体" pitchFamily="49" charset="-122"/>
            </a:endParaRPr>
          </a:p>
          <a:p>
            <a:r>
              <a:rPr lang="zh-CN" altLang="zh-CN" sz="2000" dirty="0">
                <a:latin typeface="楷体" pitchFamily="49" charset="-122"/>
                <a:ea typeface="楷体" pitchFamily="49" charset="-122"/>
              </a:rPr>
              <a:t>生</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力会向外，不可能出现这种情况。</a:t>
            </a:r>
          </a:p>
          <a:p>
            <a:r>
              <a:rPr lang="zh-CN" altLang="zh-CN" sz="2000" dirty="0">
                <a:latin typeface="楷体" pitchFamily="49" charset="-122"/>
                <a:ea typeface="楷体" pitchFamily="49" charset="-122"/>
              </a:rPr>
              <a:t>师</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因此，轨道给小球的力最小为多少</a:t>
            </a:r>
            <a:r>
              <a:rPr lang="en-US" altLang="zh-CN" sz="2000" dirty="0">
                <a:latin typeface="楷体" pitchFamily="49" charset="-122"/>
                <a:ea typeface="楷体" pitchFamily="49" charset="-122"/>
              </a:rPr>
              <a:t>?</a:t>
            </a:r>
            <a:endParaRPr lang="zh-CN" altLang="zh-CN" sz="2000" dirty="0">
              <a:latin typeface="楷体" pitchFamily="49" charset="-122"/>
              <a:ea typeface="楷体" pitchFamily="49" charset="-122"/>
            </a:endParaRPr>
          </a:p>
          <a:p>
            <a:r>
              <a:rPr lang="zh-CN" altLang="zh-CN" sz="2000" dirty="0">
                <a:latin typeface="楷体" pitchFamily="49" charset="-122"/>
                <a:ea typeface="楷体" pitchFamily="49" charset="-122"/>
              </a:rPr>
              <a:t>生</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为零</a:t>
            </a:r>
            <a:r>
              <a:rPr lang="en-US" altLang="zh-CN" sz="2000" dirty="0">
                <a:latin typeface="楷体" pitchFamily="49" charset="-122"/>
                <a:ea typeface="楷体" pitchFamily="49" charset="-122"/>
              </a:rPr>
              <a:t>!</a:t>
            </a:r>
            <a:endParaRPr lang="zh-CN" altLang="zh-CN" sz="2000" dirty="0">
              <a:latin typeface="楷体" pitchFamily="49" charset="-122"/>
              <a:ea typeface="楷体" pitchFamily="49" charset="-122"/>
            </a:endParaRPr>
          </a:p>
          <a:p>
            <a:r>
              <a:rPr lang="zh-CN" altLang="zh-CN" sz="2000" dirty="0">
                <a:latin typeface="楷体" pitchFamily="49" charset="-122"/>
                <a:ea typeface="楷体" pitchFamily="49" charset="-122"/>
              </a:rPr>
              <a:t>师</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我们能算一下此时，小球的速度是多少吗</a:t>
            </a:r>
            <a:r>
              <a:rPr lang="en-US" altLang="zh-CN" sz="2000" dirty="0">
                <a:latin typeface="楷体" pitchFamily="49" charset="-122"/>
                <a:ea typeface="楷体" pitchFamily="49" charset="-122"/>
              </a:rPr>
              <a:t>?</a:t>
            </a:r>
            <a:endParaRPr lang="zh-CN" altLang="zh-CN" sz="2000" dirty="0">
              <a:latin typeface="楷体" pitchFamily="49" charset="-122"/>
              <a:ea typeface="楷体" pitchFamily="49" charset="-122"/>
            </a:endParaRPr>
          </a:p>
          <a:p>
            <a:r>
              <a:rPr lang="zh-CN" altLang="zh-CN" sz="2000" dirty="0" smtClean="0">
                <a:latin typeface="楷体" pitchFamily="49" charset="-122"/>
                <a:ea typeface="楷体" pitchFamily="49" charset="-122"/>
              </a:rPr>
              <a:t>生</a:t>
            </a:r>
            <a:r>
              <a:rPr lang="en-US" altLang="zh-CN" sz="2000" dirty="0">
                <a:latin typeface="楷体" pitchFamily="49" charset="-122"/>
                <a:ea typeface="楷体" pitchFamily="49" charset="-122"/>
              </a:rPr>
              <a:t>:mg=mv</a:t>
            </a:r>
            <a:r>
              <a:rPr lang="zh-CN" altLang="zh-CN" sz="2000" dirty="0">
                <a:latin typeface="楷体" pitchFamily="49" charset="-122"/>
                <a:ea typeface="楷体" pitchFamily="49" charset="-122"/>
              </a:rPr>
              <a:t>²</a:t>
            </a:r>
            <a:r>
              <a:rPr lang="en-US" altLang="zh-CN" sz="2000" dirty="0">
                <a:latin typeface="楷体" pitchFamily="49" charset="-122"/>
                <a:ea typeface="楷体" pitchFamily="49" charset="-122"/>
              </a:rPr>
              <a:t>/R</a:t>
            </a:r>
            <a:r>
              <a:rPr lang="zh-CN" altLang="zh-CN" sz="2000" dirty="0">
                <a:latin typeface="楷体" pitchFamily="49" charset="-122"/>
                <a:ea typeface="楷体" pitchFamily="49" charset="-122"/>
              </a:rPr>
              <a:t>，</a:t>
            </a:r>
            <a:r>
              <a:rPr lang="en-US" altLang="zh-CN" sz="2000" dirty="0">
                <a:latin typeface="楷体" pitchFamily="49" charset="-122"/>
                <a:ea typeface="楷体" pitchFamily="49" charset="-122"/>
              </a:rPr>
              <a:t>v=</a:t>
            </a:r>
            <a:r>
              <a:rPr lang="zh-CN" altLang="zh-CN" sz="2000" dirty="0">
                <a:latin typeface="楷体" pitchFamily="49" charset="-122"/>
                <a:ea typeface="楷体" pitchFamily="49" charset="-122"/>
              </a:rPr>
              <a:t>√</a:t>
            </a:r>
            <a:r>
              <a:rPr lang="en-US" altLang="zh-CN" sz="2000" dirty="0" err="1">
                <a:latin typeface="楷体" pitchFamily="49" charset="-122"/>
                <a:ea typeface="楷体" pitchFamily="49" charset="-122"/>
              </a:rPr>
              <a:t>gR</a:t>
            </a:r>
            <a:endParaRPr lang="zh-CN" altLang="zh-CN" sz="2000" dirty="0">
              <a:latin typeface="楷体" pitchFamily="49" charset="-122"/>
              <a:ea typeface="楷体" pitchFamily="49" charset="-122"/>
            </a:endParaRPr>
          </a:p>
          <a:p>
            <a:r>
              <a:rPr lang="zh-CN" altLang="zh-CN" sz="2000" dirty="0">
                <a:latin typeface="楷体" pitchFamily="49" charset="-122"/>
                <a:ea typeface="楷体" pitchFamily="49" charset="-122"/>
              </a:rPr>
              <a:t>师</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这个速度就是恰好能通过最高点的速度，此时只有重力提供向心力</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如果小球速度大于这个速度</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小球的向心力将由重力和轨道向内的支持力的合力提供，而且速度越大</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轨道向内的支持力越大。</a:t>
            </a:r>
          </a:p>
          <a:p>
            <a:pPr eaLnBrk="1" hangingPunct="1">
              <a:spcBef>
                <a:spcPct val="20000"/>
              </a:spcBef>
            </a:pPr>
            <a:endParaRPr lang="zh-CN" altLang="en-US" sz="2000" dirty="0">
              <a:solidFill>
                <a:schemeClr val="tx1"/>
              </a:solidFill>
              <a:latin typeface="楷体" pitchFamily="49" charset="-122"/>
              <a:ea typeface="楷体" pitchFamily="49" charset="-122"/>
            </a:endParaRPr>
          </a:p>
        </p:txBody>
      </p:sp>
      <p:sp>
        <p:nvSpPr>
          <p:cNvPr id="7"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mn-ea"/>
                <a:ea typeface="+mn-ea"/>
              </a:rPr>
              <a:t>2017</a:t>
            </a:r>
            <a:r>
              <a:rPr lang="zh-CN" altLang="en-US" dirty="0" smtClean="0">
                <a:solidFill>
                  <a:srgbClr val="FFFFFF"/>
                </a:solidFill>
                <a:latin typeface="+mn-ea"/>
                <a:ea typeface="+mn-ea"/>
              </a:rPr>
              <a:t>年上半年</a:t>
            </a:r>
          </a:p>
        </p:txBody>
      </p:sp>
    </p:spTree>
    <p:extLst>
      <p:ext uri="{BB962C8B-B14F-4D97-AF65-F5344CB8AC3E}">
        <p14:creationId xmlns:p14="http://schemas.microsoft.com/office/powerpoint/2010/main" val="286558258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ChangeArrowheads="1"/>
          </p:cNvSpPr>
          <p:nvPr/>
        </p:nvSpPr>
        <p:spPr bwMode="auto">
          <a:xfrm>
            <a:off x="25400" y="511175"/>
            <a:ext cx="1439863" cy="4318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kumimoji="1" lang="en-US" altLang="zh-CN" sz="2200" dirty="0" smtClean="0">
                <a:solidFill>
                  <a:srgbClr val="0000FF"/>
                </a:solidFill>
              </a:rPr>
              <a:t>11.</a:t>
            </a:r>
            <a:r>
              <a:rPr kumimoji="1" lang="zh-CN" altLang="en-US" sz="2200" dirty="0" smtClean="0">
                <a:solidFill>
                  <a:srgbClr val="0000FF"/>
                </a:solidFill>
              </a:rPr>
              <a:t>案例</a:t>
            </a:r>
            <a:endParaRPr kumimoji="1" lang="zh-CN" altLang="en-US" sz="2200" dirty="0">
              <a:solidFill>
                <a:srgbClr val="0000FF"/>
              </a:solidFill>
            </a:endParaRPr>
          </a:p>
        </p:txBody>
      </p:sp>
      <p:sp>
        <p:nvSpPr>
          <p:cNvPr id="52227"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60" name="矩形 1"/>
          <p:cNvSpPr>
            <a:spLocks noChangeArrowheads="1"/>
          </p:cNvSpPr>
          <p:nvPr/>
        </p:nvSpPr>
        <p:spPr bwMode="auto">
          <a:xfrm>
            <a:off x="96044" y="929295"/>
            <a:ext cx="8961438"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000" dirty="0">
                <a:latin typeface="楷体" pitchFamily="49" charset="-122"/>
                <a:ea typeface="楷体" pitchFamily="49" charset="-122"/>
              </a:rPr>
              <a:t>老师：同学们，上课了。</a:t>
            </a:r>
            <a:r>
              <a:rPr lang="zh-CN" altLang="zh-CN" sz="2000" dirty="0">
                <a:solidFill>
                  <a:srgbClr val="00B050"/>
                </a:solidFill>
                <a:latin typeface="楷体" pitchFamily="49" charset="-122"/>
                <a:ea typeface="楷体" pitchFamily="49" charset="-122"/>
              </a:rPr>
              <a:t>首先请前排的三个同学上来，我们一起做个游戏。</a:t>
            </a:r>
          </a:p>
          <a:p>
            <a:r>
              <a:rPr lang="zh-CN" altLang="zh-CN" sz="2000" dirty="0">
                <a:latin typeface="楷体" pitchFamily="49" charset="-122"/>
                <a:ea typeface="楷体" pitchFamily="49" charset="-122"/>
              </a:rPr>
              <a:t>（前排的三位同学走到讲台前</a:t>
            </a:r>
            <a:r>
              <a:rPr lang="zh-CN" altLang="zh-CN" sz="2000" dirty="0" smtClean="0">
                <a:latin typeface="楷体" pitchFamily="49" charset="-122"/>
                <a:ea typeface="楷体" pitchFamily="49" charset="-122"/>
              </a:rPr>
              <a:t>）</a:t>
            </a:r>
            <a:r>
              <a:rPr lang="zh-CN" altLang="en-US" sz="2000" dirty="0">
                <a:solidFill>
                  <a:srgbClr val="C00000"/>
                </a:solidFill>
                <a:latin typeface="楷体" pitchFamily="49" charset="-122"/>
                <a:ea typeface="楷体" pitchFamily="49" charset="-122"/>
              </a:rPr>
              <a:t> </a:t>
            </a:r>
            <a:r>
              <a:rPr lang="zh-CN" altLang="en-US" sz="2000" dirty="0" smtClean="0">
                <a:solidFill>
                  <a:srgbClr val="C00000"/>
                </a:solidFill>
                <a:latin typeface="楷体" pitchFamily="49" charset="-122"/>
                <a:ea typeface="楷体" pitchFamily="49" charset="-122"/>
              </a:rPr>
              <a:t>（游戏导</a:t>
            </a:r>
            <a:r>
              <a:rPr lang="zh-CN" altLang="en-US" sz="2000" dirty="0">
                <a:solidFill>
                  <a:srgbClr val="C00000"/>
                </a:solidFill>
                <a:latin typeface="楷体" pitchFamily="49" charset="-122"/>
                <a:ea typeface="楷体" pitchFamily="49" charset="-122"/>
              </a:rPr>
              <a:t>入）</a:t>
            </a:r>
            <a:r>
              <a:rPr lang="en-US" altLang="zh-CN" sz="2000" dirty="0">
                <a:latin typeface="楷体" pitchFamily="49" charset="-122"/>
                <a:ea typeface="楷体" pitchFamily="49" charset="-122"/>
              </a:rPr>
              <a:t> </a:t>
            </a:r>
            <a:endParaRPr lang="zh-CN" altLang="zh-CN" sz="2000" dirty="0">
              <a:latin typeface="楷体" pitchFamily="49" charset="-122"/>
              <a:ea typeface="楷体" pitchFamily="49" charset="-122"/>
            </a:endParaRPr>
          </a:p>
          <a:p>
            <a:r>
              <a:rPr lang="zh-CN" altLang="zh-CN" sz="2000" dirty="0">
                <a:latin typeface="楷体" pitchFamily="49" charset="-122"/>
                <a:ea typeface="楷体" pitchFamily="49" charset="-122"/>
              </a:rPr>
              <a:t>老师：老师站在这里，请两位同学从我身后同时用力推老师。</a:t>
            </a:r>
          </a:p>
          <a:p>
            <a:r>
              <a:rPr lang="zh-CN" altLang="zh-CN" sz="2000" dirty="0">
                <a:latin typeface="楷体" pitchFamily="49" charset="-122"/>
                <a:ea typeface="楷体" pitchFamily="49" charset="-122"/>
              </a:rPr>
              <a:t>（两位同学从老师身后轻推老师，老师假装向前踉跄了一步，停了下来）</a:t>
            </a:r>
          </a:p>
          <a:p>
            <a:r>
              <a:rPr lang="zh-CN" altLang="zh-CN" sz="2000" dirty="0">
                <a:latin typeface="楷体" pitchFamily="49" charset="-122"/>
                <a:ea typeface="楷体" pitchFamily="49" charset="-122"/>
              </a:rPr>
              <a:t>老师：现在请剩下的这位同学从我身后用力推老师，注意，要用力推呦。</a:t>
            </a:r>
          </a:p>
          <a:p>
            <a:r>
              <a:rPr lang="zh-CN" altLang="zh-CN" sz="2000" dirty="0">
                <a:latin typeface="楷体" pitchFamily="49" charset="-122"/>
                <a:ea typeface="楷体" pitchFamily="49" charset="-122"/>
              </a:rPr>
              <a:t>（该同学从老师身后用力推了一下老师，老师又向前踉跄了步，停了下来）</a:t>
            </a:r>
          </a:p>
          <a:p>
            <a:r>
              <a:rPr lang="zh-CN" altLang="zh-CN" sz="2000" dirty="0">
                <a:latin typeface="楷体" pitchFamily="49" charset="-122"/>
                <a:ea typeface="楷体" pitchFamily="49" charset="-122"/>
              </a:rPr>
              <a:t>老师：</a:t>
            </a:r>
            <a:r>
              <a:rPr lang="zh-CN" altLang="zh-CN" sz="2000" dirty="0">
                <a:solidFill>
                  <a:srgbClr val="00B050"/>
                </a:solidFill>
                <a:latin typeface="楷体" pitchFamily="49" charset="-122"/>
                <a:ea typeface="楷体" pitchFamily="49" charset="-122"/>
              </a:rPr>
              <a:t>同学们，你们看到了吗？刚才两位同学分别用力推老师，老师被推动了；现在一位</a:t>
            </a:r>
            <a:r>
              <a:rPr lang="zh-CN" altLang="zh-CN" sz="2000" dirty="0" smtClean="0">
                <a:solidFill>
                  <a:srgbClr val="00B050"/>
                </a:solidFill>
                <a:latin typeface="楷体" pitchFamily="49" charset="-122"/>
                <a:ea typeface="楷体" pitchFamily="49" charset="-122"/>
              </a:rPr>
              <a:t>同学用力</a:t>
            </a:r>
            <a:r>
              <a:rPr lang="zh-CN" altLang="zh-CN" sz="2000" dirty="0">
                <a:solidFill>
                  <a:srgbClr val="00B050"/>
                </a:solidFill>
                <a:latin typeface="楷体" pitchFamily="49" charset="-122"/>
                <a:ea typeface="楷体" pitchFamily="49" charset="-122"/>
              </a:rPr>
              <a:t>也推动了老师。说明前两位同学和后面同学用力的作用效果是一样的。我们可以把后一位</a:t>
            </a:r>
            <a:r>
              <a:rPr lang="zh-CN" altLang="zh-CN" sz="2000" dirty="0" smtClean="0">
                <a:solidFill>
                  <a:srgbClr val="00B050"/>
                </a:solidFill>
                <a:latin typeface="楷体" pitchFamily="49" charset="-122"/>
                <a:ea typeface="楷体" pitchFamily="49" charset="-122"/>
              </a:rPr>
              <a:t>同学所</a:t>
            </a:r>
            <a:r>
              <a:rPr lang="zh-CN" altLang="zh-CN" sz="2000" dirty="0">
                <a:solidFill>
                  <a:srgbClr val="00B050"/>
                </a:solidFill>
                <a:latin typeface="楷体" pitchFamily="49" charset="-122"/>
                <a:ea typeface="楷体" pitchFamily="49" charset="-122"/>
              </a:rPr>
              <a:t>用的力看成前两位同学用力之和，把两位同学推我的力叫作分力，后一位同学我的力叫作合力</a:t>
            </a:r>
            <a:r>
              <a:rPr lang="zh-CN" altLang="zh-CN" sz="2000" dirty="0" smtClean="0">
                <a:solidFill>
                  <a:srgbClr val="00B050"/>
                </a:solidFill>
                <a:latin typeface="楷体" pitchFamily="49" charset="-122"/>
                <a:ea typeface="楷体" pitchFamily="49" charset="-122"/>
              </a:rPr>
              <a:t>。</a:t>
            </a:r>
            <a:r>
              <a:rPr lang="zh-CN" altLang="en-US" sz="2000" dirty="0" smtClean="0">
                <a:solidFill>
                  <a:srgbClr val="C00000"/>
                </a:solidFill>
                <a:latin typeface="楷体" pitchFamily="49" charset="-122"/>
                <a:ea typeface="楷体" pitchFamily="49" charset="-122"/>
              </a:rPr>
              <a:t>（教学内容处理不科学）</a:t>
            </a:r>
            <a:r>
              <a:rPr lang="en-US" altLang="zh-CN" sz="2000" dirty="0" smtClean="0">
                <a:latin typeface="楷体" pitchFamily="49" charset="-122"/>
                <a:ea typeface="楷体" pitchFamily="49" charset="-122"/>
              </a:rPr>
              <a:t> </a:t>
            </a:r>
            <a:endParaRPr lang="zh-CN" altLang="zh-CN" sz="2000" dirty="0">
              <a:solidFill>
                <a:srgbClr val="00B050"/>
              </a:solidFill>
              <a:latin typeface="楷体" pitchFamily="49" charset="-122"/>
              <a:ea typeface="楷体" pitchFamily="49" charset="-122"/>
            </a:endParaRPr>
          </a:p>
          <a:p>
            <a:r>
              <a:rPr lang="zh-CN" altLang="zh-CN" sz="2000" dirty="0">
                <a:latin typeface="楷体" pitchFamily="49" charset="-122"/>
                <a:ea typeface="楷体" pitchFamily="49" charset="-122"/>
              </a:rPr>
              <a:t>合力与分力之间有什么关系呢？这就是我们这节课要学习的。</a:t>
            </a:r>
          </a:p>
          <a:p>
            <a:r>
              <a:rPr lang="zh-CN" altLang="zh-CN" sz="2000" dirty="0">
                <a:latin typeface="楷体" pitchFamily="49" charset="-122"/>
                <a:ea typeface="楷体" pitchFamily="49" charset="-122"/>
              </a:rPr>
              <a:t>（老师开始板书）</a:t>
            </a:r>
          </a:p>
          <a:p>
            <a:r>
              <a:rPr lang="zh-CN" altLang="zh-CN" sz="2000" dirty="0" smtClean="0">
                <a:latin typeface="楷体" pitchFamily="49" charset="-122"/>
                <a:ea typeface="楷体" pitchFamily="49" charset="-122"/>
              </a:rPr>
              <a:t>老师</a:t>
            </a:r>
            <a:r>
              <a:rPr lang="zh-CN" altLang="zh-CN" sz="2000" dirty="0">
                <a:latin typeface="楷体" pitchFamily="49" charset="-122"/>
                <a:ea typeface="楷体" pitchFamily="49" charset="-122"/>
              </a:rPr>
              <a:t>：下面大家拿出老师准备好的实验器材，分组做实验探究求合力的方法。</a:t>
            </a:r>
            <a:r>
              <a:rPr lang="zh-CN" altLang="zh-CN" sz="2000" dirty="0">
                <a:solidFill>
                  <a:srgbClr val="00B050"/>
                </a:solidFill>
                <a:latin typeface="楷体" pitchFamily="49" charset="-122"/>
                <a:ea typeface="楷体" pitchFamily="49" charset="-122"/>
              </a:rPr>
              <a:t>实验之前请</a:t>
            </a:r>
            <a:r>
              <a:rPr lang="zh-CN" altLang="zh-CN" sz="2000" dirty="0" smtClean="0">
                <a:solidFill>
                  <a:srgbClr val="00B050"/>
                </a:solidFill>
                <a:latin typeface="楷体" pitchFamily="49" charset="-122"/>
                <a:ea typeface="楷体" pitchFamily="49" charset="-122"/>
              </a:rPr>
              <a:t>仔细看</a:t>
            </a:r>
            <a:r>
              <a:rPr lang="zh-CN" altLang="zh-CN" sz="2000" dirty="0">
                <a:solidFill>
                  <a:srgbClr val="00B050"/>
                </a:solidFill>
                <a:latin typeface="楷体" pitchFamily="49" charset="-122"/>
                <a:ea typeface="楷体" pitchFamily="49" charset="-122"/>
              </a:rPr>
              <a:t>老师的</a:t>
            </a:r>
            <a:r>
              <a:rPr lang="en-US" altLang="zh-CN" sz="2000" dirty="0">
                <a:solidFill>
                  <a:srgbClr val="00B050"/>
                </a:solidFill>
                <a:latin typeface="楷体" pitchFamily="49" charset="-122"/>
                <a:ea typeface="楷体" pitchFamily="49" charset="-122"/>
              </a:rPr>
              <a:t> PPT</a:t>
            </a:r>
            <a:r>
              <a:rPr lang="zh-CN" altLang="zh-CN" sz="2000" dirty="0">
                <a:solidFill>
                  <a:srgbClr val="00B050"/>
                </a:solidFill>
                <a:latin typeface="楷体" pitchFamily="49" charset="-122"/>
                <a:ea typeface="楷体" pitchFamily="49" charset="-122"/>
              </a:rPr>
              <a:t>（图</a:t>
            </a:r>
            <a:r>
              <a:rPr lang="en-US" altLang="zh-CN" sz="2000" dirty="0">
                <a:solidFill>
                  <a:srgbClr val="00B050"/>
                </a:solidFill>
                <a:latin typeface="楷体" pitchFamily="49" charset="-122"/>
                <a:ea typeface="楷体" pitchFamily="49" charset="-122"/>
              </a:rPr>
              <a:t> 8</a:t>
            </a:r>
            <a:r>
              <a:rPr lang="zh-CN" altLang="zh-CN" sz="2000" dirty="0">
                <a:solidFill>
                  <a:srgbClr val="00B050"/>
                </a:solidFill>
                <a:latin typeface="楷体" pitchFamily="49" charset="-122"/>
                <a:ea typeface="楷体" pitchFamily="49" charset="-122"/>
              </a:rPr>
              <a:t>）和教材</a:t>
            </a:r>
            <a:r>
              <a:rPr lang="zh-CN" altLang="zh-CN" sz="2000" dirty="0" smtClean="0">
                <a:latin typeface="楷体" pitchFamily="49" charset="-122"/>
                <a:ea typeface="楷体" pitchFamily="49" charset="-122"/>
              </a:rPr>
              <a:t>。</a:t>
            </a:r>
            <a:r>
              <a:rPr lang="zh-CN" altLang="en-US" sz="2000" dirty="0" smtClean="0">
                <a:solidFill>
                  <a:srgbClr val="C00000"/>
                </a:solidFill>
                <a:latin typeface="楷体" pitchFamily="49" charset="-122"/>
                <a:ea typeface="楷体" pitchFamily="49" charset="-122"/>
              </a:rPr>
              <a:t>（</a:t>
            </a:r>
            <a:r>
              <a:rPr kumimoji="1" lang="zh-CN" altLang="en-US" sz="2000" dirty="0" smtClean="0">
                <a:solidFill>
                  <a:srgbClr val="C00000"/>
                </a:solidFill>
                <a:latin typeface="宋体" pitchFamily="2" charset="-122"/>
                <a:ea typeface="楷体" pitchFamily="49" charset="-122"/>
              </a:rPr>
              <a:t>灌输式教学）</a:t>
            </a:r>
            <a:endParaRPr lang="en-US" altLang="zh-CN" sz="2000" dirty="0" smtClean="0">
              <a:solidFill>
                <a:srgbClr val="C00000"/>
              </a:solidFill>
              <a:latin typeface="楷体" pitchFamily="49" charset="-122"/>
              <a:ea typeface="楷体" pitchFamily="49" charset="-122"/>
            </a:endParaRPr>
          </a:p>
          <a:p>
            <a:r>
              <a:rPr lang="zh-CN" altLang="zh-CN" sz="2000" dirty="0" smtClean="0">
                <a:latin typeface="楷体" pitchFamily="49" charset="-122"/>
                <a:ea typeface="楷体" pitchFamily="49" charset="-122"/>
              </a:rPr>
              <a:t>（</a:t>
            </a:r>
            <a:r>
              <a:rPr lang="zh-CN" altLang="zh-CN" sz="2000" dirty="0">
                <a:latin typeface="楷体" pitchFamily="49" charset="-122"/>
                <a:ea typeface="楷体" pitchFamily="49" charset="-122"/>
              </a:rPr>
              <a:t>学生分组实验</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探究求合力的方法</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a:t>
            </a:r>
          </a:p>
        </p:txBody>
      </p:sp>
      <p:sp>
        <p:nvSpPr>
          <p:cNvPr id="52229" name="Text Box 55"/>
          <p:cNvSpPr txBox="1">
            <a:spLocks noChangeArrowheads="1"/>
          </p:cNvSpPr>
          <p:nvPr/>
        </p:nvSpPr>
        <p:spPr bwMode="auto">
          <a:xfrm>
            <a:off x="4763" y="15875"/>
            <a:ext cx="29114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三、案例分析题</a:t>
            </a:r>
          </a:p>
        </p:txBody>
      </p:sp>
      <p:sp>
        <p:nvSpPr>
          <p:cNvPr id="10"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宋体"/>
                <a:ea typeface="宋体"/>
              </a:rPr>
              <a:t>2017</a:t>
            </a:r>
            <a:r>
              <a:rPr lang="zh-CN" altLang="en-US" dirty="0" smtClean="0">
                <a:solidFill>
                  <a:srgbClr val="FFFFFF"/>
                </a:solidFill>
                <a:latin typeface="宋体"/>
                <a:ea typeface="宋体"/>
              </a:rPr>
              <a:t>年下半年</a:t>
            </a:r>
          </a:p>
        </p:txBody>
      </p:sp>
      <p:sp>
        <p:nvSpPr>
          <p:cNvPr id="11" name="Rectangle 2"/>
          <p:cNvSpPr>
            <a:spLocks noChangeArrowheads="1"/>
          </p:cNvSpPr>
          <p:nvPr/>
        </p:nvSpPr>
        <p:spPr bwMode="auto">
          <a:xfrm>
            <a:off x="1146061" y="511307"/>
            <a:ext cx="6859251" cy="43088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kumimoji="1" lang="zh-CN" altLang="zh-CN" sz="2200" dirty="0">
                <a:solidFill>
                  <a:srgbClr val="0000FF"/>
                </a:solidFill>
              </a:rPr>
              <a:t>下面为某实习教师在</a:t>
            </a:r>
            <a:r>
              <a:rPr kumimoji="1" lang="en-US" altLang="zh-CN" sz="2200" dirty="0">
                <a:solidFill>
                  <a:srgbClr val="0000FF"/>
                </a:solidFill>
              </a:rPr>
              <a:t>“</a:t>
            </a:r>
            <a:r>
              <a:rPr kumimoji="1" lang="zh-CN" altLang="zh-CN" sz="2200" dirty="0">
                <a:solidFill>
                  <a:srgbClr val="0000FF"/>
                </a:solidFill>
              </a:rPr>
              <a:t>力的合成</a:t>
            </a:r>
            <a:r>
              <a:rPr kumimoji="1" lang="en-US" altLang="zh-CN" sz="2200" dirty="0">
                <a:solidFill>
                  <a:srgbClr val="0000FF"/>
                </a:solidFill>
              </a:rPr>
              <a:t>”</a:t>
            </a:r>
            <a:r>
              <a:rPr kumimoji="1" lang="zh-CN" altLang="zh-CN" sz="2200" dirty="0">
                <a:solidFill>
                  <a:srgbClr val="0000FF"/>
                </a:solidFill>
              </a:rPr>
              <a:t>一课上的教学片段。</a:t>
            </a:r>
            <a:endParaRPr kumimoji="1" lang="zh-CN" altLang="en-US" sz="2200" dirty="0">
              <a:solidFill>
                <a:srgbClr val="0000FF"/>
              </a:solidFill>
            </a:endParaRPr>
          </a:p>
        </p:txBody>
      </p:sp>
    </p:spTree>
    <p:extLst>
      <p:ext uri="{BB962C8B-B14F-4D97-AF65-F5344CB8AC3E}">
        <p14:creationId xmlns:p14="http://schemas.microsoft.com/office/powerpoint/2010/main" val="34740874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60" name="矩形 1"/>
          <p:cNvSpPr>
            <a:spLocks noChangeArrowheads="1"/>
          </p:cNvSpPr>
          <p:nvPr/>
        </p:nvSpPr>
        <p:spPr bwMode="auto">
          <a:xfrm>
            <a:off x="-15306" y="2852936"/>
            <a:ext cx="8961438"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zh-CN" altLang="zh-CN" sz="1800" dirty="0">
                <a:solidFill>
                  <a:srgbClr val="00B050"/>
                </a:solidFill>
                <a:latin typeface="楷体" pitchFamily="49" charset="-122"/>
                <a:ea typeface="楷体" pitchFamily="49" charset="-122"/>
              </a:rPr>
              <a:t>老师：通过实验探究，现在知道了力的合成遵从“平行四边形定则”。下面我们看看如何使用</a:t>
            </a:r>
            <a:r>
              <a:rPr lang="zh-CN" altLang="zh-CN" sz="1800" dirty="0" smtClean="0">
                <a:solidFill>
                  <a:srgbClr val="00B050"/>
                </a:solidFill>
                <a:latin typeface="楷体" pitchFamily="49" charset="-122"/>
                <a:ea typeface="楷体" pitchFamily="49" charset="-122"/>
              </a:rPr>
              <a:t>“平行四边形定则”</a:t>
            </a:r>
            <a:r>
              <a:rPr lang="zh-CN" altLang="zh-CN" sz="1800" dirty="0">
                <a:solidFill>
                  <a:srgbClr val="00B050"/>
                </a:solidFill>
                <a:latin typeface="楷体" pitchFamily="49" charset="-122"/>
                <a:ea typeface="楷体" pitchFamily="49" charset="-122"/>
              </a:rPr>
              <a:t>分析问题，大家拿出“导学案”</a:t>
            </a:r>
            <a:r>
              <a:rPr lang="zh-CN" altLang="zh-CN" sz="1800" dirty="0">
                <a:latin typeface="楷体" pitchFamily="49" charset="-122"/>
                <a:ea typeface="楷体" pitchFamily="49" charset="-122"/>
              </a:rPr>
              <a:t> ，先</a:t>
            </a:r>
            <a:r>
              <a:rPr lang="zh-CN" altLang="zh-CN" sz="1800" dirty="0" smtClean="0">
                <a:latin typeface="楷体" pitchFamily="49" charset="-122"/>
                <a:ea typeface="楷体" pitchFamily="49" charset="-122"/>
              </a:rPr>
              <a:t>看看习题</a:t>
            </a:r>
            <a:r>
              <a:rPr lang="en-US" altLang="zh-CN" sz="1800" dirty="0" smtClean="0">
                <a:latin typeface="楷体" pitchFamily="49" charset="-122"/>
                <a:ea typeface="楷体" pitchFamily="49" charset="-122"/>
              </a:rPr>
              <a:t> </a:t>
            </a:r>
            <a:r>
              <a:rPr lang="en-US" altLang="zh-CN" sz="1800" dirty="0">
                <a:latin typeface="楷体" pitchFamily="49" charset="-122"/>
                <a:ea typeface="楷体" pitchFamily="49" charset="-122"/>
              </a:rPr>
              <a:t>3</a:t>
            </a:r>
            <a:r>
              <a:rPr lang="zh-CN" altLang="zh-CN" sz="1800" dirty="0">
                <a:latin typeface="楷体" pitchFamily="49" charset="-122"/>
                <a:ea typeface="楷体" pitchFamily="49" charset="-122"/>
              </a:rPr>
              <a:t>。 </a:t>
            </a:r>
            <a:endParaRPr lang="en-US" altLang="zh-CN" sz="1800" dirty="0" smtClean="0">
              <a:latin typeface="楷体" pitchFamily="49" charset="-122"/>
              <a:ea typeface="楷体" pitchFamily="49" charset="-122"/>
            </a:endParaRPr>
          </a:p>
          <a:p>
            <a:pPr algn="just"/>
            <a:r>
              <a:rPr lang="zh-CN" altLang="zh-CN" sz="1800" dirty="0" smtClean="0">
                <a:latin typeface="楷体" pitchFamily="49" charset="-122"/>
                <a:ea typeface="楷体" pitchFamily="49" charset="-122"/>
              </a:rPr>
              <a:t>（</a:t>
            </a:r>
            <a:r>
              <a:rPr lang="zh-CN" altLang="zh-CN" sz="1800" dirty="0">
                <a:latin typeface="楷体" pitchFamily="49" charset="-122"/>
                <a:ea typeface="楷体" pitchFamily="49" charset="-122"/>
              </a:rPr>
              <a:t>同学拿出</a:t>
            </a:r>
            <a:r>
              <a:rPr lang="en-US" altLang="zh-CN" sz="1800" dirty="0">
                <a:latin typeface="楷体" pitchFamily="49" charset="-122"/>
                <a:ea typeface="楷体" pitchFamily="49" charset="-122"/>
              </a:rPr>
              <a:t>“</a:t>
            </a:r>
            <a:r>
              <a:rPr lang="zh-CN" altLang="zh-CN" sz="1800" dirty="0">
                <a:latin typeface="楷体" pitchFamily="49" charset="-122"/>
                <a:ea typeface="楷体" pitchFamily="49" charset="-122"/>
              </a:rPr>
              <a:t>导学案</a:t>
            </a:r>
            <a:r>
              <a:rPr lang="en-US" altLang="zh-CN" sz="1800" dirty="0">
                <a:latin typeface="楷体" pitchFamily="49" charset="-122"/>
                <a:ea typeface="楷体" pitchFamily="49" charset="-122"/>
              </a:rPr>
              <a:t>”</a:t>
            </a:r>
            <a:r>
              <a:rPr lang="zh-CN" altLang="zh-CN" sz="1800" dirty="0">
                <a:latin typeface="楷体" pitchFamily="49" charset="-122"/>
                <a:ea typeface="楷体" pitchFamily="49" charset="-122"/>
              </a:rPr>
              <a:t>，认真读起了习题</a:t>
            </a:r>
            <a:r>
              <a:rPr lang="en-US" altLang="zh-CN" sz="1800" dirty="0">
                <a:latin typeface="楷体" pitchFamily="49" charset="-122"/>
                <a:ea typeface="楷体" pitchFamily="49" charset="-122"/>
              </a:rPr>
              <a:t> 3</a:t>
            </a:r>
            <a:r>
              <a:rPr lang="zh-CN" altLang="zh-CN" sz="1800" dirty="0">
                <a:latin typeface="楷体" pitchFamily="49" charset="-122"/>
                <a:ea typeface="楷体" pitchFamily="49" charset="-122"/>
              </a:rPr>
              <a:t>）</a:t>
            </a:r>
          </a:p>
          <a:p>
            <a:r>
              <a:rPr lang="zh-CN" altLang="zh-CN" sz="1800" dirty="0">
                <a:latin typeface="楷体" pitchFamily="49" charset="-122"/>
                <a:ea typeface="楷体" pitchFamily="49" charset="-122"/>
              </a:rPr>
              <a:t>老师：同学们，我们一起来分析这道习题。题目说的是：光滑斜面上有一木块，大家看黑板</a:t>
            </a:r>
            <a:r>
              <a:rPr lang="zh-CN" altLang="zh-CN" sz="1800" dirty="0" smtClean="0">
                <a:latin typeface="楷体" pitchFamily="49" charset="-122"/>
                <a:ea typeface="楷体" pitchFamily="49" charset="-122"/>
              </a:rPr>
              <a:t>，和</a:t>
            </a:r>
            <a:r>
              <a:rPr lang="zh-CN" altLang="zh-CN" sz="1800" dirty="0">
                <a:latin typeface="楷体" pitchFamily="49" charset="-122"/>
                <a:ea typeface="楷体" pitchFamily="49" charset="-122"/>
              </a:rPr>
              <a:t>老师一起分析木块所受的分力和合力。 </a:t>
            </a:r>
            <a:endParaRPr lang="en-US" altLang="zh-CN" sz="1800" dirty="0" smtClean="0">
              <a:latin typeface="楷体" pitchFamily="49" charset="-122"/>
              <a:ea typeface="楷体" pitchFamily="49" charset="-122"/>
            </a:endParaRPr>
          </a:p>
          <a:p>
            <a:r>
              <a:rPr lang="zh-CN" altLang="zh-CN" sz="1800" dirty="0" smtClean="0">
                <a:latin typeface="楷体" pitchFamily="49" charset="-122"/>
                <a:ea typeface="楷体" pitchFamily="49" charset="-122"/>
              </a:rPr>
              <a:t>（</a:t>
            </a:r>
            <a:r>
              <a:rPr lang="zh-CN" altLang="zh-CN" sz="1800" dirty="0">
                <a:latin typeface="楷体" pitchFamily="49" charset="-122"/>
                <a:ea typeface="楷体" pitchFamily="49" charset="-122"/>
              </a:rPr>
              <a:t>老师开始板书如图</a:t>
            </a:r>
            <a:r>
              <a:rPr lang="en-US" altLang="zh-CN" sz="1800" dirty="0">
                <a:latin typeface="楷体" pitchFamily="49" charset="-122"/>
                <a:ea typeface="楷体" pitchFamily="49" charset="-122"/>
              </a:rPr>
              <a:t> 9</a:t>
            </a:r>
            <a:r>
              <a:rPr lang="zh-CN" altLang="zh-CN" sz="1800" dirty="0">
                <a:latin typeface="楷体" pitchFamily="49" charset="-122"/>
                <a:ea typeface="楷体" pitchFamily="49" charset="-122"/>
              </a:rPr>
              <a:t>）</a:t>
            </a:r>
            <a:endParaRPr lang="en-US" altLang="zh-CN" sz="1800" dirty="0">
              <a:latin typeface="楷体" pitchFamily="49" charset="-122"/>
              <a:ea typeface="楷体" pitchFamily="49" charset="-122"/>
            </a:endParaRPr>
          </a:p>
        </p:txBody>
      </p:sp>
      <p:sp>
        <p:nvSpPr>
          <p:cNvPr id="52229" name="Text Box 55"/>
          <p:cNvSpPr txBox="1">
            <a:spLocks noChangeArrowheads="1"/>
          </p:cNvSpPr>
          <p:nvPr/>
        </p:nvSpPr>
        <p:spPr bwMode="auto">
          <a:xfrm>
            <a:off x="4763" y="15875"/>
            <a:ext cx="29114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三、案例分析题</a:t>
            </a:r>
          </a:p>
        </p:txBody>
      </p:sp>
      <p:sp>
        <p:nvSpPr>
          <p:cNvPr id="7"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宋体"/>
                <a:ea typeface="宋体"/>
              </a:rPr>
              <a:t>2017</a:t>
            </a:r>
            <a:r>
              <a:rPr lang="zh-CN" altLang="en-US" dirty="0" smtClean="0">
                <a:solidFill>
                  <a:srgbClr val="FFFFFF"/>
                </a:solidFill>
                <a:latin typeface="宋体"/>
                <a:ea typeface="宋体"/>
              </a:rPr>
              <a:t>年下半年</a:t>
            </a:r>
          </a:p>
        </p:txBody>
      </p:sp>
      <p:pic>
        <p:nvPicPr>
          <p:cNvPr id="10" name="图片 9"/>
          <p:cNvPicPr/>
          <p:nvPr/>
        </p:nvPicPr>
        <p:blipFill rotWithShape="1">
          <a:blip r:embed="rId2">
            <a:extLst>
              <a:ext uri="{28A0092B-C50C-407E-A947-70E740481C1C}">
                <a14:useLocalDpi xmlns:a14="http://schemas.microsoft.com/office/drawing/2010/main" val="0"/>
              </a:ext>
            </a:extLst>
          </a:blip>
          <a:srcRect t="978" b="6988"/>
          <a:stretch/>
        </p:blipFill>
        <p:spPr>
          <a:xfrm>
            <a:off x="107504" y="533400"/>
            <a:ext cx="4680520" cy="2247528"/>
          </a:xfrm>
          <a:prstGeom prst="rect">
            <a:avLst/>
          </a:prstGeom>
        </p:spPr>
      </p:pic>
      <p:pic>
        <p:nvPicPr>
          <p:cNvPr id="11" name="图片 10"/>
          <p:cNvPicPr/>
          <p:nvPr/>
        </p:nvPicPr>
        <p:blipFill rotWithShape="1">
          <a:blip r:embed="rId3">
            <a:extLst>
              <a:ext uri="{28A0092B-C50C-407E-A947-70E740481C1C}">
                <a14:useLocalDpi xmlns:a14="http://schemas.microsoft.com/office/drawing/2010/main" val="0"/>
              </a:ext>
            </a:extLst>
          </a:blip>
          <a:srcRect t="2684" r="7483"/>
          <a:stretch/>
        </p:blipFill>
        <p:spPr>
          <a:xfrm>
            <a:off x="4716017" y="620689"/>
            <a:ext cx="3744416" cy="2232248"/>
          </a:xfrm>
          <a:prstGeom prst="rect">
            <a:avLst/>
          </a:prstGeom>
        </p:spPr>
      </p:pic>
      <p:sp>
        <p:nvSpPr>
          <p:cNvPr id="12" name="矩形 11"/>
          <p:cNvSpPr/>
          <p:nvPr/>
        </p:nvSpPr>
        <p:spPr>
          <a:xfrm>
            <a:off x="147314" y="4869160"/>
            <a:ext cx="8798818" cy="1323439"/>
          </a:xfrm>
          <a:prstGeom prst="rect">
            <a:avLst/>
          </a:prstGeom>
        </p:spPr>
        <p:txBody>
          <a:bodyPr wrap="square">
            <a:spAutoFit/>
          </a:bodyPr>
          <a:lstStyle/>
          <a:p>
            <a:r>
              <a:rPr kumimoji="1" lang="zh-CN" altLang="en-US" sz="2000" dirty="0">
                <a:solidFill>
                  <a:srgbClr val="0000FF"/>
                </a:solidFill>
                <a:latin typeface="楷体" pitchFamily="49" charset="-122"/>
                <a:ea typeface="楷体" pitchFamily="49" charset="-122"/>
              </a:rPr>
              <a:t>问题</a:t>
            </a:r>
            <a:r>
              <a:rPr kumimoji="1" lang="en-US" altLang="zh-CN" sz="2000" dirty="0">
                <a:solidFill>
                  <a:srgbClr val="0000FF"/>
                </a:solidFill>
                <a:latin typeface="楷体" pitchFamily="49" charset="-122"/>
                <a:ea typeface="楷体" pitchFamily="49" charset="-122"/>
              </a:rPr>
              <a:t>:</a:t>
            </a:r>
          </a:p>
          <a:p>
            <a:r>
              <a:rPr kumimoji="1" lang="en-US" altLang="zh-CN" sz="2000" dirty="0">
                <a:solidFill>
                  <a:srgbClr val="0000FF"/>
                </a:solidFill>
                <a:latin typeface="楷体" pitchFamily="49" charset="-122"/>
                <a:ea typeface="楷体" pitchFamily="49" charset="-122"/>
              </a:rPr>
              <a:t>(</a:t>
            </a:r>
            <a:r>
              <a:rPr kumimoji="1" lang="en-US" altLang="zh-CN" sz="2000" dirty="0" smtClean="0">
                <a:solidFill>
                  <a:srgbClr val="0000FF"/>
                </a:solidFill>
                <a:latin typeface="楷体" pitchFamily="49" charset="-122"/>
                <a:ea typeface="楷体" pitchFamily="49" charset="-122"/>
              </a:rPr>
              <a:t>1)</a:t>
            </a:r>
            <a:r>
              <a:rPr kumimoji="1" lang="zh-CN" altLang="zh-CN" sz="2000" dirty="0" smtClean="0">
                <a:solidFill>
                  <a:srgbClr val="0000FF"/>
                </a:solidFill>
                <a:latin typeface="楷体" pitchFamily="49" charset="-122"/>
                <a:ea typeface="楷体" pitchFamily="49" charset="-122"/>
              </a:rPr>
              <a:t>简述</a:t>
            </a:r>
            <a:r>
              <a:rPr kumimoji="1" lang="zh-CN" altLang="zh-CN" sz="2000" dirty="0">
                <a:solidFill>
                  <a:srgbClr val="0000FF"/>
                </a:solidFill>
                <a:latin typeface="楷体" pitchFamily="49" charset="-122"/>
                <a:ea typeface="楷体" pitchFamily="49" charset="-122"/>
              </a:rPr>
              <a:t>平行四边形定则。 </a:t>
            </a:r>
            <a:r>
              <a:rPr kumimoji="1" lang="en-US" altLang="zh-CN" sz="2000" dirty="0" smtClean="0">
                <a:solidFill>
                  <a:srgbClr val="0000FF"/>
                </a:solidFill>
                <a:latin typeface="楷体" pitchFamily="49" charset="-122"/>
                <a:ea typeface="楷体" pitchFamily="49" charset="-122"/>
              </a:rPr>
              <a:t>(6</a:t>
            </a:r>
            <a:r>
              <a:rPr kumimoji="1" lang="zh-CN" altLang="en-US" sz="2000" dirty="0" smtClean="0">
                <a:solidFill>
                  <a:srgbClr val="0000FF"/>
                </a:solidFill>
                <a:latin typeface="楷体" pitchFamily="49" charset="-122"/>
                <a:ea typeface="楷体" pitchFamily="49" charset="-122"/>
              </a:rPr>
              <a:t>分</a:t>
            </a:r>
            <a:r>
              <a:rPr kumimoji="1" lang="en-US" altLang="zh-CN" sz="2000" dirty="0">
                <a:solidFill>
                  <a:srgbClr val="0000FF"/>
                </a:solidFill>
                <a:latin typeface="楷体" pitchFamily="49" charset="-122"/>
                <a:ea typeface="楷体" pitchFamily="49" charset="-122"/>
              </a:rPr>
              <a:t>)</a:t>
            </a:r>
          </a:p>
          <a:p>
            <a:r>
              <a:rPr kumimoji="1" lang="en-US" altLang="zh-CN" sz="2000" dirty="0">
                <a:solidFill>
                  <a:srgbClr val="0000FF"/>
                </a:solidFill>
                <a:latin typeface="楷体" pitchFamily="49" charset="-122"/>
                <a:ea typeface="楷体" pitchFamily="49" charset="-122"/>
              </a:rPr>
              <a:t>(2</a:t>
            </a:r>
            <a:r>
              <a:rPr kumimoji="1" lang="en-US" altLang="zh-CN" sz="2000" dirty="0" smtClean="0">
                <a:solidFill>
                  <a:srgbClr val="0000FF"/>
                </a:solidFill>
                <a:latin typeface="楷体" pitchFamily="49" charset="-122"/>
                <a:ea typeface="楷体" pitchFamily="49" charset="-122"/>
              </a:rPr>
              <a:t>)</a:t>
            </a:r>
            <a:r>
              <a:rPr kumimoji="1" lang="zh-CN" altLang="zh-CN" sz="2000" dirty="0">
                <a:solidFill>
                  <a:srgbClr val="0000FF"/>
                </a:solidFill>
                <a:latin typeface="楷体" pitchFamily="49" charset="-122"/>
                <a:ea typeface="楷体" pitchFamily="49" charset="-122"/>
              </a:rPr>
              <a:t>对教师教学行为的</a:t>
            </a:r>
            <a:r>
              <a:rPr kumimoji="1" lang="zh-CN" altLang="zh-CN" sz="2000" dirty="0">
                <a:solidFill>
                  <a:srgbClr val="C00000"/>
                </a:solidFill>
                <a:latin typeface="楷体" pitchFamily="49" charset="-122"/>
                <a:ea typeface="楷体" pitchFamily="49" charset="-122"/>
              </a:rPr>
              <a:t>错误和不足之处进行评述。</a:t>
            </a:r>
            <a:r>
              <a:rPr kumimoji="1" lang="en-US" altLang="zh-CN" sz="2000" dirty="0">
                <a:solidFill>
                  <a:srgbClr val="0000FF"/>
                </a:solidFill>
                <a:latin typeface="楷体" pitchFamily="49" charset="-122"/>
                <a:ea typeface="楷体" pitchFamily="49" charset="-122"/>
              </a:rPr>
              <a:t>(</a:t>
            </a:r>
            <a:r>
              <a:rPr kumimoji="1" lang="en-US" altLang="zh-CN" sz="2000" dirty="0" smtClean="0">
                <a:solidFill>
                  <a:srgbClr val="0000FF"/>
                </a:solidFill>
                <a:latin typeface="楷体" pitchFamily="49" charset="-122"/>
                <a:ea typeface="楷体" pitchFamily="49" charset="-122"/>
              </a:rPr>
              <a:t>12</a:t>
            </a:r>
            <a:r>
              <a:rPr kumimoji="1" lang="zh-CN" altLang="en-US" sz="2000" dirty="0" smtClean="0">
                <a:solidFill>
                  <a:srgbClr val="0000FF"/>
                </a:solidFill>
                <a:latin typeface="楷体" pitchFamily="49" charset="-122"/>
                <a:ea typeface="楷体" pitchFamily="49" charset="-122"/>
              </a:rPr>
              <a:t>分</a:t>
            </a:r>
            <a:r>
              <a:rPr kumimoji="1" lang="en-US" altLang="zh-CN" sz="2000" dirty="0" smtClean="0">
                <a:solidFill>
                  <a:srgbClr val="0000FF"/>
                </a:solidFill>
                <a:latin typeface="楷体" pitchFamily="49" charset="-122"/>
                <a:ea typeface="楷体" pitchFamily="49" charset="-122"/>
              </a:rPr>
              <a:t>)</a:t>
            </a:r>
          </a:p>
          <a:p>
            <a:r>
              <a:rPr kumimoji="1" lang="en-US" altLang="zh-CN" sz="2000" dirty="0" smtClean="0">
                <a:solidFill>
                  <a:srgbClr val="0000FF"/>
                </a:solidFill>
                <a:latin typeface="楷体" pitchFamily="49" charset="-122"/>
                <a:ea typeface="楷体" pitchFamily="49" charset="-122"/>
              </a:rPr>
              <a:t>(3)</a:t>
            </a:r>
            <a:r>
              <a:rPr kumimoji="1" lang="zh-CN" altLang="zh-CN" sz="2000" dirty="0">
                <a:solidFill>
                  <a:srgbClr val="0000FF"/>
                </a:solidFill>
                <a:latin typeface="楷体" pitchFamily="49" charset="-122"/>
                <a:ea typeface="楷体" pitchFamily="49" charset="-122"/>
              </a:rPr>
              <a:t>设计指导学生分组实验</a:t>
            </a:r>
            <a:r>
              <a:rPr kumimoji="1" lang="en-US" altLang="zh-CN" sz="2000" dirty="0">
                <a:solidFill>
                  <a:srgbClr val="0000FF"/>
                </a:solidFill>
                <a:latin typeface="楷体" pitchFamily="49" charset="-122"/>
                <a:ea typeface="楷体" pitchFamily="49" charset="-122"/>
              </a:rPr>
              <a:t>“</a:t>
            </a:r>
            <a:r>
              <a:rPr kumimoji="1" lang="zh-CN" altLang="zh-CN" sz="2000" dirty="0">
                <a:solidFill>
                  <a:srgbClr val="0000FF"/>
                </a:solidFill>
                <a:latin typeface="楷体" pitchFamily="49" charset="-122"/>
                <a:ea typeface="楷体" pitchFamily="49" charset="-122"/>
              </a:rPr>
              <a:t>探究求合力的方法</a:t>
            </a:r>
            <a:r>
              <a:rPr kumimoji="1" lang="en-US" altLang="zh-CN" sz="2000" dirty="0">
                <a:solidFill>
                  <a:srgbClr val="0000FF"/>
                </a:solidFill>
                <a:latin typeface="楷体" pitchFamily="49" charset="-122"/>
                <a:ea typeface="楷体" pitchFamily="49" charset="-122"/>
              </a:rPr>
              <a:t>”</a:t>
            </a:r>
            <a:r>
              <a:rPr kumimoji="1" lang="zh-CN" altLang="zh-CN" sz="2000" dirty="0">
                <a:solidFill>
                  <a:srgbClr val="0000FF"/>
                </a:solidFill>
                <a:latin typeface="楷体" pitchFamily="49" charset="-122"/>
                <a:ea typeface="楷体" pitchFamily="49" charset="-122"/>
              </a:rPr>
              <a:t>的教学片段或思路</a:t>
            </a:r>
            <a:r>
              <a:rPr kumimoji="1" lang="zh-CN" altLang="zh-CN" sz="2000" dirty="0" smtClean="0">
                <a:solidFill>
                  <a:srgbClr val="0000FF"/>
                </a:solidFill>
                <a:latin typeface="楷体" pitchFamily="49" charset="-122"/>
                <a:ea typeface="楷体" pitchFamily="49" charset="-122"/>
              </a:rPr>
              <a:t>。</a:t>
            </a:r>
            <a:r>
              <a:rPr kumimoji="1" lang="en-US" altLang="zh-CN" sz="2000" dirty="0">
                <a:solidFill>
                  <a:srgbClr val="0000FF"/>
                </a:solidFill>
                <a:latin typeface="楷体" pitchFamily="49" charset="-122"/>
                <a:ea typeface="楷体" pitchFamily="49" charset="-122"/>
              </a:rPr>
              <a:t>(</a:t>
            </a:r>
            <a:r>
              <a:rPr kumimoji="1" lang="en-US" altLang="zh-CN" sz="2000" dirty="0" smtClean="0">
                <a:solidFill>
                  <a:srgbClr val="0000FF"/>
                </a:solidFill>
                <a:latin typeface="楷体" pitchFamily="49" charset="-122"/>
                <a:ea typeface="楷体" pitchFamily="49" charset="-122"/>
              </a:rPr>
              <a:t>12</a:t>
            </a:r>
            <a:r>
              <a:rPr kumimoji="1" lang="zh-CN" altLang="en-US" sz="2000" dirty="0" smtClean="0">
                <a:solidFill>
                  <a:srgbClr val="0000FF"/>
                </a:solidFill>
                <a:latin typeface="楷体" pitchFamily="49" charset="-122"/>
                <a:ea typeface="楷体" pitchFamily="49" charset="-122"/>
              </a:rPr>
              <a:t>分</a:t>
            </a:r>
            <a:r>
              <a:rPr kumimoji="1" lang="en-US" altLang="zh-CN" sz="2000" dirty="0" smtClean="0">
                <a:solidFill>
                  <a:srgbClr val="0000FF"/>
                </a:solidFill>
                <a:latin typeface="楷体" pitchFamily="49" charset="-122"/>
                <a:ea typeface="楷体" pitchFamily="49" charset="-122"/>
              </a:rPr>
              <a:t>)</a:t>
            </a:r>
            <a:endParaRPr kumimoji="1" lang="en-US" altLang="zh-CN" sz="2000" dirty="0">
              <a:solidFill>
                <a:srgbClr val="0000FF"/>
              </a:solidFill>
              <a:latin typeface="楷体" pitchFamily="49" charset="-122"/>
              <a:ea typeface="楷体" pitchFamily="49" charset="-122"/>
            </a:endParaRPr>
          </a:p>
        </p:txBody>
      </p:sp>
    </p:spTree>
    <p:extLst>
      <p:ext uri="{BB962C8B-B14F-4D97-AF65-F5344CB8AC3E}">
        <p14:creationId xmlns:p14="http://schemas.microsoft.com/office/powerpoint/2010/main" val="425191707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75" name="Text Box 55"/>
          <p:cNvSpPr txBox="1">
            <a:spLocks noChangeArrowheads="1"/>
          </p:cNvSpPr>
          <p:nvPr/>
        </p:nvSpPr>
        <p:spPr bwMode="auto">
          <a:xfrm>
            <a:off x="4763" y="15875"/>
            <a:ext cx="29114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三、案例分析题</a:t>
            </a:r>
          </a:p>
        </p:txBody>
      </p:sp>
      <p:sp>
        <p:nvSpPr>
          <p:cNvPr id="11" name="内容占位符 2"/>
          <p:cNvSpPr txBox="1">
            <a:spLocks/>
          </p:cNvSpPr>
          <p:nvPr/>
        </p:nvSpPr>
        <p:spPr>
          <a:xfrm>
            <a:off x="220217" y="638320"/>
            <a:ext cx="8713092" cy="6031040"/>
          </a:xfrm>
          <a:prstGeom prst="rect">
            <a:avLst/>
          </a:prstGeom>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Tx/>
              <a:buNone/>
              <a:defRPr/>
            </a:pPr>
            <a:r>
              <a:rPr kumimoji="1" lang="en-US" altLang="zh-CN" sz="2000" dirty="0" smtClean="0">
                <a:solidFill>
                  <a:srgbClr val="0000FF"/>
                </a:solidFill>
                <a:latin typeface="楷体" pitchFamily="49" charset="-122"/>
                <a:ea typeface="楷体" pitchFamily="49" charset="-122"/>
              </a:rPr>
              <a:t>11.</a:t>
            </a:r>
            <a:r>
              <a:rPr kumimoji="1" lang="zh-CN" altLang="zh-CN" sz="2000" dirty="0" smtClean="0">
                <a:solidFill>
                  <a:srgbClr val="0000FF"/>
                </a:solidFill>
                <a:latin typeface="楷体" pitchFamily="49" charset="-122"/>
                <a:ea typeface="楷体" pitchFamily="49" charset="-122"/>
              </a:rPr>
              <a:t>参考答案</a:t>
            </a:r>
            <a:endParaRPr kumimoji="1" lang="zh-CN" altLang="en-US" sz="2000" dirty="0" smtClean="0">
              <a:solidFill>
                <a:srgbClr val="0000FF"/>
              </a:solidFill>
              <a:latin typeface="楷体" pitchFamily="49" charset="-122"/>
              <a:ea typeface="楷体" pitchFamily="49" charset="-122"/>
            </a:endParaRPr>
          </a:p>
          <a:p>
            <a:pPr marL="0" indent="0">
              <a:buFontTx/>
              <a:buNone/>
              <a:defRPr/>
            </a:pPr>
            <a:r>
              <a:rPr kumimoji="1" lang="en-US" altLang="zh-CN" sz="2000" dirty="0" smtClean="0">
                <a:solidFill>
                  <a:srgbClr val="0000FF"/>
                </a:solidFill>
                <a:latin typeface="楷体" pitchFamily="49" charset="-122"/>
                <a:ea typeface="楷体" pitchFamily="49" charset="-122"/>
              </a:rPr>
              <a:t>(1)</a:t>
            </a:r>
            <a:r>
              <a:rPr lang="zh-CN" altLang="zh-CN" sz="2000" dirty="0" smtClean="0">
                <a:solidFill>
                  <a:srgbClr val="0000FF"/>
                </a:solidFill>
                <a:latin typeface="楷体" pitchFamily="49" charset="-122"/>
                <a:ea typeface="楷体" pitchFamily="49" charset="-122"/>
              </a:rPr>
              <a:t>平行四边形定则</a:t>
            </a:r>
            <a:r>
              <a:rPr lang="en-US" altLang="zh-CN" sz="2000" dirty="0" smtClean="0">
                <a:solidFill>
                  <a:srgbClr val="0000FF"/>
                </a:solidFill>
                <a:latin typeface="楷体" pitchFamily="49" charset="-122"/>
                <a:ea typeface="楷体" pitchFamily="49" charset="-122"/>
              </a:rPr>
              <a:t>:</a:t>
            </a:r>
            <a:r>
              <a:rPr lang="zh-CN" altLang="zh-CN" sz="2000" dirty="0" smtClean="0">
                <a:solidFill>
                  <a:srgbClr val="1C1C1C"/>
                </a:solidFill>
                <a:latin typeface="楷体" pitchFamily="49" charset="-122"/>
                <a:ea typeface="楷体" pitchFamily="49" charset="-122"/>
              </a:rPr>
              <a:t>两</a:t>
            </a:r>
            <a:r>
              <a:rPr lang="zh-CN" altLang="zh-CN" sz="2000" dirty="0">
                <a:solidFill>
                  <a:srgbClr val="1C1C1C"/>
                </a:solidFill>
                <a:latin typeface="楷体" pitchFamily="49" charset="-122"/>
                <a:ea typeface="楷体" pitchFamily="49" charset="-122"/>
              </a:rPr>
              <a:t>个力合成时，以表示这两个力的线段为邻边作平行四边形</a:t>
            </a:r>
            <a:r>
              <a:rPr lang="en-US" altLang="zh-CN" sz="2000" dirty="0">
                <a:solidFill>
                  <a:srgbClr val="1C1C1C"/>
                </a:solidFill>
                <a:latin typeface="楷体" pitchFamily="49" charset="-122"/>
                <a:ea typeface="楷体" pitchFamily="49" charset="-122"/>
              </a:rPr>
              <a:t>,</a:t>
            </a:r>
            <a:r>
              <a:rPr lang="zh-CN" altLang="zh-CN" sz="2000" dirty="0">
                <a:solidFill>
                  <a:srgbClr val="1C1C1C"/>
                </a:solidFill>
                <a:latin typeface="楷体" pitchFamily="49" charset="-122"/>
                <a:ea typeface="楷体" pitchFamily="49" charset="-122"/>
              </a:rPr>
              <a:t>这两个邻边之间的对角线就代表合力的大小和</a:t>
            </a:r>
            <a:r>
              <a:rPr lang="zh-CN" altLang="zh-CN" sz="2000" dirty="0" smtClean="0">
                <a:solidFill>
                  <a:srgbClr val="1C1C1C"/>
                </a:solidFill>
                <a:latin typeface="楷体" pitchFamily="49" charset="-122"/>
                <a:ea typeface="楷体" pitchFamily="49" charset="-122"/>
              </a:rPr>
              <a:t>方向。</a:t>
            </a:r>
            <a:endParaRPr lang="en-US" altLang="zh-CN" sz="2000" dirty="0" smtClean="0">
              <a:solidFill>
                <a:srgbClr val="1C1C1C"/>
              </a:solidFill>
              <a:latin typeface="楷体" pitchFamily="49" charset="-122"/>
              <a:ea typeface="楷体" pitchFamily="49" charset="-122"/>
            </a:endParaRPr>
          </a:p>
          <a:p>
            <a:pPr marL="0" indent="0">
              <a:buFontTx/>
              <a:buNone/>
            </a:pPr>
            <a:r>
              <a:rPr kumimoji="1" lang="en-US" altLang="zh-CN" sz="2000" dirty="0">
                <a:solidFill>
                  <a:srgbClr val="0000FF"/>
                </a:solidFill>
                <a:latin typeface="楷体" pitchFamily="49" charset="-122"/>
                <a:ea typeface="楷体" pitchFamily="49" charset="-122"/>
              </a:rPr>
              <a:t>(</a:t>
            </a:r>
            <a:r>
              <a:rPr kumimoji="1" lang="en-US" altLang="zh-CN" sz="2000" dirty="0" smtClean="0">
                <a:solidFill>
                  <a:srgbClr val="0000FF"/>
                </a:solidFill>
                <a:latin typeface="楷体" pitchFamily="49" charset="-122"/>
                <a:ea typeface="楷体" pitchFamily="49" charset="-122"/>
              </a:rPr>
              <a:t>2)</a:t>
            </a:r>
            <a:r>
              <a:rPr lang="zh-CN" altLang="en-US" sz="2000" dirty="0" smtClean="0">
                <a:solidFill>
                  <a:srgbClr val="0000FF"/>
                </a:solidFill>
                <a:latin typeface="楷体" pitchFamily="49" charset="-122"/>
                <a:ea typeface="楷体" pitchFamily="49" charset="-122"/>
              </a:rPr>
              <a:t>评价：</a:t>
            </a:r>
            <a:r>
              <a:rPr lang="zh-CN" altLang="zh-CN" sz="2000" dirty="0">
                <a:solidFill>
                  <a:srgbClr val="333333"/>
                </a:solidFill>
                <a:latin typeface="楷体" pitchFamily="49" charset="-122"/>
                <a:ea typeface="楷体" pitchFamily="49" charset="-122"/>
              </a:rPr>
              <a:t>在上述教学过程中</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教师没有启发和引导学生学习</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有违</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以学生为主体，以教师为主导</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的教学原则。</a:t>
            </a:r>
          </a:p>
          <a:p>
            <a:pPr marL="0" indent="0">
              <a:buFontTx/>
              <a:buNone/>
            </a:pPr>
            <a:r>
              <a:rPr lang="en-US" altLang="zh-CN" sz="2000" dirty="0">
                <a:solidFill>
                  <a:srgbClr val="333333"/>
                </a:solidFill>
                <a:latin typeface="楷体" pitchFamily="49" charset="-122"/>
                <a:ea typeface="楷体" pitchFamily="49" charset="-122"/>
              </a:rPr>
              <a:t>①</a:t>
            </a:r>
            <a:r>
              <a:rPr lang="zh-CN" altLang="zh-CN" sz="2000" dirty="0">
                <a:solidFill>
                  <a:srgbClr val="333333"/>
                </a:solidFill>
                <a:latin typeface="楷体" pitchFamily="49" charset="-122"/>
                <a:ea typeface="楷体" pitchFamily="49" charset="-122"/>
              </a:rPr>
              <a:t>在新课导入时</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教师采用</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向前踉跄一步</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的方式展现合力与分力的作用效果的做法是缺乏科学性的。</a:t>
            </a:r>
            <a:r>
              <a:rPr lang="zh-CN" altLang="zh-CN" sz="2000" dirty="0" smtClean="0">
                <a:solidFill>
                  <a:srgbClr val="333333"/>
                </a:solidFill>
                <a:latin typeface="楷体" pitchFamily="49" charset="-122"/>
                <a:ea typeface="楷体" pitchFamily="49" charset="-122"/>
              </a:rPr>
              <a:t>因为，</a:t>
            </a:r>
            <a:r>
              <a:rPr lang="en-US" altLang="zh-CN" sz="2000" dirty="0" smtClean="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向前踉跄一步</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无法准确地表达合力与分力的作用效果。</a:t>
            </a:r>
          </a:p>
          <a:p>
            <a:pPr marL="0" indent="0">
              <a:buFontTx/>
              <a:buNone/>
            </a:pPr>
            <a:r>
              <a:rPr lang="zh-CN" altLang="zh-CN" sz="2000" dirty="0">
                <a:solidFill>
                  <a:srgbClr val="333333"/>
                </a:solidFill>
                <a:latin typeface="楷体" pitchFamily="49" charset="-122"/>
                <a:ea typeface="楷体" pitchFamily="49" charset="-122"/>
              </a:rPr>
              <a:t>②在授课过程中</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有</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灌输式</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教学的痕迹。首先</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实验前，没有启发引导学生如何规范进行实验操作，而是让学生</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请仔细看老师的</a:t>
            </a:r>
            <a:r>
              <a:rPr lang="en-US" altLang="zh-CN" sz="2000" dirty="0">
                <a:solidFill>
                  <a:srgbClr val="333333"/>
                </a:solidFill>
                <a:latin typeface="楷体" pitchFamily="49" charset="-122"/>
                <a:ea typeface="楷体" pitchFamily="49" charset="-122"/>
              </a:rPr>
              <a:t>PPT(</a:t>
            </a:r>
            <a:r>
              <a:rPr lang="zh-CN" altLang="zh-CN" sz="2000" dirty="0">
                <a:solidFill>
                  <a:srgbClr val="333333"/>
                </a:solidFill>
                <a:latin typeface="楷体" pitchFamily="49" charset="-122"/>
                <a:ea typeface="楷体" pitchFamily="49" charset="-122"/>
              </a:rPr>
              <a:t>图</a:t>
            </a:r>
            <a:r>
              <a:rPr lang="en-US" altLang="zh-CN" sz="2000" dirty="0">
                <a:solidFill>
                  <a:srgbClr val="333333"/>
                </a:solidFill>
                <a:latin typeface="楷体" pitchFamily="49" charset="-122"/>
                <a:ea typeface="楷体" pitchFamily="49" charset="-122"/>
              </a:rPr>
              <a:t>8)</a:t>
            </a:r>
            <a:r>
              <a:rPr lang="zh-CN" altLang="zh-CN" sz="2000" dirty="0">
                <a:solidFill>
                  <a:srgbClr val="333333"/>
                </a:solidFill>
                <a:latin typeface="楷体" pitchFamily="49" charset="-122"/>
                <a:ea typeface="楷体" pitchFamily="49" charset="-122"/>
              </a:rPr>
              <a:t>和教材</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其次，实验结论不是由学生归纳总结得出</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而是教师叙述</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我们知道了力的合成遵从</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平行四边形定则</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最后</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巩固训练过程中没有师生互动，而是让学生“拿出“导学案’，先看看习题</a:t>
            </a:r>
            <a:r>
              <a:rPr lang="en-US" altLang="zh-CN" sz="2000" dirty="0">
                <a:solidFill>
                  <a:srgbClr val="333333"/>
                </a:solidFill>
                <a:latin typeface="楷体" pitchFamily="49" charset="-122"/>
                <a:ea typeface="楷体" pitchFamily="49" charset="-122"/>
              </a:rPr>
              <a:t>3”</a:t>
            </a:r>
            <a:r>
              <a:rPr lang="zh-CN" altLang="zh-CN" sz="2000" dirty="0">
                <a:solidFill>
                  <a:srgbClr val="333333"/>
                </a:solidFill>
                <a:latin typeface="楷体" pitchFamily="49" charset="-122"/>
                <a:ea typeface="楷体" pitchFamily="49" charset="-122"/>
              </a:rPr>
              <a:t>。以上三点有违</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以学生为主体，以教师为主导</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的教学理念。练习题目的设置及教师表述也存在错误。其一，</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光滑斜面</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上的物体不可能在斜面上静止</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其二，</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和老师一起分析木板所受的分力和合力。</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应改为</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大家分析一下木块的受力讨论下分力是哪个，合力是哪个</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此外</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教师板书不规范。力的示意图无法构成平行四边形</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不利于学生理解平行四边形定则。</a:t>
            </a:r>
            <a:endParaRPr lang="en-US" altLang="zh-CN" sz="2000" dirty="0">
              <a:solidFill>
                <a:srgbClr val="333333"/>
              </a:solidFill>
              <a:latin typeface="楷体" pitchFamily="49" charset="-122"/>
              <a:ea typeface="楷体" pitchFamily="49" charset="-122"/>
            </a:endParaRPr>
          </a:p>
          <a:p>
            <a:pPr marL="0" indent="0">
              <a:buFontTx/>
              <a:buNone/>
              <a:defRPr/>
            </a:pPr>
            <a:endParaRPr lang="zh-CN" altLang="zh-CN" sz="2000" dirty="0">
              <a:solidFill>
                <a:srgbClr val="1C1C1C"/>
              </a:solidFill>
              <a:latin typeface="楷体" pitchFamily="49" charset="-122"/>
              <a:ea typeface="楷体" pitchFamily="49" charset="-122"/>
            </a:endParaRPr>
          </a:p>
        </p:txBody>
      </p:sp>
      <p:sp>
        <p:nvSpPr>
          <p:cNvPr id="8"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宋体"/>
                <a:ea typeface="宋体"/>
              </a:rPr>
              <a:t>2017</a:t>
            </a:r>
            <a:r>
              <a:rPr lang="zh-CN" altLang="en-US" dirty="0" smtClean="0">
                <a:solidFill>
                  <a:srgbClr val="FFFFFF"/>
                </a:solidFill>
                <a:latin typeface="宋体"/>
                <a:ea typeface="宋体"/>
              </a:rPr>
              <a:t>年下半年</a:t>
            </a:r>
          </a:p>
        </p:txBody>
      </p:sp>
    </p:spTree>
    <p:extLst>
      <p:ext uri="{BB962C8B-B14F-4D97-AF65-F5344CB8AC3E}">
        <p14:creationId xmlns:p14="http://schemas.microsoft.com/office/powerpoint/2010/main" val="182820903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299" name="Text Box 55"/>
          <p:cNvSpPr txBox="1">
            <a:spLocks noChangeArrowheads="1"/>
          </p:cNvSpPr>
          <p:nvPr/>
        </p:nvSpPr>
        <p:spPr bwMode="auto">
          <a:xfrm>
            <a:off x="4763" y="15875"/>
            <a:ext cx="29114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三、案例分析题</a:t>
            </a:r>
          </a:p>
        </p:txBody>
      </p:sp>
      <p:sp>
        <p:nvSpPr>
          <p:cNvPr id="55300" name="内容占位符 2"/>
          <p:cNvSpPr txBox="1">
            <a:spLocks/>
          </p:cNvSpPr>
          <p:nvPr/>
        </p:nvSpPr>
        <p:spPr bwMode="auto">
          <a:xfrm>
            <a:off x="112267" y="566401"/>
            <a:ext cx="8928992" cy="6120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r>
              <a:rPr kumimoji="1" lang="en-US" altLang="zh-CN" sz="1800" dirty="0" smtClean="0">
                <a:solidFill>
                  <a:srgbClr val="0000FF"/>
                </a:solidFill>
                <a:latin typeface="楷体" pitchFamily="49" charset="-122"/>
                <a:ea typeface="楷体" pitchFamily="49" charset="-122"/>
              </a:rPr>
              <a:t>(3)</a:t>
            </a:r>
            <a:r>
              <a:rPr lang="zh-CN" altLang="en-US" sz="1800" dirty="0">
                <a:solidFill>
                  <a:srgbClr val="0000FF"/>
                </a:solidFill>
                <a:latin typeface="楷体" pitchFamily="49" charset="-122"/>
                <a:ea typeface="楷体" pitchFamily="49" charset="-122"/>
              </a:rPr>
              <a:t>教学片段：</a:t>
            </a:r>
            <a:endParaRPr lang="en-US" altLang="zh-CN" sz="1800" dirty="0">
              <a:solidFill>
                <a:srgbClr val="0000FF"/>
              </a:solidFill>
              <a:latin typeface="楷体" pitchFamily="49" charset="-122"/>
              <a:ea typeface="楷体" pitchFamily="49" charset="-122"/>
            </a:endParaRPr>
          </a:p>
          <a:p>
            <a:r>
              <a:rPr lang="zh-CN" altLang="zh-CN" sz="1800" dirty="0">
                <a:latin typeface="楷体" pitchFamily="49" charset="-122"/>
                <a:ea typeface="楷体" pitchFamily="49" charset="-122"/>
              </a:rPr>
              <a:t>师</a:t>
            </a:r>
            <a:r>
              <a:rPr lang="en-US" altLang="zh-CN" sz="1800" dirty="0">
                <a:latin typeface="楷体" pitchFamily="49" charset="-122"/>
                <a:ea typeface="楷体" pitchFamily="49" charset="-122"/>
              </a:rPr>
              <a:t>:</a:t>
            </a:r>
            <a:r>
              <a:rPr lang="zh-CN" altLang="zh-CN" sz="1800" dirty="0">
                <a:latin typeface="楷体" pitchFamily="49" charset="-122"/>
                <a:ea typeface="楷体" pitchFamily="49" charset="-122"/>
              </a:rPr>
              <a:t>同学们，大家回想一下受力分析一般按照什么规律进行才不会漏掉力呢</a:t>
            </a:r>
            <a:r>
              <a:rPr lang="en-US" altLang="zh-CN" sz="1800" dirty="0">
                <a:latin typeface="楷体" pitchFamily="49" charset="-122"/>
                <a:ea typeface="楷体" pitchFamily="49" charset="-122"/>
              </a:rPr>
              <a:t>?</a:t>
            </a:r>
            <a:endParaRPr lang="zh-CN" altLang="zh-CN" sz="1800" dirty="0">
              <a:latin typeface="楷体" pitchFamily="49" charset="-122"/>
              <a:ea typeface="楷体" pitchFamily="49" charset="-122"/>
            </a:endParaRPr>
          </a:p>
          <a:p>
            <a:r>
              <a:rPr lang="zh-CN" altLang="zh-CN" sz="1800" dirty="0">
                <a:latin typeface="楷体" pitchFamily="49" charset="-122"/>
                <a:ea typeface="楷体" pitchFamily="49" charset="-122"/>
              </a:rPr>
              <a:t>生</a:t>
            </a:r>
            <a:r>
              <a:rPr lang="en-US" altLang="zh-CN" sz="1800" dirty="0">
                <a:latin typeface="楷体" pitchFamily="49" charset="-122"/>
                <a:ea typeface="楷体" pitchFamily="49" charset="-122"/>
              </a:rPr>
              <a:t>1:</a:t>
            </a:r>
            <a:r>
              <a:rPr lang="zh-CN" altLang="zh-CN" sz="1800" dirty="0">
                <a:latin typeface="楷体" pitchFamily="49" charset="-122"/>
                <a:ea typeface="楷体" pitchFamily="49" charset="-122"/>
              </a:rPr>
              <a:t>先分析重力</a:t>
            </a:r>
            <a:r>
              <a:rPr lang="en-US" altLang="zh-CN" sz="1800" dirty="0">
                <a:latin typeface="楷体" pitchFamily="49" charset="-122"/>
                <a:ea typeface="楷体" pitchFamily="49" charset="-122"/>
              </a:rPr>
              <a:t>,</a:t>
            </a:r>
            <a:r>
              <a:rPr lang="zh-CN" altLang="zh-CN" sz="1800" dirty="0">
                <a:latin typeface="楷体" pitchFamily="49" charset="-122"/>
                <a:ea typeface="楷体" pitchFamily="49" charset="-122"/>
              </a:rPr>
              <a:t>再分析接触力</a:t>
            </a:r>
            <a:r>
              <a:rPr lang="en-US" altLang="zh-CN" sz="1800" dirty="0">
                <a:latin typeface="楷体" pitchFamily="49" charset="-122"/>
                <a:ea typeface="楷体" pitchFamily="49" charset="-122"/>
              </a:rPr>
              <a:t>,</a:t>
            </a:r>
            <a:r>
              <a:rPr lang="zh-CN" altLang="zh-CN" sz="1800" dirty="0">
                <a:latin typeface="楷体" pitchFamily="49" charset="-122"/>
                <a:ea typeface="楷体" pitchFamily="49" charset="-122"/>
              </a:rPr>
              <a:t>如支持力、压力、摩擦力等。</a:t>
            </a:r>
          </a:p>
          <a:p>
            <a:r>
              <a:rPr lang="zh-CN" altLang="zh-CN" sz="1800" dirty="0">
                <a:latin typeface="楷体" pitchFamily="49" charset="-122"/>
                <a:ea typeface="楷体" pitchFamily="49" charset="-122"/>
              </a:rPr>
              <a:t>师</a:t>
            </a:r>
            <a:r>
              <a:rPr lang="en-US" altLang="zh-CN" sz="1800" dirty="0">
                <a:latin typeface="楷体" pitchFamily="49" charset="-122"/>
                <a:ea typeface="楷体" pitchFamily="49" charset="-122"/>
              </a:rPr>
              <a:t>:</a:t>
            </a:r>
            <a:r>
              <a:rPr lang="zh-CN" altLang="zh-CN" sz="1800" dirty="0">
                <a:latin typeface="楷体" pitchFamily="49" charset="-122"/>
                <a:ea typeface="楷体" pitchFamily="49" charset="-122"/>
              </a:rPr>
              <a:t>生</a:t>
            </a:r>
            <a:r>
              <a:rPr lang="en-US" altLang="zh-CN" sz="1800" dirty="0">
                <a:latin typeface="楷体" pitchFamily="49" charset="-122"/>
                <a:ea typeface="楷体" pitchFamily="49" charset="-122"/>
              </a:rPr>
              <a:t>1</a:t>
            </a:r>
            <a:r>
              <a:rPr lang="zh-CN" altLang="zh-CN" sz="1800" dirty="0">
                <a:latin typeface="楷体" pitchFamily="49" charset="-122"/>
                <a:ea typeface="楷体" pitchFamily="49" charset="-122"/>
              </a:rPr>
              <a:t>的回答非常正确。那么，当物体的受力情况比较复杂时</a:t>
            </a:r>
            <a:r>
              <a:rPr lang="en-US" altLang="zh-CN" sz="1800" dirty="0">
                <a:latin typeface="楷体" pitchFamily="49" charset="-122"/>
                <a:ea typeface="楷体" pitchFamily="49" charset="-122"/>
              </a:rPr>
              <a:t>,</a:t>
            </a:r>
            <a:r>
              <a:rPr lang="zh-CN" altLang="zh-CN" sz="1800" dirty="0">
                <a:latin typeface="楷体" pitchFamily="49" charset="-122"/>
                <a:ea typeface="楷体" pitchFamily="49" charset="-122"/>
              </a:rPr>
              <a:t>是否存在简化问题的科学方法和途径呢</a:t>
            </a:r>
            <a:r>
              <a:rPr lang="en-US" altLang="zh-CN" sz="1800" dirty="0">
                <a:latin typeface="楷体" pitchFamily="49" charset="-122"/>
                <a:ea typeface="楷体" pitchFamily="49" charset="-122"/>
              </a:rPr>
              <a:t>?</a:t>
            </a:r>
            <a:r>
              <a:rPr lang="zh-CN" altLang="zh-CN" sz="1800" dirty="0">
                <a:latin typeface="楷体" pitchFamily="49" charset="-122"/>
                <a:ea typeface="楷体" pitchFamily="49" charset="-122"/>
              </a:rPr>
              <a:t>现在我们就来探究这个问题。大家注意观察下面的实验。</a:t>
            </a:r>
          </a:p>
          <a:p>
            <a:r>
              <a:rPr lang="en-US" altLang="zh-CN" sz="1800" dirty="0">
                <a:latin typeface="楷体" pitchFamily="49" charset="-122"/>
                <a:ea typeface="楷体" pitchFamily="49" charset="-122"/>
              </a:rPr>
              <a:t>(</a:t>
            </a:r>
            <a:r>
              <a:rPr lang="zh-CN" altLang="zh-CN" sz="1800" dirty="0">
                <a:latin typeface="楷体" pitchFamily="49" charset="-122"/>
                <a:ea typeface="楷体" pitchFamily="49" charset="-122"/>
              </a:rPr>
              <a:t>老师准备了一桶水</a:t>
            </a:r>
            <a:r>
              <a:rPr lang="en-US" altLang="zh-CN" sz="1800" dirty="0">
                <a:latin typeface="楷体" pitchFamily="49" charset="-122"/>
                <a:ea typeface="楷体" pitchFamily="49" charset="-122"/>
              </a:rPr>
              <a:t>,</a:t>
            </a:r>
            <a:r>
              <a:rPr lang="zh-CN" altLang="zh-CN" sz="1800" dirty="0">
                <a:latin typeface="楷体" pitchFamily="49" charset="-122"/>
                <a:ea typeface="楷体" pitchFamily="49" charset="-122"/>
              </a:rPr>
              <a:t>现在请两名同学到上前共同提起这桶水</a:t>
            </a:r>
            <a:r>
              <a:rPr lang="en-US" altLang="zh-CN" sz="1800" dirty="0">
                <a:latin typeface="楷体" pitchFamily="49" charset="-122"/>
                <a:ea typeface="楷体" pitchFamily="49" charset="-122"/>
              </a:rPr>
              <a:t>)</a:t>
            </a:r>
            <a:endParaRPr lang="zh-CN" altLang="zh-CN" sz="1800" dirty="0">
              <a:latin typeface="楷体" pitchFamily="49" charset="-122"/>
              <a:ea typeface="楷体" pitchFamily="49" charset="-122"/>
            </a:endParaRPr>
          </a:p>
          <a:p>
            <a:r>
              <a:rPr lang="zh-CN" altLang="zh-CN" sz="1800" dirty="0">
                <a:latin typeface="楷体" pitchFamily="49" charset="-122"/>
                <a:ea typeface="楷体" pitchFamily="49" charset="-122"/>
              </a:rPr>
              <a:t>师</a:t>
            </a:r>
            <a:r>
              <a:rPr lang="en-US" altLang="zh-CN" sz="1800" dirty="0">
                <a:latin typeface="楷体" pitchFamily="49" charset="-122"/>
                <a:ea typeface="楷体" pitchFamily="49" charset="-122"/>
              </a:rPr>
              <a:t>:</a:t>
            </a:r>
            <a:r>
              <a:rPr lang="zh-CN" altLang="zh-CN" sz="1800" dirty="0">
                <a:latin typeface="楷体" pitchFamily="49" charset="-122"/>
                <a:ea typeface="楷体" pitchFamily="49" charset="-122"/>
              </a:rPr>
              <a:t>他们对水桶施加了几个力</a:t>
            </a:r>
            <a:r>
              <a:rPr lang="en-US" altLang="zh-CN" sz="1800" dirty="0">
                <a:latin typeface="楷体" pitchFamily="49" charset="-122"/>
                <a:ea typeface="楷体" pitchFamily="49" charset="-122"/>
              </a:rPr>
              <a:t>?</a:t>
            </a:r>
            <a:r>
              <a:rPr lang="zh-CN" altLang="zh-CN" sz="1800" dirty="0">
                <a:latin typeface="楷体" pitchFamily="49" charset="-122"/>
                <a:ea typeface="楷体" pitchFamily="49" charset="-122"/>
              </a:rPr>
              <a:t>能用一个力来等效替代它吗</a:t>
            </a:r>
            <a:r>
              <a:rPr lang="en-US" altLang="zh-CN" sz="1800" dirty="0">
                <a:latin typeface="楷体" pitchFamily="49" charset="-122"/>
                <a:ea typeface="楷体" pitchFamily="49" charset="-122"/>
              </a:rPr>
              <a:t>?</a:t>
            </a:r>
            <a:r>
              <a:rPr lang="zh-CN" altLang="zh-CN" sz="1800" dirty="0">
                <a:latin typeface="楷体" pitchFamily="49" charset="-122"/>
                <a:ea typeface="楷体" pitchFamily="49" charset="-122"/>
              </a:rPr>
              <a:t>怎样替代</a:t>
            </a:r>
            <a:r>
              <a:rPr lang="en-US" altLang="zh-CN" sz="1800" dirty="0">
                <a:latin typeface="楷体" pitchFamily="49" charset="-122"/>
                <a:ea typeface="楷体" pitchFamily="49" charset="-122"/>
              </a:rPr>
              <a:t>?</a:t>
            </a:r>
            <a:endParaRPr lang="zh-CN" altLang="zh-CN" sz="1800" dirty="0">
              <a:latin typeface="楷体" pitchFamily="49" charset="-122"/>
              <a:ea typeface="楷体" pitchFamily="49" charset="-122"/>
            </a:endParaRPr>
          </a:p>
          <a:p>
            <a:r>
              <a:rPr lang="zh-CN" altLang="zh-CN" sz="1800" dirty="0">
                <a:latin typeface="楷体" pitchFamily="49" charset="-122"/>
                <a:ea typeface="楷体" pitchFamily="49" charset="-122"/>
              </a:rPr>
              <a:t>生</a:t>
            </a:r>
            <a:r>
              <a:rPr lang="en-US" altLang="zh-CN" sz="1800" dirty="0">
                <a:latin typeface="楷体" pitchFamily="49" charset="-122"/>
                <a:ea typeface="楷体" pitchFamily="49" charset="-122"/>
              </a:rPr>
              <a:t>2:</a:t>
            </a:r>
            <a:r>
              <a:rPr lang="zh-CN" altLang="zh-CN" sz="1800" dirty="0">
                <a:latin typeface="楷体" pitchFamily="49" charset="-122"/>
                <a:ea typeface="楷体" pitchFamily="49" charset="-122"/>
              </a:rPr>
              <a:t>老师，他们对水桶施加了两个力的作用。我认为可以一个人来提水，这样就可以用一个向上的力来等效替代这两个力了。</a:t>
            </a:r>
          </a:p>
          <a:p>
            <a:r>
              <a:rPr lang="zh-CN" altLang="zh-CN" sz="1800" dirty="0">
                <a:latin typeface="楷体" pitchFamily="49" charset="-122"/>
                <a:ea typeface="楷体" pitchFamily="49" charset="-122"/>
              </a:rPr>
              <a:t>师</a:t>
            </a:r>
            <a:r>
              <a:rPr lang="en-US" altLang="zh-CN" sz="1800" dirty="0">
                <a:latin typeface="楷体" pitchFamily="49" charset="-122"/>
                <a:ea typeface="楷体" pitchFamily="49" charset="-122"/>
              </a:rPr>
              <a:t>:</a:t>
            </a:r>
            <a:r>
              <a:rPr lang="zh-CN" altLang="zh-CN" sz="1800" dirty="0">
                <a:latin typeface="楷体" pitchFamily="49" charset="-122"/>
                <a:ea typeface="楷体" pitchFamily="49" charset="-122"/>
              </a:rPr>
              <a:t>生</a:t>
            </a:r>
            <a:r>
              <a:rPr lang="en-US" altLang="zh-CN" sz="1800" dirty="0">
                <a:latin typeface="楷体" pitchFamily="49" charset="-122"/>
                <a:ea typeface="楷体" pitchFamily="49" charset="-122"/>
              </a:rPr>
              <a:t>2</a:t>
            </a:r>
            <a:r>
              <a:rPr lang="zh-CN" altLang="zh-CN" sz="1800" dirty="0">
                <a:latin typeface="楷体" pitchFamily="49" charset="-122"/>
                <a:ea typeface="楷体" pitchFamily="49" charset="-122"/>
              </a:rPr>
              <a:t>分析得非常正确，而且也非常严谨。我们发现一个力的作用效果跟这两个力的作用效果可以</a:t>
            </a:r>
            <a:r>
              <a:rPr lang="en-US" altLang="zh-CN" sz="1800" dirty="0">
                <a:latin typeface="楷体" pitchFamily="49" charset="-122"/>
                <a:ea typeface="楷体" pitchFamily="49" charset="-122"/>
              </a:rPr>
              <a:t>.....</a:t>
            </a:r>
            <a:endParaRPr lang="zh-CN" altLang="zh-CN" sz="1800" dirty="0">
              <a:latin typeface="楷体" pitchFamily="49" charset="-122"/>
              <a:ea typeface="楷体" pitchFamily="49" charset="-122"/>
            </a:endParaRPr>
          </a:p>
          <a:p>
            <a:r>
              <a:rPr lang="en-US" altLang="zh-CN" sz="1800" dirty="0">
                <a:latin typeface="楷体" pitchFamily="49" charset="-122"/>
                <a:ea typeface="楷体" pitchFamily="49" charset="-122"/>
              </a:rPr>
              <a:t>(</a:t>
            </a:r>
            <a:r>
              <a:rPr lang="zh-CN" altLang="zh-CN" sz="1800" dirty="0">
                <a:latin typeface="楷体" pitchFamily="49" charset="-122"/>
                <a:ea typeface="楷体" pitchFamily="49" charset="-122"/>
              </a:rPr>
              <a:t>故意放慢语气，等待学生回答</a:t>
            </a:r>
            <a:r>
              <a:rPr lang="en-US" altLang="zh-CN" sz="1800" dirty="0">
                <a:latin typeface="楷体" pitchFamily="49" charset="-122"/>
                <a:ea typeface="楷体" pitchFamily="49" charset="-122"/>
              </a:rPr>
              <a:t>)</a:t>
            </a:r>
            <a:endParaRPr lang="zh-CN" altLang="zh-CN" sz="1800" dirty="0">
              <a:latin typeface="楷体" pitchFamily="49" charset="-122"/>
              <a:ea typeface="楷体" pitchFamily="49" charset="-122"/>
            </a:endParaRPr>
          </a:p>
          <a:p>
            <a:r>
              <a:rPr lang="zh-CN" altLang="zh-CN" sz="1800" dirty="0">
                <a:latin typeface="楷体" pitchFamily="49" charset="-122"/>
                <a:ea typeface="楷体" pitchFamily="49" charset="-122"/>
              </a:rPr>
              <a:t>全体</a:t>
            </a:r>
            <a:r>
              <a:rPr lang="en-US" altLang="zh-CN" sz="1800" dirty="0">
                <a:latin typeface="楷体" pitchFamily="49" charset="-122"/>
                <a:ea typeface="楷体" pitchFamily="49" charset="-122"/>
              </a:rPr>
              <a:t>:</a:t>
            </a:r>
            <a:r>
              <a:rPr lang="zh-CN" altLang="zh-CN" sz="1800" dirty="0">
                <a:latin typeface="楷体" pitchFamily="49" charset="-122"/>
                <a:ea typeface="楷体" pitchFamily="49" charset="-122"/>
              </a:rPr>
              <a:t>相同的。</a:t>
            </a:r>
          </a:p>
          <a:p>
            <a:r>
              <a:rPr lang="zh-CN" altLang="zh-CN" sz="1800" dirty="0">
                <a:latin typeface="楷体" pitchFamily="49" charset="-122"/>
                <a:ea typeface="楷体" pitchFamily="49" charset="-122"/>
              </a:rPr>
              <a:t>师</a:t>
            </a:r>
            <a:r>
              <a:rPr lang="en-US" altLang="zh-CN" sz="1800" dirty="0">
                <a:latin typeface="楷体" pitchFamily="49" charset="-122"/>
                <a:ea typeface="楷体" pitchFamily="49" charset="-122"/>
              </a:rPr>
              <a:t>:</a:t>
            </a:r>
            <a:r>
              <a:rPr lang="zh-CN" altLang="zh-CN" sz="1800" dirty="0">
                <a:latin typeface="楷体" pitchFamily="49" charset="-122"/>
                <a:ea typeface="楷体" pitchFamily="49" charset="-122"/>
              </a:rPr>
              <a:t>是的。那么我们就把这两个力称作这一个力的分力。而把这一个力称作这两个力的合力。</a:t>
            </a:r>
            <a:r>
              <a:rPr lang="en-US" altLang="zh-CN" sz="1800" dirty="0">
                <a:latin typeface="楷体" pitchFamily="49" charset="-122"/>
                <a:ea typeface="楷体" pitchFamily="49" charset="-122"/>
              </a:rPr>
              <a:t>(</a:t>
            </a:r>
            <a:r>
              <a:rPr lang="zh-CN" altLang="zh-CN" sz="1800" dirty="0">
                <a:latin typeface="楷体" pitchFamily="49" charset="-122"/>
                <a:ea typeface="楷体" pitchFamily="49" charset="-122"/>
              </a:rPr>
              <a:t>老师同时板书分力和合力的概念</a:t>
            </a:r>
            <a:r>
              <a:rPr lang="en-US" altLang="zh-CN" sz="1800" dirty="0" smtClean="0">
                <a:latin typeface="楷体" pitchFamily="49" charset="-122"/>
                <a:ea typeface="楷体" pitchFamily="49" charset="-122"/>
              </a:rPr>
              <a:t>)</a:t>
            </a:r>
          </a:p>
          <a:p>
            <a:r>
              <a:rPr lang="zh-CN" altLang="zh-CN" sz="1800" dirty="0">
                <a:latin typeface="楷体" pitchFamily="49" charset="-122"/>
                <a:ea typeface="楷体" pitchFamily="49" charset="-122"/>
              </a:rPr>
              <a:t>师</a:t>
            </a:r>
            <a:r>
              <a:rPr lang="en-US" altLang="zh-CN" sz="1800" dirty="0">
                <a:latin typeface="楷体" pitchFamily="49" charset="-122"/>
                <a:ea typeface="楷体" pitchFamily="49" charset="-122"/>
              </a:rPr>
              <a:t>:</a:t>
            </a:r>
            <a:r>
              <a:rPr lang="zh-CN" altLang="zh-CN" sz="1800" dirty="0">
                <a:latin typeface="楷体" pitchFamily="49" charset="-122"/>
                <a:ea typeface="楷体" pitchFamily="49" charset="-122"/>
              </a:rPr>
              <a:t>大家想不想知道为什么合力和分力的作用效果相同呢</a:t>
            </a:r>
            <a:r>
              <a:rPr lang="en-US" altLang="zh-CN" sz="1800" dirty="0">
                <a:latin typeface="楷体" pitchFamily="49" charset="-122"/>
                <a:ea typeface="楷体" pitchFamily="49" charset="-122"/>
              </a:rPr>
              <a:t>?</a:t>
            </a:r>
            <a:r>
              <a:rPr lang="zh-CN" altLang="zh-CN" sz="1800" dirty="0">
                <a:latin typeface="楷体" pitchFamily="49" charset="-122"/>
                <a:ea typeface="楷体" pitchFamily="49" charset="-122"/>
              </a:rPr>
              <a:t>下面老师和大家一起来探究合力与分力的关系</a:t>
            </a:r>
            <a:r>
              <a:rPr lang="en-US" altLang="zh-CN" sz="1800" dirty="0">
                <a:latin typeface="楷体" pitchFamily="49" charset="-122"/>
                <a:ea typeface="楷体" pitchFamily="49" charset="-122"/>
              </a:rPr>
              <a:t>,</a:t>
            </a:r>
            <a:r>
              <a:rPr lang="zh-CN" altLang="zh-CN" sz="1800" dirty="0">
                <a:latin typeface="楷体" pitchFamily="49" charset="-122"/>
                <a:ea typeface="楷体" pitchFamily="49" charset="-122"/>
              </a:rPr>
              <a:t>好不好</a:t>
            </a:r>
            <a:r>
              <a:rPr lang="en-US" altLang="zh-CN" sz="1800" dirty="0">
                <a:latin typeface="楷体" pitchFamily="49" charset="-122"/>
                <a:ea typeface="楷体" pitchFamily="49" charset="-122"/>
              </a:rPr>
              <a:t>?</a:t>
            </a:r>
            <a:endParaRPr lang="zh-CN" altLang="zh-CN" sz="1800" dirty="0">
              <a:latin typeface="楷体" pitchFamily="49" charset="-122"/>
              <a:ea typeface="楷体" pitchFamily="49" charset="-122"/>
            </a:endParaRPr>
          </a:p>
          <a:p>
            <a:r>
              <a:rPr lang="zh-CN" altLang="zh-CN" sz="1800" dirty="0">
                <a:latin typeface="楷体" pitchFamily="49" charset="-122"/>
                <a:ea typeface="楷体" pitchFamily="49" charset="-122"/>
              </a:rPr>
              <a:t>全体</a:t>
            </a:r>
            <a:r>
              <a:rPr lang="en-US" altLang="zh-CN" sz="1800" dirty="0">
                <a:latin typeface="楷体" pitchFamily="49" charset="-122"/>
                <a:ea typeface="楷体" pitchFamily="49" charset="-122"/>
              </a:rPr>
              <a:t>:</a:t>
            </a:r>
            <a:r>
              <a:rPr lang="zh-CN" altLang="zh-CN" sz="1800" dirty="0">
                <a:latin typeface="楷体" pitchFamily="49" charset="-122"/>
                <a:ea typeface="楷体" pitchFamily="49" charset="-122"/>
              </a:rPr>
              <a:t>好。</a:t>
            </a:r>
          </a:p>
          <a:p>
            <a:r>
              <a:rPr lang="en-US" altLang="zh-CN" sz="1800" dirty="0">
                <a:latin typeface="楷体" pitchFamily="49" charset="-122"/>
                <a:ea typeface="楷体" pitchFamily="49" charset="-122"/>
              </a:rPr>
              <a:t>(</a:t>
            </a:r>
            <a:r>
              <a:rPr lang="zh-CN" altLang="zh-CN" sz="1800" dirty="0">
                <a:latin typeface="楷体" pitchFamily="49" charset="-122"/>
                <a:ea typeface="楷体" pitchFamily="49" charset="-122"/>
              </a:rPr>
              <a:t>老师边演示边说明，学生观察思考交流</a:t>
            </a:r>
            <a:r>
              <a:rPr lang="en-US" altLang="zh-CN" sz="1800" dirty="0">
                <a:latin typeface="楷体" pitchFamily="49" charset="-122"/>
                <a:ea typeface="楷体" pitchFamily="49" charset="-122"/>
              </a:rPr>
              <a:t>)</a:t>
            </a:r>
            <a:endParaRPr lang="zh-CN" altLang="zh-CN" sz="1800" dirty="0">
              <a:latin typeface="楷体" pitchFamily="49" charset="-122"/>
              <a:ea typeface="楷体" pitchFamily="49" charset="-122"/>
            </a:endParaRPr>
          </a:p>
          <a:p>
            <a:endParaRPr lang="zh-CN" altLang="zh-CN" sz="2000" dirty="0">
              <a:latin typeface="楷体" pitchFamily="49" charset="-122"/>
              <a:ea typeface="楷体" pitchFamily="49" charset="-122"/>
            </a:endParaRPr>
          </a:p>
        </p:txBody>
      </p:sp>
      <p:sp>
        <p:nvSpPr>
          <p:cNvPr id="6"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宋体"/>
                <a:ea typeface="宋体"/>
              </a:rPr>
              <a:t>2017</a:t>
            </a:r>
            <a:r>
              <a:rPr lang="zh-CN" altLang="en-US" dirty="0" smtClean="0">
                <a:solidFill>
                  <a:srgbClr val="FFFFFF"/>
                </a:solidFill>
                <a:latin typeface="宋体"/>
                <a:ea typeface="宋体"/>
              </a:rPr>
              <a:t>年下半年</a:t>
            </a:r>
          </a:p>
        </p:txBody>
      </p:sp>
    </p:spTree>
    <p:extLst>
      <p:ext uri="{BB962C8B-B14F-4D97-AF65-F5344CB8AC3E}">
        <p14:creationId xmlns:p14="http://schemas.microsoft.com/office/powerpoint/2010/main" val="354224775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299" name="Text Box 55"/>
          <p:cNvSpPr txBox="1">
            <a:spLocks noChangeArrowheads="1"/>
          </p:cNvSpPr>
          <p:nvPr/>
        </p:nvSpPr>
        <p:spPr bwMode="auto">
          <a:xfrm>
            <a:off x="4763" y="15875"/>
            <a:ext cx="29114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三、案例分析题</a:t>
            </a:r>
          </a:p>
        </p:txBody>
      </p:sp>
      <p:sp>
        <p:nvSpPr>
          <p:cNvPr id="55300" name="内容占位符 2"/>
          <p:cNvSpPr txBox="1">
            <a:spLocks/>
          </p:cNvSpPr>
          <p:nvPr/>
        </p:nvSpPr>
        <p:spPr bwMode="auto">
          <a:xfrm>
            <a:off x="107504" y="692696"/>
            <a:ext cx="8856984" cy="583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r>
              <a:rPr lang="zh-CN" altLang="zh-CN" sz="1800" dirty="0" smtClean="0">
                <a:latin typeface="楷体" pitchFamily="49" charset="-122"/>
                <a:ea typeface="楷体" pitchFamily="49" charset="-122"/>
              </a:rPr>
              <a:t>老师</a:t>
            </a:r>
            <a:r>
              <a:rPr lang="zh-CN" altLang="zh-CN" sz="1800" dirty="0">
                <a:latin typeface="楷体" pitchFamily="49" charset="-122"/>
                <a:ea typeface="楷体" pitchFamily="49" charset="-122"/>
              </a:rPr>
              <a:t>用两个弹簧测力计模拟同学提水</a:t>
            </a:r>
            <a:r>
              <a:rPr lang="en-US" altLang="zh-CN" sz="1800" dirty="0">
                <a:latin typeface="楷体" pitchFamily="49" charset="-122"/>
                <a:ea typeface="楷体" pitchFamily="49" charset="-122"/>
              </a:rPr>
              <a:t>,</a:t>
            </a:r>
            <a:r>
              <a:rPr lang="zh-CN" altLang="zh-CN" sz="1800" dirty="0">
                <a:latin typeface="楷体" pitchFamily="49" charset="-122"/>
                <a:ea typeface="楷体" pitchFamily="49" charset="-122"/>
              </a:rPr>
              <a:t>用钩码模拟水桶，并要求学生现察下面两个实验中</a:t>
            </a:r>
            <a:r>
              <a:rPr lang="en-US" altLang="zh-CN" sz="1800" dirty="0">
                <a:latin typeface="楷体" pitchFamily="49" charset="-122"/>
                <a:ea typeface="楷体" pitchFamily="49" charset="-122"/>
              </a:rPr>
              <a:t>,</a:t>
            </a:r>
            <a:r>
              <a:rPr lang="zh-CN" altLang="zh-CN" sz="1800" dirty="0">
                <a:latin typeface="楷体" pitchFamily="49" charset="-122"/>
                <a:ea typeface="楷体" pitchFamily="49" charset="-122"/>
              </a:rPr>
              <a:t>弹簧测力计的示数。</a:t>
            </a:r>
          </a:p>
          <a:p>
            <a:r>
              <a:rPr lang="zh-CN" altLang="zh-CN" sz="1800" dirty="0">
                <a:latin typeface="楷体" pitchFamily="49" charset="-122"/>
                <a:ea typeface="楷体" pitchFamily="49" charset="-122"/>
              </a:rPr>
              <a:t>演示实验</a:t>
            </a:r>
            <a:r>
              <a:rPr lang="en-US" altLang="zh-CN" sz="1800" dirty="0">
                <a:latin typeface="楷体" pitchFamily="49" charset="-122"/>
                <a:ea typeface="楷体" pitchFamily="49" charset="-122"/>
              </a:rPr>
              <a:t>1:</a:t>
            </a:r>
            <a:r>
              <a:rPr lang="zh-CN" altLang="zh-CN" sz="1800" dirty="0">
                <a:latin typeface="楷体" pitchFamily="49" charset="-122"/>
                <a:ea typeface="楷体" pitchFamily="49" charset="-122"/>
              </a:rPr>
              <a:t>用两个弹簧测力计</a:t>
            </a:r>
            <a:r>
              <a:rPr lang="en-US" altLang="zh-CN" sz="1800" dirty="0">
                <a:latin typeface="楷体" pitchFamily="49" charset="-122"/>
                <a:ea typeface="楷体" pitchFamily="49" charset="-122"/>
              </a:rPr>
              <a:t>,</a:t>
            </a:r>
            <a:r>
              <a:rPr lang="zh-CN" altLang="zh-CN" sz="1800" dirty="0">
                <a:latin typeface="楷体" pitchFamily="49" charset="-122"/>
                <a:ea typeface="楷体" pitchFamily="49" charset="-122"/>
              </a:rPr>
              <a:t>通过两根细绳以定的夹角提起 一个钩码，学生观察并记录弹簧测力计读数</a:t>
            </a:r>
            <a:r>
              <a:rPr lang="en-US" altLang="zh-CN" sz="1800" dirty="0">
                <a:latin typeface="楷体" pitchFamily="49" charset="-122"/>
                <a:ea typeface="楷体" pitchFamily="49" charset="-122"/>
              </a:rPr>
              <a:t>,</a:t>
            </a:r>
            <a:r>
              <a:rPr lang="zh-CN" altLang="zh-CN" sz="1800" dirty="0">
                <a:latin typeface="楷体" pitchFamily="49" charset="-122"/>
                <a:ea typeface="楷体" pitchFamily="49" charset="-122"/>
              </a:rPr>
              <a:t>记为</a:t>
            </a:r>
            <a:r>
              <a:rPr lang="en-US" altLang="zh-CN" sz="1800" dirty="0">
                <a:latin typeface="楷体" pitchFamily="49" charset="-122"/>
                <a:ea typeface="楷体" pitchFamily="49" charset="-122"/>
              </a:rPr>
              <a:t>a</a:t>
            </a:r>
            <a:r>
              <a:rPr lang="zh-CN" altLang="zh-CN" sz="1800" dirty="0">
                <a:latin typeface="楷体" pitchFamily="49" charset="-122"/>
                <a:ea typeface="楷体" pitchFamily="49" charset="-122"/>
              </a:rPr>
              <a:t>和</a:t>
            </a:r>
            <a:r>
              <a:rPr lang="en-US" altLang="zh-CN" sz="1800" dirty="0">
                <a:latin typeface="楷体" pitchFamily="49" charset="-122"/>
                <a:ea typeface="楷体" pitchFamily="49" charset="-122"/>
              </a:rPr>
              <a:t>b</a:t>
            </a:r>
            <a:r>
              <a:rPr lang="zh-CN" altLang="zh-CN" sz="1800" dirty="0">
                <a:latin typeface="楷体" pitchFamily="49" charset="-122"/>
                <a:ea typeface="楷体" pitchFamily="49" charset="-122"/>
              </a:rPr>
              <a:t>。</a:t>
            </a:r>
            <a:r>
              <a:rPr lang="en-US" altLang="zh-CN" sz="1800" dirty="0">
                <a:latin typeface="楷体" pitchFamily="49" charset="-122"/>
                <a:ea typeface="楷体" pitchFamily="49" charset="-122"/>
              </a:rPr>
              <a:t>(</a:t>
            </a:r>
            <a:r>
              <a:rPr lang="zh-CN" altLang="zh-CN" sz="1800" dirty="0">
                <a:latin typeface="楷体" pitchFamily="49" charset="-122"/>
                <a:ea typeface="楷体" pitchFamily="49" charset="-122"/>
              </a:rPr>
              <a:t>夹角度数可选</a:t>
            </a:r>
            <a:r>
              <a:rPr lang="en-US" altLang="zh-CN" sz="1800" dirty="0">
                <a:latin typeface="楷体" pitchFamily="49" charset="-122"/>
                <a:ea typeface="楷体" pitchFamily="49" charset="-122"/>
              </a:rPr>
              <a:t>30° .45</a:t>
            </a:r>
            <a:r>
              <a:rPr lang="zh-CN" altLang="zh-CN" sz="1800" dirty="0">
                <a:latin typeface="楷体" pitchFamily="49" charset="-122"/>
                <a:ea typeface="楷体" pitchFamily="49" charset="-122"/>
              </a:rPr>
              <a:t>°</a:t>
            </a:r>
            <a:r>
              <a:rPr lang="en-US" altLang="zh-CN" sz="1800" dirty="0">
                <a:latin typeface="楷体" pitchFamily="49" charset="-122"/>
                <a:ea typeface="楷体" pitchFamily="49" charset="-122"/>
              </a:rPr>
              <a:t> 60</a:t>
            </a:r>
            <a:r>
              <a:rPr lang="zh-CN" altLang="zh-CN" sz="1800" dirty="0">
                <a:latin typeface="楷体" pitchFamily="49" charset="-122"/>
                <a:ea typeface="楷体" pitchFamily="49" charset="-122"/>
              </a:rPr>
              <a:t>°等</a:t>
            </a:r>
            <a:r>
              <a:rPr lang="en-US" altLang="zh-CN" sz="1800" dirty="0">
                <a:latin typeface="楷体" pitchFamily="49" charset="-122"/>
                <a:ea typeface="楷体" pitchFamily="49" charset="-122"/>
              </a:rPr>
              <a:t>)</a:t>
            </a:r>
            <a:endParaRPr lang="zh-CN" altLang="zh-CN" sz="1800" dirty="0">
              <a:latin typeface="楷体" pitchFamily="49" charset="-122"/>
              <a:ea typeface="楷体" pitchFamily="49" charset="-122"/>
            </a:endParaRPr>
          </a:p>
          <a:p>
            <a:r>
              <a:rPr lang="zh-CN" altLang="zh-CN" sz="1800" dirty="0">
                <a:latin typeface="楷体" pitchFamily="49" charset="-122"/>
                <a:ea typeface="楷体" pitchFamily="49" charset="-122"/>
              </a:rPr>
              <a:t>演示实验</a:t>
            </a:r>
            <a:r>
              <a:rPr lang="en-US" altLang="zh-CN" sz="1800" dirty="0">
                <a:latin typeface="楷体" pitchFamily="49" charset="-122"/>
                <a:ea typeface="楷体" pitchFamily="49" charset="-122"/>
              </a:rPr>
              <a:t>2:</a:t>
            </a:r>
            <a:r>
              <a:rPr lang="zh-CN" altLang="zh-CN" sz="1800" dirty="0">
                <a:latin typeface="楷体" pitchFamily="49" charset="-122"/>
                <a:ea typeface="楷体" pitchFamily="49" charset="-122"/>
              </a:rPr>
              <a:t>用一只弹簧测力计竖直地提起实验</a:t>
            </a:r>
            <a:r>
              <a:rPr lang="en-US" altLang="zh-CN" sz="1800" dirty="0">
                <a:latin typeface="楷体" pitchFamily="49" charset="-122"/>
                <a:ea typeface="楷体" pitchFamily="49" charset="-122"/>
              </a:rPr>
              <a:t>1</a:t>
            </a:r>
            <a:r>
              <a:rPr lang="zh-CN" altLang="zh-CN" sz="1800" dirty="0">
                <a:latin typeface="楷体" pitchFamily="49" charset="-122"/>
                <a:ea typeface="楷体" pitchFamily="49" charset="-122"/>
              </a:rPr>
              <a:t>中所用的钩码，学生观察并记录弹簧测力计读数</a:t>
            </a:r>
            <a:r>
              <a:rPr lang="en-US" altLang="zh-CN" sz="1800" dirty="0">
                <a:latin typeface="楷体" pitchFamily="49" charset="-122"/>
                <a:ea typeface="楷体" pitchFamily="49" charset="-122"/>
              </a:rPr>
              <a:t>,</a:t>
            </a:r>
            <a:r>
              <a:rPr lang="zh-CN" altLang="zh-CN" sz="1800" dirty="0">
                <a:latin typeface="楷体" pitchFamily="49" charset="-122"/>
                <a:ea typeface="楷体" pitchFamily="49" charset="-122"/>
              </a:rPr>
              <a:t>记为</a:t>
            </a:r>
            <a:r>
              <a:rPr lang="en-US" altLang="zh-CN" sz="1800" dirty="0">
                <a:latin typeface="楷体" pitchFamily="49" charset="-122"/>
                <a:ea typeface="楷体" pitchFamily="49" charset="-122"/>
              </a:rPr>
              <a:t>c</a:t>
            </a:r>
            <a:r>
              <a:rPr lang="zh-CN" altLang="zh-CN" sz="1800" dirty="0">
                <a:latin typeface="楷体" pitchFamily="49" charset="-122"/>
                <a:ea typeface="楷体" pitchFamily="49" charset="-122"/>
              </a:rPr>
              <a:t>。</a:t>
            </a:r>
            <a:r>
              <a:rPr lang="en-US" altLang="zh-CN" sz="1800" dirty="0">
                <a:latin typeface="楷体" pitchFamily="49" charset="-122"/>
                <a:ea typeface="楷体" pitchFamily="49" charset="-122"/>
              </a:rPr>
              <a:t>(</a:t>
            </a:r>
            <a:r>
              <a:rPr lang="zh-CN" altLang="zh-CN" sz="1800" dirty="0">
                <a:latin typeface="楷体" pitchFamily="49" charset="-122"/>
                <a:ea typeface="楷体" pitchFamily="49" charset="-122"/>
              </a:rPr>
              <a:t>学生读出弹簧测力计读数</a:t>
            </a:r>
            <a:r>
              <a:rPr lang="en-US" altLang="zh-CN" sz="1800" dirty="0">
                <a:latin typeface="楷体" pitchFamily="49" charset="-122"/>
                <a:ea typeface="楷体" pitchFamily="49" charset="-122"/>
              </a:rPr>
              <a:t>)</a:t>
            </a:r>
            <a:endParaRPr lang="zh-CN" altLang="zh-CN" sz="1800" dirty="0">
              <a:latin typeface="楷体" pitchFamily="49" charset="-122"/>
              <a:ea typeface="楷体" pitchFamily="49" charset="-122"/>
            </a:endParaRPr>
          </a:p>
          <a:p>
            <a:r>
              <a:rPr lang="zh-CN" altLang="zh-CN" sz="1800" dirty="0">
                <a:latin typeface="楷体" pitchFamily="49" charset="-122"/>
                <a:ea typeface="楷体" pitchFamily="49" charset="-122"/>
              </a:rPr>
              <a:t>师</a:t>
            </a:r>
            <a:r>
              <a:rPr lang="en-US" altLang="zh-CN" sz="1800" dirty="0">
                <a:latin typeface="楷体" pitchFamily="49" charset="-122"/>
                <a:ea typeface="楷体" pitchFamily="49" charset="-122"/>
              </a:rPr>
              <a:t>:</a:t>
            </a:r>
            <a:r>
              <a:rPr lang="zh-CN" altLang="zh-CN" sz="1800" dirty="0">
                <a:latin typeface="楷体" pitchFamily="49" charset="-122"/>
                <a:ea typeface="楷体" pitchFamily="49" charset="-122"/>
              </a:rPr>
              <a:t>现在大家跟着老师一起来作图，根据大家的读数，先画两个分力的方向与大小，并以这两个分力为邻边做平行形</a:t>
            </a:r>
            <a:r>
              <a:rPr lang="en-US" altLang="zh-CN" sz="1800" dirty="0">
                <a:latin typeface="楷体" pitchFamily="49" charset="-122"/>
                <a:ea typeface="楷体" pitchFamily="49" charset="-122"/>
              </a:rPr>
              <a:t>,</a:t>
            </a:r>
            <a:r>
              <a:rPr lang="zh-CN" altLang="zh-CN" sz="1800" dirty="0">
                <a:latin typeface="楷体" pitchFamily="49" charset="-122"/>
                <a:ea typeface="楷体" pitchFamily="49" charset="-122"/>
              </a:rPr>
              <a:t>最后画出对角线来。大家看一下对角线的力和合力相比有什么关系呢</a:t>
            </a:r>
            <a:r>
              <a:rPr lang="en-US" altLang="zh-CN" sz="1800" dirty="0">
                <a:latin typeface="楷体" pitchFamily="49" charset="-122"/>
                <a:ea typeface="楷体" pitchFamily="49" charset="-122"/>
              </a:rPr>
              <a:t>?</a:t>
            </a:r>
            <a:endParaRPr lang="zh-CN" altLang="zh-CN" sz="1800" dirty="0">
              <a:latin typeface="楷体" pitchFamily="49" charset="-122"/>
              <a:ea typeface="楷体" pitchFamily="49" charset="-122"/>
            </a:endParaRPr>
          </a:p>
          <a:p>
            <a:r>
              <a:rPr lang="en-US" altLang="zh-CN" sz="1800" dirty="0">
                <a:latin typeface="楷体" pitchFamily="49" charset="-122"/>
                <a:ea typeface="楷体" pitchFamily="49" charset="-122"/>
              </a:rPr>
              <a:t>(</a:t>
            </a:r>
            <a:r>
              <a:rPr lang="zh-CN" altLang="zh-CN" sz="1800" dirty="0">
                <a:latin typeface="楷体" pitchFamily="49" charset="-122"/>
                <a:ea typeface="楷体" pitchFamily="49" charset="-122"/>
              </a:rPr>
              <a:t>老师板书</a:t>
            </a:r>
            <a:r>
              <a:rPr lang="en-US" altLang="zh-CN" sz="1800" dirty="0">
                <a:latin typeface="楷体" pitchFamily="49" charset="-122"/>
                <a:ea typeface="楷体" pitchFamily="49" charset="-122"/>
              </a:rPr>
              <a:t>:</a:t>
            </a:r>
            <a:r>
              <a:rPr lang="zh-CN" altLang="zh-CN" sz="1800" dirty="0">
                <a:latin typeface="楷体" pitchFamily="49" charset="-122"/>
                <a:ea typeface="楷体" pitchFamily="49" charset="-122"/>
              </a:rPr>
              <a:t>用力的图示法表示学生的读数</a:t>
            </a:r>
            <a:r>
              <a:rPr lang="en-US" altLang="zh-CN" sz="1800" dirty="0">
                <a:latin typeface="楷体" pitchFamily="49" charset="-122"/>
                <a:ea typeface="楷体" pitchFamily="49" charset="-122"/>
              </a:rPr>
              <a:t>)</a:t>
            </a:r>
            <a:endParaRPr lang="zh-CN" altLang="zh-CN" sz="1800" dirty="0">
              <a:latin typeface="楷体" pitchFamily="49" charset="-122"/>
              <a:ea typeface="楷体" pitchFamily="49" charset="-122"/>
            </a:endParaRPr>
          </a:p>
          <a:p>
            <a:r>
              <a:rPr lang="zh-CN" altLang="zh-CN" sz="1800" dirty="0">
                <a:latin typeface="楷体" pitchFamily="49" charset="-122"/>
                <a:ea typeface="楷体" pitchFamily="49" charset="-122"/>
              </a:rPr>
              <a:t>生</a:t>
            </a:r>
            <a:r>
              <a:rPr lang="en-US" altLang="zh-CN" sz="1800" dirty="0">
                <a:latin typeface="楷体" pitchFamily="49" charset="-122"/>
                <a:ea typeface="楷体" pitchFamily="49" charset="-122"/>
              </a:rPr>
              <a:t>3:</a:t>
            </a:r>
            <a:r>
              <a:rPr lang="zh-CN" altLang="zh-CN" sz="1800" dirty="0">
                <a:latin typeface="楷体" pitchFamily="49" charset="-122"/>
                <a:ea typeface="楷体" pitchFamily="49" charset="-122"/>
              </a:rPr>
              <a:t>对角线的力的大小跟测量数据几乎完全吻合</a:t>
            </a:r>
            <a:r>
              <a:rPr lang="en-US" altLang="zh-CN" sz="1800" dirty="0">
                <a:latin typeface="楷体" pitchFamily="49" charset="-122"/>
                <a:ea typeface="楷体" pitchFamily="49" charset="-122"/>
              </a:rPr>
              <a:t>,</a:t>
            </a:r>
            <a:r>
              <a:rPr lang="zh-CN" altLang="zh-CN" sz="1800" dirty="0">
                <a:latin typeface="楷体" pitchFamily="49" charset="-122"/>
                <a:ea typeface="楷体" pitchFamily="49" charset="-122"/>
              </a:rPr>
              <a:t>方向基本一致。</a:t>
            </a:r>
          </a:p>
          <a:p>
            <a:r>
              <a:rPr lang="zh-CN" altLang="zh-CN" sz="1800" dirty="0">
                <a:latin typeface="楷体" pitchFamily="49" charset="-122"/>
                <a:ea typeface="楷体" pitchFamily="49" charset="-122"/>
              </a:rPr>
              <a:t>师</a:t>
            </a:r>
            <a:r>
              <a:rPr lang="en-US" altLang="zh-CN" sz="1800" dirty="0">
                <a:latin typeface="楷体" pitchFamily="49" charset="-122"/>
                <a:ea typeface="楷体" pitchFamily="49" charset="-122"/>
              </a:rPr>
              <a:t>:</a:t>
            </a:r>
            <a:r>
              <a:rPr lang="zh-CN" altLang="zh-CN" sz="1800" dirty="0">
                <a:latin typeface="楷体" pitchFamily="49" charset="-122"/>
                <a:ea typeface="楷体" pitchFamily="49" charset="-122"/>
              </a:rPr>
              <a:t>没错。大家换个角度操作几次</a:t>
            </a:r>
            <a:r>
              <a:rPr lang="en-US" altLang="zh-CN" sz="1800" dirty="0">
                <a:latin typeface="楷体" pitchFamily="49" charset="-122"/>
                <a:ea typeface="楷体" pitchFamily="49" charset="-122"/>
              </a:rPr>
              <a:t>,</a:t>
            </a:r>
            <a:r>
              <a:rPr lang="zh-CN" altLang="zh-CN" sz="1800" dirty="0">
                <a:latin typeface="楷体" pitchFamily="49" charset="-122"/>
                <a:ea typeface="楷体" pitchFamily="49" charset="-122"/>
              </a:rPr>
              <a:t>并告诉我这个结论是否正确</a:t>
            </a:r>
            <a:r>
              <a:rPr lang="en-US" altLang="zh-CN" sz="1800" dirty="0">
                <a:latin typeface="楷体" pitchFamily="49" charset="-122"/>
                <a:ea typeface="楷体" pitchFamily="49" charset="-122"/>
              </a:rPr>
              <a:t>,</a:t>
            </a:r>
            <a:r>
              <a:rPr lang="zh-CN" altLang="zh-CN" sz="1800" dirty="0">
                <a:latin typeface="楷体" pitchFamily="49" charset="-122"/>
                <a:ea typeface="楷体" pitchFamily="49" charset="-122"/>
              </a:rPr>
              <a:t>证明了什么问题</a:t>
            </a:r>
            <a:r>
              <a:rPr lang="en-US" altLang="zh-CN" sz="1800" dirty="0">
                <a:latin typeface="楷体" pitchFamily="49" charset="-122"/>
                <a:ea typeface="楷体" pitchFamily="49" charset="-122"/>
              </a:rPr>
              <a:t>?(</a:t>
            </a:r>
            <a:r>
              <a:rPr lang="zh-CN" altLang="zh-CN" sz="1800" dirty="0">
                <a:latin typeface="楷体" pitchFamily="49" charset="-122"/>
                <a:ea typeface="楷体" pitchFamily="49" charset="-122"/>
              </a:rPr>
              <a:t>学生动手操作</a:t>
            </a:r>
            <a:r>
              <a:rPr lang="en-US" altLang="zh-CN" sz="1800" dirty="0">
                <a:latin typeface="楷体" pitchFamily="49" charset="-122"/>
                <a:ea typeface="楷体" pitchFamily="49" charset="-122"/>
              </a:rPr>
              <a:t>,</a:t>
            </a:r>
            <a:r>
              <a:rPr lang="zh-CN" altLang="zh-CN" sz="1800" dirty="0">
                <a:latin typeface="楷体" pitchFamily="49" charset="-122"/>
                <a:ea typeface="楷体" pitchFamily="49" charset="-122"/>
              </a:rPr>
              <a:t>教师来回指导</a:t>
            </a:r>
            <a:r>
              <a:rPr lang="en-US" altLang="zh-CN" sz="1800" dirty="0">
                <a:latin typeface="楷体" pitchFamily="49" charset="-122"/>
                <a:ea typeface="楷体" pitchFamily="49" charset="-122"/>
              </a:rPr>
              <a:t>)</a:t>
            </a:r>
            <a:endParaRPr lang="zh-CN" altLang="zh-CN" sz="1800" dirty="0">
              <a:latin typeface="楷体" pitchFamily="49" charset="-122"/>
              <a:ea typeface="楷体" pitchFamily="49" charset="-122"/>
            </a:endParaRPr>
          </a:p>
          <a:p>
            <a:r>
              <a:rPr lang="zh-CN" altLang="zh-CN" sz="1800" dirty="0">
                <a:latin typeface="楷体" pitchFamily="49" charset="-122"/>
                <a:ea typeface="楷体" pitchFamily="49" charset="-122"/>
              </a:rPr>
              <a:t>生</a:t>
            </a:r>
            <a:r>
              <a:rPr lang="en-US" altLang="zh-CN" sz="1800" dirty="0">
                <a:latin typeface="楷体" pitchFamily="49" charset="-122"/>
                <a:ea typeface="楷体" pitchFamily="49" charset="-122"/>
              </a:rPr>
              <a:t>:</a:t>
            </a:r>
            <a:r>
              <a:rPr lang="zh-CN" altLang="zh-CN" sz="1800" dirty="0">
                <a:latin typeface="楷体" pitchFamily="49" charset="-122"/>
                <a:ea typeface="楷体" pitchFamily="49" charset="-122"/>
              </a:rPr>
              <a:t>证明了力的合成和分解遵从力的平行四边形定则。</a:t>
            </a:r>
          </a:p>
          <a:p>
            <a:r>
              <a:rPr lang="zh-CN" altLang="zh-CN" sz="1800" dirty="0">
                <a:latin typeface="楷体" pitchFamily="49" charset="-122"/>
                <a:ea typeface="楷体" pitchFamily="49" charset="-122"/>
              </a:rPr>
              <a:t>师</a:t>
            </a:r>
            <a:r>
              <a:rPr lang="en-US" altLang="zh-CN" sz="1800" dirty="0">
                <a:latin typeface="楷体" pitchFamily="49" charset="-122"/>
                <a:ea typeface="楷体" pitchFamily="49" charset="-122"/>
              </a:rPr>
              <a:t>:</a:t>
            </a:r>
            <a:r>
              <a:rPr lang="zh-CN" altLang="zh-CN" sz="1800" dirty="0">
                <a:latin typeface="楷体" pitchFamily="49" charset="-122"/>
                <a:ea typeface="楷体" pitchFamily="49" charset="-122"/>
              </a:rPr>
              <a:t>非常正确。以后求多个力的合力</a:t>
            </a:r>
            <a:r>
              <a:rPr lang="en-US" altLang="zh-CN" sz="1800" dirty="0">
                <a:latin typeface="楷体" pitchFamily="49" charset="-122"/>
                <a:ea typeface="楷体" pitchFamily="49" charset="-122"/>
              </a:rPr>
              <a:t>,</a:t>
            </a:r>
            <a:r>
              <a:rPr lang="zh-CN" altLang="zh-CN" sz="1800" dirty="0">
                <a:latin typeface="楷体" pitchFamily="49" charset="-122"/>
                <a:ea typeface="楷体" pitchFamily="49" charset="-122"/>
              </a:rPr>
              <a:t>我们也可以画两分力来求合力。这是用作图法来求合力。当然也可以用公式法来求解，比如</a:t>
            </a:r>
            <a:r>
              <a:rPr lang="en-US" altLang="zh-CN" sz="1800" dirty="0">
                <a:latin typeface="楷体" pitchFamily="49" charset="-122"/>
                <a:ea typeface="楷体" pitchFamily="49" charset="-122"/>
              </a:rPr>
              <a:t>,</a:t>
            </a:r>
            <a:r>
              <a:rPr lang="zh-CN" altLang="zh-CN" sz="1800" dirty="0">
                <a:latin typeface="楷体" pitchFamily="49" charset="-122"/>
                <a:ea typeface="楷体" pitchFamily="49" charset="-122"/>
              </a:rPr>
              <a:t>对于成任意角度力的合成可以采用数学公式中的余弦定理来求解，接下来</a:t>
            </a:r>
            <a:r>
              <a:rPr lang="en-US" altLang="zh-CN" sz="1800" dirty="0">
                <a:latin typeface="楷体" pitchFamily="49" charset="-122"/>
                <a:ea typeface="楷体" pitchFamily="49" charset="-122"/>
              </a:rPr>
              <a:t>,</a:t>
            </a:r>
            <a:r>
              <a:rPr lang="zh-CN" altLang="zh-CN" sz="1800" dirty="0">
                <a:latin typeface="楷体" pitchFamily="49" charset="-122"/>
                <a:ea typeface="楷体" pitchFamily="49" charset="-122"/>
              </a:rPr>
              <a:t>我们来做一道练习题，请看大屏幕</a:t>
            </a:r>
            <a:r>
              <a:rPr lang="en-US" altLang="zh-CN" sz="1800" dirty="0">
                <a:latin typeface="楷体" pitchFamily="49" charset="-122"/>
                <a:ea typeface="楷体" pitchFamily="49" charset="-122"/>
              </a:rPr>
              <a:t>:</a:t>
            </a:r>
            <a:r>
              <a:rPr lang="zh-CN" altLang="zh-CN" sz="1800" dirty="0">
                <a:latin typeface="楷体" pitchFamily="49" charset="-122"/>
                <a:ea typeface="楷体" pitchFamily="49" charset="-122"/>
              </a:rPr>
              <a:t>一木块静止在斜面上。请大家画出木块所受力的示意图，并在图中画出木块所受重力的分力。</a:t>
            </a:r>
          </a:p>
          <a:p>
            <a:r>
              <a:rPr lang="en-US" altLang="zh-CN" sz="1800" dirty="0">
                <a:latin typeface="楷体" pitchFamily="49" charset="-122"/>
                <a:ea typeface="楷体" pitchFamily="49" charset="-122"/>
              </a:rPr>
              <a:t>(</a:t>
            </a:r>
            <a:r>
              <a:rPr lang="zh-CN" altLang="zh-CN" sz="1800" dirty="0">
                <a:latin typeface="楷体" pitchFamily="49" charset="-122"/>
                <a:ea typeface="楷体" pitchFamily="49" charset="-122"/>
              </a:rPr>
              <a:t>为下一知识点</a:t>
            </a:r>
            <a:r>
              <a:rPr lang="en-US" altLang="zh-CN" sz="1800" dirty="0">
                <a:latin typeface="楷体" pitchFamily="49" charset="-122"/>
                <a:ea typeface="楷体" pitchFamily="49" charset="-122"/>
              </a:rPr>
              <a:t>“</a:t>
            </a:r>
            <a:r>
              <a:rPr lang="zh-CN" altLang="zh-CN" sz="1800" dirty="0">
                <a:latin typeface="楷体" pitchFamily="49" charset="-122"/>
                <a:ea typeface="楷体" pitchFamily="49" charset="-122"/>
              </a:rPr>
              <a:t>力的分解</a:t>
            </a:r>
            <a:r>
              <a:rPr lang="en-US" altLang="zh-CN" sz="1800" dirty="0">
                <a:latin typeface="楷体" pitchFamily="49" charset="-122"/>
                <a:ea typeface="楷体" pitchFamily="49" charset="-122"/>
              </a:rPr>
              <a:t>”</a:t>
            </a:r>
            <a:r>
              <a:rPr lang="zh-CN" altLang="zh-CN" sz="1800" dirty="0">
                <a:latin typeface="楷体" pitchFamily="49" charset="-122"/>
                <a:ea typeface="楷体" pitchFamily="49" charset="-122"/>
              </a:rPr>
              <a:t>做铺垫</a:t>
            </a:r>
            <a:r>
              <a:rPr lang="en-US" altLang="zh-CN" sz="1800" dirty="0" smtClean="0">
                <a:latin typeface="楷体" pitchFamily="49" charset="-122"/>
                <a:ea typeface="楷体" pitchFamily="49" charset="-122"/>
              </a:rPr>
              <a:t>)</a:t>
            </a:r>
            <a:endParaRPr lang="zh-CN" altLang="zh-CN" sz="1800" dirty="0">
              <a:latin typeface="楷体" pitchFamily="49" charset="-122"/>
              <a:ea typeface="楷体" pitchFamily="49" charset="-122"/>
            </a:endParaRPr>
          </a:p>
        </p:txBody>
      </p:sp>
      <p:sp>
        <p:nvSpPr>
          <p:cNvPr id="6"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宋体"/>
                <a:ea typeface="宋体"/>
              </a:rPr>
              <a:t>2017</a:t>
            </a:r>
            <a:r>
              <a:rPr lang="zh-CN" altLang="en-US" dirty="0" smtClean="0">
                <a:solidFill>
                  <a:srgbClr val="FFFFFF"/>
                </a:solidFill>
                <a:latin typeface="宋体"/>
                <a:ea typeface="宋体"/>
              </a:rPr>
              <a:t>年下半年</a:t>
            </a:r>
          </a:p>
        </p:txBody>
      </p:sp>
    </p:spTree>
    <p:extLst>
      <p:ext uri="{BB962C8B-B14F-4D97-AF65-F5344CB8AC3E}">
        <p14:creationId xmlns:p14="http://schemas.microsoft.com/office/powerpoint/2010/main" val="257944211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ChangeArrowheads="1"/>
          </p:cNvSpPr>
          <p:nvPr/>
        </p:nvSpPr>
        <p:spPr bwMode="auto">
          <a:xfrm>
            <a:off x="25400" y="511175"/>
            <a:ext cx="1439863" cy="4318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kumimoji="1" lang="en-US" altLang="zh-CN" sz="2200" dirty="0" smtClean="0">
                <a:solidFill>
                  <a:srgbClr val="0000FF"/>
                </a:solidFill>
              </a:rPr>
              <a:t>11.</a:t>
            </a:r>
            <a:r>
              <a:rPr kumimoji="1" lang="zh-CN" altLang="en-US" sz="2200" dirty="0" smtClean="0">
                <a:solidFill>
                  <a:srgbClr val="0000FF"/>
                </a:solidFill>
              </a:rPr>
              <a:t>案例</a:t>
            </a:r>
            <a:endParaRPr kumimoji="1" lang="zh-CN" altLang="en-US" sz="2200" dirty="0">
              <a:solidFill>
                <a:srgbClr val="0000FF"/>
              </a:solidFill>
            </a:endParaRPr>
          </a:p>
        </p:txBody>
      </p:sp>
      <p:sp>
        <p:nvSpPr>
          <p:cNvPr id="52227"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60" name="矩形 1"/>
          <p:cNvSpPr>
            <a:spLocks noChangeArrowheads="1"/>
          </p:cNvSpPr>
          <p:nvPr/>
        </p:nvSpPr>
        <p:spPr bwMode="auto">
          <a:xfrm>
            <a:off x="96044" y="929295"/>
            <a:ext cx="8961438" cy="59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000" dirty="0">
                <a:latin typeface="楷体" pitchFamily="49" charset="-122"/>
                <a:ea typeface="楷体" pitchFamily="49" charset="-122"/>
              </a:rPr>
              <a:t>李老师：同学们，前面我们已经学习过电荷在电场中会受到力的作用。由于金属导体中也有电荷，如果把一块金属导体放在电场中，导体中的电荷会怎样呢？</a:t>
            </a:r>
            <a:r>
              <a:rPr lang="zh-CN" altLang="zh-CN" sz="2000" dirty="0">
                <a:solidFill>
                  <a:srgbClr val="00B050"/>
                </a:solidFill>
                <a:latin typeface="楷体" pitchFamily="49" charset="-122"/>
                <a:ea typeface="楷体" pitchFamily="49" charset="-122"/>
              </a:rPr>
              <a:t>大家先看大屏幕（图</a:t>
            </a:r>
            <a:r>
              <a:rPr lang="en-US" altLang="zh-CN" sz="2000" dirty="0">
                <a:solidFill>
                  <a:srgbClr val="00B050"/>
                </a:solidFill>
                <a:latin typeface="楷体" pitchFamily="49" charset="-122"/>
                <a:ea typeface="楷体" pitchFamily="49" charset="-122"/>
              </a:rPr>
              <a:t> 6</a:t>
            </a:r>
            <a:r>
              <a:rPr lang="zh-CN" altLang="zh-CN" sz="2000" dirty="0">
                <a:solidFill>
                  <a:srgbClr val="00B050"/>
                </a:solidFill>
                <a:latin typeface="楷体" pitchFamily="49" charset="-122"/>
                <a:ea typeface="楷体" pitchFamily="49" charset="-122"/>
              </a:rPr>
              <a:t>） ，阅读课本中对应的内容</a:t>
            </a:r>
            <a:r>
              <a:rPr lang="zh-CN" altLang="zh-CN" sz="2000" dirty="0">
                <a:latin typeface="楷体" pitchFamily="49" charset="-122"/>
                <a:ea typeface="楷体" pitchFamily="49" charset="-122"/>
              </a:rPr>
              <a:t>，待会儿我们共同来讨论</a:t>
            </a:r>
            <a:r>
              <a:rPr lang="zh-CN" altLang="zh-CN" sz="2000" dirty="0" smtClean="0">
                <a:latin typeface="楷体" pitchFamily="49" charset="-122"/>
                <a:ea typeface="楷体" pitchFamily="49" charset="-122"/>
              </a:rPr>
              <a:t>。</a:t>
            </a:r>
            <a:endParaRPr lang="en-GB" altLang="zh-CN" sz="2000" dirty="0" smtClean="0">
              <a:latin typeface="楷体" pitchFamily="49" charset="-122"/>
              <a:ea typeface="楷体" pitchFamily="49" charset="-122"/>
            </a:endParaRPr>
          </a:p>
          <a:p>
            <a:pPr lvl="0"/>
            <a:r>
              <a:rPr lang="zh-CN" altLang="en-US" sz="2000" dirty="0" smtClean="0">
                <a:solidFill>
                  <a:srgbClr val="C00000"/>
                </a:solidFill>
                <a:latin typeface="楷体" pitchFamily="49" charset="-122"/>
                <a:ea typeface="楷体" pitchFamily="49" charset="-122"/>
              </a:rPr>
              <a:t>（无课程导入）</a:t>
            </a:r>
            <a:endParaRPr lang="en-US" altLang="zh-CN" sz="2000" dirty="0" smtClean="0">
              <a:solidFill>
                <a:srgbClr val="C00000"/>
              </a:solidFill>
              <a:latin typeface="楷体" pitchFamily="49" charset="-122"/>
              <a:ea typeface="楷体" pitchFamily="49" charset="-122"/>
            </a:endParaRPr>
          </a:p>
          <a:p>
            <a:pPr lvl="0"/>
            <a:r>
              <a:rPr lang="zh-CN" altLang="en-US" sz="2000" dirty="0" smtClean="0">
                <a:solidFill>
                  <a:srgbClr val="C00000"/>
                </a:solidFill>
                <a:latin typeface="楷体" pitchFamily="49" charset="-122"/>
                <a:ea typeface="楷体" pitchFamily="49" charset="-122"/>
              </a:rPr>
              <a:t>（</a:t>
            </a:r>
            <a:r>
              <a:rPr kumimoji="1" lang="zh-CN" altLang="en-US" sz="2000" dirty="0">
                <a:solidFill>
                  <a:srgbClr val="C00000"/>
                </a:solidFill>
                <a:latin typeface="宋体" pitchFamily="2" charset="-122"/>
                <a:ea typeface="楷体" pitchFamily="49" charset="-122"/>
              </a:rPr>
              <a:t>灌输式教学</a:t>
            </a:r>
            <a:r>
              <a:rPr lang="zh-CN" altLang="en-US" sz="2000" dirty="0">
                <a:solidFill>
                  <a:srgbClr val="C00000"/>
                </a:solidFill>
                <a:latin typeface="楷体" pitchFamily="49" charset="-122"/>
                <a:ea typeface="楷体" pitchFamily="49" charset="-122"/>
              </a:rPr>
              <a:t>）</a:t>
            </a:r>
            <a:endParaRPr lang="en-GB" altLang="zh-CN" sz="2000" dirty="0">
              <a:solidFill>
                <a:srgbClr val="C00000"/>
              </a:solidFill>
              <a:latin typeface="楷体" pitchFamily="49" charset="-122"/>
              <a:ea typeface="楷体" pitchFamily="49" charset="-122"/>
            </a:endParaRPr>
          </a:p>
          <a:p>
            <a:endParaRPr lang="en-GB" altLang="zh-CN" sz="2000" dirty="0">
              <a:solidFill>
                <a:srgbClr val="C00000"/>
              </a:solidFill>
              <a:latin typeface="楷体" pitchFamily="49" charset="-122"/>
              <a:ea typeface="楷体" pitchFamily="49" charset="-122"/>
            </a:endParaRPr>
          </a:p>
          <a:p>
            <a:endParaRPr lang="en-GB" altLang="zh-CN" sz="2000" dirty="0" smtClean="0">
              <a:latin typeface="楷体" pitchFamily="49" charset="-122"/>
              <a:ea typeface="楷体" pitchFamily="49" charset="-122"/>
            </a:endParaRPr>
          </a:p>
          <a:p>
            <a:endParaRPr lang="en-GB" altLang="zh-CN" sz="2000" dirty="0" smtClean="0">
              <a:latin typeface="楷体" pitchFamily="49" charset="-122"/>
              <a:ea typeface="楷体" pitchFamily="49" charset="-122"/>
            </a:endParaRPr>
          </a:p>
          <a:p>
            <a:endParaRPr lang="en-GB" altLang="zh-CN" sz="2000" dirty="0">
              <a:latin typeface="楷体" pitchFamily="49" charset="-122"/>
              <a:ea typeface="楷体" pitchFamily="49" charset="-122"/>
            </a:endParaRPr>
          </a:p>
          <a:p>
            <a:endParaRPr lang="en-GB" altLang="zh-CN" sz="2000" dirty="0" smtClean="0">
              <a:latin typeface="楷体" pitchFamily="49" charset="-122"/>
              <a:ea typeface="楷体" pitchFamily="49" charset="-122"/>
            </a:endParaRPr>
          </a:p>
          <a:p>
            <a:endParaRPr lang="en-GB" altLang="zh-CN" sz="2000" dirty="0" smtClean="0">
              <a:latin typeface="楷体" pitchFamily="49" charset="-122"/>
              <a:ea typeface="楷体" pitchFamily="49" charset="-122"/>
            </a:endParaRPr>
          </a:p>
          <a:p>
            <a:endParaRPr lang="en-GB" altLang="zh-CN" sz="2000" dirty="0">
              <a:latin typeface="楷体" pitchFamily="49" charset="-122"/>
              <a:ea typeface="楷体" pitchFamily="49" charset="-122"/>
            </a:endParaRPr>
          </a:p>
          <a:p>
            <a:endParaRPr lang="en-GB" altLang="zh-CN" sz="2000" dirty="0" smtClean="0">
              <a:latin typeface="楷体" pitchFamily="49" charset="-122"/>
              <a:ea typeface="楷体" pitchFamily="49" charset="-122"/>
            </a:endParaRPr>
          </a:p>
          <a:p>
            <a:endParaRPr lang="en-GB" altLang="zh-CN" sz="2000" dirty="0">
              <a:latin typeface="楷体" pitchFamily="49" charset="-122"/>
              <a:ea typeface="楷体" pitchFamily="49" charset="-122"/>
            </a:endParaRPr>
          </a:p>
          <a:p>
            <a:pPr lvl="0"/>
            <a:r>
              <a:rPr lang="zh-CN" altLang="zh-CN" sz="2000" dirty="0">
                <a:latin typeface="楷体" pitchFamily="49" charset="-122"/>
                <a:ea typeface="楷体" pitchFamily="49" charset="-122"/>
              </a:rPr>
              <a:t>李老师：</a:t>
            </a:r>
            <a:r>
              <a:rPr lang="zh-CN" altLang="zh-CN" sz="2000" dirty="0">
                <a:solidFill>
                  <a:srgbClr val="00B050"/>
                </a:solidFill>
                <a:latin typeface="楷体" pitchFamily="49" charset="-122"/>
                <a:ea typeface="楷体" pitchFamily="49" charset="-122"/>
              </a:rPr>
              <a:t>同学们，有谁想发表自己的观点</a:t>
            </a:r>
            <a:r>
              <a:rPr lang="zh-CN" altLang="zh-CN" sz="2000" dirty="0" smtClean="0">
                <a:solidFill>
                  <a:srgbClr val="00B050"/>
                </a:solidFill>
                <a:latin typeface="楷体" pitchFamily="49" charset="-122"/>
                <a:ea typeface="楷体" pitchFamily="49" charset="-122"/>
              </a:rPr>
              <a:t>？</a:t>
            </a:r>
            <a:r>
              <a:rPr lang="zh-CN" altLang="en-US" sz="2000" dirty="0" smtClean="0">
                <a:solidFill>
                  <a:srgbClr val="C00000"/>
                </a:solidFill>
                <a:latin typeface="楷体" pitchFamily="49" charset="-122"/>
                <a:ea typeface="楷体" pitchFamily="49" charset="-122"/>
              </a:rPr>
              <a:t>（无有目的启发性提问）</a:t>
            </a:r>
            <a:endParaRPr lang="zh-CN" altLang="zh-CN" sz="2000" dirty="0">
              <a:solidFill>
                <a:srgbClr val="00B050"/>
              </a:solidFill>
              <a:latin typeface="楷体" pitchFamily="49" charset="-122"/>
              <a:ea typeface="楷体" pitchFamily="49" charset="-122"/>
            </a:endParaRPr>
          </a:p>
          <a:p>
            <a:r>
              <a:rPr lang="zh-CN" altLang="zh-CN" sz="2000" dirty="0">
                <a:latin typeface="楷体" pitchFamily="49" charset="-122"/>
                <a:ea typeface="楷体" pitchFamily="49" charset="-122"/>
              </a:rPr>
              <a:t>甲同学：金属中有自由电子，在电场力的作用下向左边运动，直至到达金属板的左边为止。</a:t>
            </a:r>
          </a:p>
          <a:p>
            <a:r>
              <a:rPr lang="zh-CN" altLang="zh-CN" sz="2000" dirty="0">
                <a:latin typeface="楷体" pitchFamily="49" charset="-122"/>
                <a:ea typeface="楷体" pitchFamily="49" charset="-122"/>
              </a:rPr>
              <a:t>乙同学：金属中的正电荷在电场力，的作用下向右运动，直至到达金属板的右侧为止</a:t>
            </a:r>
            <a:r>
              <a:rPr lang="zh-CN" altLang="zh-CN" sz="2000" dirty="0" smtClean="0">
                <a:latin typeface="楷体" pitchFamily="49" charset="-122"/>
                <a:ea typeface="楷体" pitchFamily="49" charset="-122"/>
              </a:rPr>
              <a:t>。</a:t>
            </a:r>
            <a:endParaRPr lang="zh-CN" altLang="zh-CN" sz="2000" dirty="0">
              <a:latin typeface="楷体" pitchFamily="49" charset="-122"/>
              <a:ea typeface="楷体" pitchFamily="49" charset="-122"/>
            </a:endParaRPr>
          </a:p>
        </p:txBody>
      </p:sp>
      <p:sp>
        <p:nvSpPr>
          <p:cNvPr id="52229" name="Text Box 55"/>
          <p:cNvSpPr txBox="1">
            <a:spLocks noChangeArrowheads="1"/>
          </p:cNvSpPr>
          <p:nvPr/>
        </p:nvSpPr>
        <p:spPr bwMode="auto">
          <a:xfrm>
            <a:off x="4763" y="15875"/>
            <a:ext cx="29114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三、案例分析题</a:t>
            </a:r>
          </a:p>
        </p:txBody>
      </p:sp>
      <p:sp>
        <p:nvSpPr>
          <p:cNvPr id="11" name="Rectangle 2"/>
          <p:cNvSpPr>
            <a:spLocks noChangeArrowheads="1"/>
          </p:cNvSpPr>
          <p:nvPr/>
        </p:nvSpPr>
        <p:spPr bwMode="auto">
          <a:xfrm>
            <a:off x="971436" y="508101"/>
            <a:ext cx="8178467" cy="43088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kumimoji="1" lang="zh-CN" altLang="zh-CN" sz="2200" dirty="0" smtClean="0">
                <a:solidFill>
                  <a:srgbClr val="0000FF"/>
                </a:solidFill>
              </a:rPr>
              <a:t>下面</a:t>
            </a:r>
            <a:r>
              <a:rPr kumimoji="1" lang="zh-CN" altLang="zh-CN" sz="2200" dirty="0">
                <a:solidFill>
                  <a:srgbClr val="0000FF"/>
                </a:solidFill>
              </a:rPr>
              <a:t>是李老师讲授高中物理“静电现象的应用”一课的教学片段</a:t>
            </a:r>
            <a:r>
              <a:rPr kumimoji="1" lang="zh-CN" altLang="zh-CN" sz="2200" dirty="0" smtClean="0">
                <a:solidFill>
                  <a:srgbClr val="0000FF"/>
                </a:solidFill>
              </a:rPr>
              <a:t>。</a:t>
            </a:r>
            <a:endParaRPr kumimoji="1" lang="zh-CN" altLang="zh-CN" sz="2200" dirty="0">
              <a:solidFill>
                <a:srgbClr val="0000FF"/>
              </a:solidFill>
            </a:endParaRPr>
          </a:p>
        </p:txBody>
      </p:sp>
      <p:sp>
        <p:nvSpPr>
          <p:cNvPr id="8"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宋体"/>
                <a:ea typeface="宋体"/>
              </a:rPr>
              <a:t>2018</a:t>
            </a:r>
            <a:r>
              <a:rPr lang="zh-CN" altLang="en-US" dirty="0" smtClean="0">
                <a:solidFill>
                  <a:srgbClr val="FFFFFF"/>
                </a:solidFill>
                <a:latin typeface="宋体"/>
                <a:ea typeface="宋体"/>
              </a:rPr>
              <a:t>年上半年</a:t>
            </a:r>
          </a:p>
        </p:txBody>
      </p:sp>
      <p:pic>
        <p:nvPicPr>
          <p:cNvPr id="9" name="图片 8" descr="C:\Users\lenovo\AppData\Roaming\Tencent\Users\1341171626\QQ\WinTemp\RichOle\I@JAG5@@20]$265B~D$ZW_1.png"/>
          <p:cNvPicPr/>
          <p:nvPr/>
        </p:nvPicPr>
        <p:blipFill>
          <a:blip r:embed="rId2">
            <a:extLst>
              <a:ext uri="{28A0092B-C50C-407E-A947-70E740481C1C}">
                <a14:useLocalDpi xmlns:a14="http://schemas.microsoft.com/office/drawing/2010/main" val="0"/>
              </a:ext>
            </a:extLst>
          </a:blip>
          <a:srcRect/>
          <a:stretch>
            <a:fillRect/>
          </a:stretch>
        </p:blipFill>
        <p:spPr bwMode="auto">
          <a:xfrm>
            <a:off x="2891799" y="1988840"/>
            <a:ext cx="4248471" cy="3096047"/>
          </a:xfrm>
          <a:prstGeom prst="rect">
            <a:avLst/>
          </a:prstGeom>
          <a:noFill/>
          <a:ln>
            <a:noFill/>
          </a:ln>
        </p:spPr>
      </p:pic>
    </p:spTree>
    <p:extLst>
      <p:ext uri="{BB962C8B-B14F-4D97-AF65-F5344CB8AC3E}">
        <p14:creationId xmlns:p14="http://schemas.microsoft.com/office/powerpoint/2010/main" val="82629040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60" name="矩形 1"/>
          <p:cNvSpPr>
            <a:spLocks noChangeArrowheads="1"/>
          </p:cNvSpPr>
          <p:nvPr/>
        </p:nvSpPr>
        <p:spPr bwMode="auto">
          <a:xfrm>
            <a:off x="75058" y="620688"/>
            <a:ext cx="8961438"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1800" dirty="0" smtClean="0">
                <a:latin typeface="楷体" pitchFamily="49" charset="-122"/>
                <a:ea typeface="楷体" pitchFamily="49" charset="-122"/>
              </a:rPr>
              <a:t>李老师</a:t>
            </a:r>
            <a:r>
              <a:rPr lang="zh-CN" altLang="zh-CN" sz="1800" dirty="0">
                <a:latin typeface="楷体" pitchFamily="49" charset="-122"/>
                <a:ea typeface="楷体" pitchFamily="49" charset="-122"/>
              </a:rPr>
              <a:t>：同学们都说得非常好！正是因为受到外电场力的作用，</a:t>
            </a:r>
            <a:r>
              <a:rPr lang="zh-CN" altLang="zh-CN" sz="1800" dirty="0">
                <a:solidFill>
                  <a:srgbClr val="00B050"/>
                </a:solidFill>
                <a:latin typeface="楷体" pitchFamily="49" charset="-122"/>
                <a:ea typeface="楷体" pitchFamily="49" charset="-122"/>
              </a:rPr>
              <a:t>正负电荷分开，从而在左右两边就出现了正负电荷，我们把这些电荷叫作感应电荷。</a:t>
            </a:r>
            <a:r>
              <a:rPr lang="zh-CN" altLang="zh-CN" sz="1800" dirty="0">
                <a:latin typeface="楷体" pitchFamily="49" charset="-122"/>
                <a:ea typeface="楷体" pitchFamily="49" charset="-122"/>
              </a:rPr>
              <a:t>我们知道只要有电荷就会产生电场，那么感应电荷产生的场就叫感应电场。感应电荷的电场方向与外电场方向相反，所以最终合场强为零，这时我们就说静电平衡了。同学们理解这个过程了吗？</a:t>
            </a:r>
          </a:p>
          <a:p>
            <a:r>
              <a:rPr lang="zh-CN" altLang="zh-CN" sz="1800" dirty="0">
                <a:latin typeface="楷体" pitchFamily="49" charset="-122"/>
                <a:ea typeface="楷体" pitchFamily="49" charset="-122"/>
              </a:rPr>
              <a:t>同学：理解了。</a:t>
            </a:r>
          </a:p>
          <a:p>
            <a:r>
              <a:rPr lang="zh-CN" altLang="zh-CN" sz="1800" dirty="0">
                <a:latin typeface="楷体" pitchFamily="49" charset="-122"/>
                <a:ea typeface="楷体" pitchFamily="49" charset="-122"/>
              </a:rPr>
              <a:t>李老师：</a:t>
            </a:r>
            <a:r>
              <a:rPr lang="zh-CN" altLang="zh-CN" sz="1800" dirty="0">
                <a:solidFill>
                  <a:srgbClr val="00B050"/>
                </a:solidFill>
                <a:latin typeface="楷体" pitchFamily="49" charset="-122"/>
                <a:ea typeface="楷体" pitchFamily="49" charset="-122"/>
              </a:rPr>
              <a:t>接下来我们学习等势面，同学们先阅读课本</a:t>
            </a:r>
            <a:r>
              <a:rPr lang="zh-CN" altLang="zh-CN" sz="1800" dirty="0" smtClean="0">
                <a:solidFill>
                  <a:srgbClr val="00B050"/>
                </a:solidFill>
                <a:latin typeface="楷体" pitchFamily="49" charset="-122"/>
                <a:ea typeface="楷体" pitchFamily="49" charset="-122"/>
              </a:rPr>
              <a:t>。</a:t>
            </a:r>
            <a:r>
              <a:rPr lang="zh-CN" altLang="en-US" sz="1800" dirty="0">
                <a:solidFill>
                  <a:srgbClr val="C00000"/>
                </a:solidFill>
                <a:latin typeface="楷体" pitchFamily="49" charset="-122"/>
                <a:ea typeface="楷体" pitchFamily="49" charset="-122"/>
              </a:rPr>
              <a:t>（</a:t>
            </a:r>
            <a:r>
              <a:rPr kumimoji="1" lang="zh-CN" altLang="en-US" sz="1800" dirty="0">
                <a:solidFill>
                  <a:srgbClr val="C00000"/>
                </a:solidFill>
                <a:latin typeface="宋体" pitchFamily="2" charset="-122"/>
                <a:ea typeface="楷体" pitchFamily="49" charset="-122"/>
              </a:rPr>
              <a:t>灌输式教学</a:t>
            </a:r>
            <a:r>
              <a:rPr lang="zh-CN" altLang="en-US" sz="1800" dirty="0" smtClean="0">
                <a:solidFill>
                  <a:srgbClr val="C00000"/>
                </a:solidFill>
                <a:latin typeface="楷体" pitchFamily="49" charset="-122"/>
                <a:ea typeface="楷体" pitchFamily="49" charset="-122"/>
              </a:rPr>
              <a:t>）</a:t>
            </a:r>
            <a:endParaRPr lang="zh-CN" altLang="zh-CN" sz="1800" dirty="0">
              <a:solidFill>
                <a:srgbClr val="00B050"/>
              </a:solidFill>
              <a:latin typeface="楷体" pitchFamily="49" charset="-122"/>
              <a:ea typeface="楷体" pitchFamily="49" charset="-122"/>
            </a:endParaRPr>
          </a:p>
          <a:p>
            <a:r>
              <a:rPr lang="zh-CN" altLang="zh-CN" sz="1800" dirty="0">
                <a:latin typeface="楷体" pitchFamily="49" charset="-122"/>
                <a:ea typeface="楷体" pitchFamily="49" charset="-122"/>
              </a:rPr>
              <a:t>（</a:t>
            </a:r>
            <a:r>
              <a:rPr lang="zh-CN" altLang="zh-CN" sz="1800" dirty="0">
                <a:solidFill>
                  <a:srgbClr val="00B050"/>
                </a:solidFill>
                <a:latin typeface="楷体" pitchFamily="49" charset="-122"/>
                <a:ea typeface="楷体" pitchFamily="49" charset="-122"/>
              </a:rPr>
              <a:t>同学阅读，老师巡视</a:t>
            </a:r>
            <a:r>
              <a:rPr lang="zh-CN" altLang="zh-CN" sz="1800" dirty="0" smtClean="0">
                <a:latin typeface="楷体" pitchFamily="49" charset="-122"/>
                <a:ea typeface="楷体" pitchFamily="49" charset="-122"/>
              </a:rPr>
              <a:t>）</a:t>
            </a:r>
            <a:r>
              <a:rPr lang="zh-CN" altLang="en-US" sz="1800" dirty="0" smtClean="0">
                <a:solidFill>
                  <a:srgbClr val="C00000"/>
                </a:solidFill>
                <a:latin typeface="楷体" pitchFamily="49" charset="-122"/>
                <a:ea typeface="楷体" pitchFamily="49" charset="-122"/>
              </a:rPr>
              <a:t>（课堂气氛缺少互动）</a:t>
            </a:r>
            <a:endParaRPr lang="zh-CN" altLang="zh-CN" sz="1800" dirty="0">
              <a:latin typeface="楷体" pitchFamily="49" charset="-122"/>
              <a:ea typeface="楷体" pitchFamily="49" charset="-122"/>
            </a:endParaRPr>
          </a:p>
          <a:p>
            <a:r>
              <a:rPr lang="zh-CN" altLang="zh-CN" sz="1800" dirty="0">
                <a:latin typeface="楷体" pitchFamily="49" charset="-122"/>
                <a:ea typeface="楷体" pitchFamily="49" charset="-122"/>
              </a:rPr>
              <a:t>李老师：有谁能说说什么是等势面吗？</a:t>
            </a:r>
          </a:p>
          <a:p>
            <a:r>
              <a:rPr lang="zh-CN" altLang="zh-CN" sz="1800" dirty="0">
                <a:latin typeface="楷体" pitchFamily="49" charset="-122"/>
                <a:ea typeface="楷体" pitchFamily="49" charset="-122"/>
              </a:rPr>
              <a:t>丙同学：等势面是电势相等的面。处于静电平衡状态的整个导体是个等势体，它的表面是个等势面。</a:t>
            </a:r>
          </a:p>
          <a:p>
            <a:r>
              <a:rPr lang="zh-CN" altLang="zh-CN" sz="1800" dirty="0">
                <a:latin typeface="楷体" pitchFamily="49" charset="-122"/>
                <a:ea typeface="楷体" pitchFamily="49" charset="-122"/>
              </a:rPr>
              <a:t>丁同学：老师，静电平衡的导体，它的内部还有电荷吗？</a:t>
            </a:r>
          </a:p>
          <a:p>
            <a:r>
              <a:rPr lang="zh-CN" altLang="zh-CN" sz="1800" dirty="0">
                <a:latin typeface="楷体" pitchFamily="49" charset="-122"/>
                <a:ea typeface="楷体" pitchFamily="49" charset="-122"/>
              </a:rPr>
              <a:t>戊同学：</a:t>
            </a:r>
            <a:r>
              <a:rPr lang="zh-CN" altLang="zh-CN" sz="1800" dirty="0">
                <a:solidFill>
                  <a:srgbClr val="00B050"/>
                </a:solidFill>
                <a:latin typeface="楷体" pitchFamily="49" charset="-122"/>
                <a:ea typeface="楷体" pitchFamily="49" charset="-122"/>
              </a:rPr>
              <a:t>老师我知道，在电场力的作用下，金属中的电荷被分开了，负电荷只能停留在左边</a:t>
            </a:r>
            <a:r>
              <a:rPr lang="zh-CN" altLang="zh-CN" sz="1800" dirty="0" smtClean="0">
                <a:solidFill>
                  <a:srgbClr val="00B050"/>
                </a:solidFill>
                <a:latin typeface="楷体" pitchFamily="49" charset="-122"/>
                <a:ea typeface="楷体" pitchFamily="49" charset="-122"/>
              </a:rPr>
              <a:t>，正电荷</a:t>
            </a:r>
            <a:r>
              <a:rPr lang="zh-CN" altLang="zh-CN" sz="1800" dirty="0">
                <a:solidFill>
                  <a:srgbClr val="00B050"/>
                </a:solidFill>
                <a:latin typeface="楷体" pitchFamily="49" charset="-122"/>
                <a:ea typeface="楷体" pitchFamily="49" charset="-122"/>
              </a:rPr>
              <a:t>只能停留在右边，所以中间就没有电荷了。</a:t>
            </a:r>
          </a:p>
          <a:p>
            <a:r>
              <a:rPr lang="zh-CN" altLang="zh-CN" sz="1800" dirty="0">
                <a:latin typeface="楷体" pitchFamily="49" charset="-122"/>
                <a:ea typeface="楷体" pitchFamily="49" charset="-122"/>
              </a:rPr>
              <a:t>李老师：</a:t>
            </a:r>
            <a:r>
              <a:rPr lang="zh-CN" altLang="zh-CN" sz="1800" dirty="0">
                <a:solidFill>
                  <a:srgbClr val="00B050"/>
                </a:solidFill>
                <a:latin typeface="楷体" pitchFamily="49" charset="-122"/>
                <a:ea typeface="楷体" pitchFamily="49" charset="-122"/>
              </a:rPr>
              <a:t>回答得非常好！</a:t>
            </a:r>
            <a:r>
              <a:rPr lang="zh-CN" altLang="zh-CN" sz="1800" dirty="0">
                <a:latin typeface="楷体" pitchFamily="49" charset="-122"/>
                <a:ea typeface="楷体" pitchFamily="49" charset="-122"/>
              </a:rPr>
              <a:t>静电平衡后，导体内部就没有净电荷了。我们继续讨论等势面</a:t>
            </a:r>
            <a:r>
              <a:rPr lang="zh-CN" altLang="zh-CN" sz="1800" dirty="0" smtClean="0">
                <a:latin typeface="楷体" pitchFamily="49" charset="-122"/>
                <a:ea typeface="楷体" pitchFamily="49" charset="-122"/>
              </a:rPr>
              <a:t>。</a:t>
            </a:r>
            <a:endParaRPr lang="en-US" altLang="zh-CN" sz="1800" dirty="0" smtClean="0">
              <a:latin typeface="楷体" pitchFamily="49" charset="-122"/>
              <a:ea typeface="楷体" pitchFamily="49" charset="-122"/>
            </a:endParaRPr>
          </a:p>
          <a:p>
            <a:r>
              <a:rPr lang="zh-CN" altLang="en-US" sz="1800" dirty="0" smtClean="0">
                <a:solidFill>
                  <a:srgbClr val="C00000"/>
                </a:solidFill>
                <a:latin typeface="楷体" pitchFamily="49" charset="-122"/>
                <a:ea typeface="楷体" pitchFamily="49" charset="-122"/>
              </a:rPr>
              <a:t>（对学生错误回答无反馈）</a:t>
            </a:r>
            <a:endParaRPr lang="zh-CN" altLang="zh-CN" sz="1800" dirty="0">
              <a:solidFill>
                <a:srgbClr val="00B050"/>
              </a:solidFill>
              <a:latin typeface="楷体" pitchFamily="49" charset="-122"/>
              <a:ea typeface="楷体" pitchFamily="49" charset="-122"/>
            </a:endParaRPr>
          </a:p>
        </p:txBody>
      </p:sp>
      <p:sp>
        <p:nvSpPr>
          <p:cNvPr id="52229" name="Text Box 55"/>
          <p:cNvSpPr txBox="1">
            <a:spLocks noChangeArrowheads="1"/>
          </p:cNvSpPr>
          <p:nvPr/>
        </p:nvSpPr>
        <p:spPr bwMode="auto">
          <a:xfrm>
            <a:off x="4763" y="15875"/>
            <a:ext cx="29114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三、案例分析题</a:t>
            </a:r>
          </a:p>
        </p:txBody>
      </p:sp>
      <p:sp>
        <p:nvSpPr>
          <p:cNvPr id="8"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宋体"/>
                <a:ea typeface="宋体"/>
              </a:rPr>
              <a:t>2018</a:t>
            </a:r>
            <a:r>
              <a:rPr lang="zh-CN" altLang="en-US" dirty="0" smtClean="0">
                <a:solidFill>
                  <a:srgbClr val="FFFFFF"/>
                </a:solidFill>
                <a:latin typeface="宋体"/>
                <a:ea typeface="宋体"/>
              </a:rPr>
              <a:t>年上半年</a:t>
            </a:r>
          </a:p>
        </p:txBody>
      </p:sp>
      <p:sp>
        <p:nvSpPr>
          <p:cNvPr id="10" name="矩形 9"/>
          <p:cNvSpPr/>
          <p:nvPr/>
        </p:nvSpPr>
        <p:spPr>
          <a:xfrm>
            <a:off x="147314" y="4869160"/>
            <a:ext cx="8798818" cy="1631216"/>
          </a:xfrm>
          <a:prstGeom prst="rect">
            <a:avLst/>
          </a:prstGeom>
        </p:spPr>
        <p:txBody>
          <a:bodyPr wrap="square">
            <a:spAutoFit/>
          </a:bodyPr>
          <a:lstStyle/>
          <a:p>
            <a:r>
              <a:rPr kumimoji="1" lang="zh-CN" altLang="en-US" sz="2000" dirty="0">
                <a:solidFill>
                  <a:srgbClr val="0000FF"/>
                </a:solidFill>
                <a:latin typeface="楷体" pitchFamily="49" charset="-122"/>
                <a:ea typeface="楷体" pitchFamily="49" charset="-122"/>
              </a:rPr>
              <a:t>问题</a:t>
            </a:r>
            <a:r>
              <a:rPr kumimoji="1" lang="en-US" altLang="zh-CN" sz="2000" dirty="0">
                <a:solidFill>
                  <a:srgbClr val="0000FF"/>
                </a:solidFill>
                <a:latin typeface="楷体" pitchFamily="49" charset="-122"/>
                <a:ea typeface="楷体" pitchFamily="49" charset="-122"/>
              </a:rPr>
              <a:t>:</a:t>
            </a:r>
          </a:p>
          <a:p>
            <a:r>
              <a:rPr kumimoji="1" lang="en-US" altLang="zh-CN" sz="2000" dirty="0">
                <a:solidFill>
                  <a:srgbClr val="0000FF"/>
                </a:solidFill>
                <a:latin typeface="楷体" pitchFamily="49" charset="-122"/>
                <a:ea typeface="楷体" pitchFamily="49" charset="-122"/>
              </a:rPr>
              <a:t>(</a:t>
            </a:r>
            <a:r>
              <a:rPr kumimoji="1" lang="en-US" altLang="zh-CN" sz="2000" dirty="0" smtClean="0">
                <a:solidFill>
                  <a:srgbClr val="0000FF"/>
                </a:solidFill>
                <a:latin typeface="楷体" pitchFamily="49" charset="-122"/>
                <a:ea typeface="楷体" pitchFamily="49" charset="-122"/>
              </a:rPr>
              <a:t>1)</a:t>
            </a:r>
            <a:r>
              <a:rPr kumimoji="1" lang="zh-CN" altLang="zh-CN" sz="2000" dirty="0" smtClean="0">
                <a:solidFill>
                  <a:srgbClr val="0000FF"/>
                </a:solidFill>
                <a:latin typeface="楷体" pitchFamily="49" charset="-122"/>
                <a:ea typeface="楷体" pitchFamily="49" charset="-122"/>
              </a:rPr>
              <a:t>请</a:t>
            </a:r>
            <a:r>
              <a:rPr kumimoji="1" lang="zh-CN" altLang="zh-CN" sz="2000" dirty="0">
                <a:solidFill>
                  <a:srgbClr val="0000FF"/>
                </a:solidFill>
                <a:latin typeface="楷体" pitchFamily="49" charset="-122"/>
                <a:ea typeface="楷体" pitchFamily="49" charset="-122"/>
              </a:rPr>
              <a:t>对李老师教学过程中的不足进行评述； </a:t>
            </a:r>
            <a:r>
              <a:rPr kumimoji="1" lang="en-US" altLang="zh-CN" sz="2000" dirty="0" smtClean="0">
                <a:solidFill>
                  <a:srgbClr val="0000FF"/>
                </a:solidFill>
                <a:latin typeface="楷体" pitchFamily="49" charset="-122"/>
                <a:ea typeface="楷体" pitchFamily="49" charset="-122"/>
              </a:rPr>
              <a:t>(10</a:t>
            </a:r>
            <a:r>
              <a:rPr kumimoji="1" lang="zh-CN" altLang="en-US" sz="2000" dirty="0" smtClean="0">
                <a:solidFill>
                  <a:srgbClr val="0000FF"/>
                </a:solidFill>
                <a:latin typeface="楷体" pitchFamily="49" charset="-122"/>
                <a:ea typeface="楷体" pitchFamily="49" charset="-122"/>
              </a:rPr>
              <a:t>分</a:t>
            </a:r>
            <a:r>
              <a:rPr kumimoji="1" lang="en-US" altLang="zh-CN" sz="2000" dirty="0">
                <a:solidFill>
                  <a:srgbClr val="0000FF"/>
                </a:solidFill>
                <a:latin typeface="楷体" pitchFamily="49" charset="-122"/>
                <a:ea typeface="楷体" pitchFamily="49" charset="-122"/>
              </a:rPr>
              <a:t>)</a:t>
            </a:r>
          </a:p>
          <a:p>
            <a:r>
              <a:rPr kumimoji="1" lang="en-US" altLang="zh-CN" sz="2000" dirty="0">
                <a:solidFill>
                  <a:srgbClr val="0000FF"/>
                </a:solidFill>
                <a:latin typeface="楷体" pitchFamily="49" charset="-122"/>
                <a:ea typeface="楷体" pitchFamily="49" charset="-122"/>
              </a:rPr>
              <a:t>(2</a:t>
            </a:r>
            <a:r>
              <a:rPr kumimoji="1" lang="en-US" altLang="zh-CN" sz="2000" dirty="0" smtClean="0">
                <a:solidFill>
                  <a:srgbClr val="0000FF"/>
                </a:solidFill>
                <a:latin typeface="楷体" pitchFamily="49" charset="-122"/>
                <a:ea typeface="楷体" pitchFamily="49" charset="-122"/>
              </a:rPr>
              <a:t>)</a:t>
            </a:r>
            <a:r>
              <a:rPr kumimoji="1" lang="zh-CN" altLang="zh-CN" sz="2000" dirty="0" smtClean="0">
                <a:solidFill>
                  <a:srgbClr val="0000FF"/>
                </a:solidFill>
                <a:latin typeface="楷体" pitchFamily="49" charset="-122"/>
                <a:ea typeface="楷体" pitchFamily="49" charset="-122"/>
              </a:rPr>
              <a:t>指出</a:t>
            </a:r>
            <a:r>
              <a:rPr kumimoji="1" lang="zh-CN" altLang="zh-CN" sz="2000" dirty="0">
                <a:solidFill>
                  <a:srgbClr val="0000FF"/>
                </a:solidFill>
                <a:latin typeface="楷体" pitchFamily="49" charset="-122"/>
                <a:ea typeface="楷体" pitchFamily="49" charset="-122"/>
              </a:rPr>
              <a:t>戊同学回答中存在的问题</a:t>
            </a:r>
            <a:r>
              <a:rPr kumimoji="1" lang="zh-CN" altLang="zh-CN" sz="2000" dirty="0" smtClean="0">
                <a:solidFill>
                  <a:srgbClr val="0000FF"/>
                </a:solidFill>
                <a:latin typeface="楷体" pitchFamily="49" charset="-122"/>
                <a:ea typeface="楷体" pitchFamily="49" charset="-122"/>
              </a:rPr>
              <a:t>；</a:t>
            </a:r>
            <a:r>
              <a:rPr kumimoji="1" lang="en-US" altLang="zh-CN" sz="2000" dirty="0" smtClean="0">
                <a:solidFill>
                  <a:srgbClr val="0000FF"/>
                </a:solidFill>
                <a:latin typeface="楷体" pitchFamily="49" charset="-122"/>
                <a:ea typeface="楷体" pitchFamily="49" charset="-122"/>
              </a:rPr>
              <a:t>(5</a:t>
            </a:r>
            <a:r>
              <a:rPr kumimoji="1" lang="zh-CN" altLang="en-US" sz="2000" dirty="0" smtClean="0">
                <a:solidFill>
                  <a:srgbClr val="0000FF"/>
                </a:solidFill>
                <a:latin typeface="楷体" pitchFamily="49" charset="-122"/>
                <a:ea typeface="楷体" pitchFamily="49" charset="-122"/>
              </a:rPr>
              <a:t>分</a:t>
            </a:r>
            <a:r>
              <a:rPr kumimoji="1" lang="en-US" altLang="zh-CN" sz="2000" dirty="0" smtClean="0">
                <a:solidFill>
                  <a:srgbClr val="0000FF"/>
                </a:solidFill>
                <a:latin typeface="楷体" pitchFamily="49" charset="-122"/>
                <a:ea typeface="楷体" pitchFamily="49" charset="-122"/>
              </a:rPr>
              <a:t>)</a:t>
            </a:r>
          </a:p>
          <a:p>
            <a:r>
              <a:rPr kumimoji="1" lang="en-US" altLang="zh-CN" sz="2000" dirty="0" smtClean="0">
                <a:solidFill>
                  <a:srgbClr val="0000FF"/>
                </a:solidFill>
                <a:latin typeface="楷体" pitchFamily="49" charset="-122"/>
                <a:ea typeface="楷体" pitchFamily="49" charset="-122"/>
              </a:rPr>
              <a:t>(3)</a:t>
            </a:r>
            <a:r>
              <a:rPr kumimoji="1" lang="zh-CN" altLang="zh-CN" sz="2000" dirty="0" smtClean="0">
                <a:solidFill>
                  <a:srgbClr val="0000FF"/>
                </a:solidFill>
                <a:latin typeface="楷体" pitchFamily="49" charset="-122"/>
                <a:ea typeface="楷体" pitchFamily="49" charset="-122"/>
              </a:rPr>
              <a:t>针对</a:t>
            </a:r>
            <a:r>
              <a:rPr kumimoji="1" lang="zh-CN" altLang="zh-CN" sz="2000" dirty="0">
                <a:solidFill>
                  <a:srgbClr val="0000FF"/>
                </a:solidFill>
                <a:latin typeface="楷体" pitchFamily="49" charset="-122"/>
                <a:ea typeface="楷体" pitchFamily="49" charset="-122"/>
              </a:rPr>
              <a:t>丁、戊同学的问题，设计一个教学片段或教学思路，帮助学生正确理解静电平衡时导体内部电荷的分布问题。 </a:t>
            </a:r>
            <a:r>
              <a:rPr kumimoji="1" lang="en-US" altLang="zh-CN" sz="2000" dirty="0" smtClean="0">
                <a:solidFill>
                  <a:srgbClr val="0000FF"/>
                </a:solidFill>
                <a:latin typeface="楷体" pitchFamily="49" charset="-122"/>
                <a:ea typeface="楷体" pitchFamily="49" charset="-122"/>
              </a:rPr>
              <a:t>(15</a:t>
            </a:r>
            <a:r>
              <a:rPr kumimoji="1" lang="zh-CN" altLang="en-US" sz="2000" dirty="0" smtClean="0">
                <a:solidFill>
                  <a:srgbClr val="0000FF"/>
                </a:solidFill>
                <a:latin typeface="楷体" pitchFamily="49" charset="-122"/>
                <a:ea typeface="楷体" pitchFamily="49" charset="-122"/>
              </a:rPr>
              <a:t>分</a:t>
            </a:r>
            <a:r>
              <a:rPr kumimoji="1" lang="en-US" altLang="zh-CN" sz="2000" dirty="0" smtClean="0">
                <a:solidFill>
                  <a:srgbClr val="0000FF"/>
                </a:solidFill>
                <a:latin typeface="楷体" pitchFamily="49" charset="-122"/>
                <a:ea typeface="楷体" pitchFamily="49" charset="-122"/>
              </a:rPr>
              <a:t>)</a:t>
            </a:r>
            <a:endParaRPr kumimoji="1" lang="en-US" altLang="zh-CN" sz="2000" dirty="0">
              <a:solidFill>
                <a:srgbClr val="0000FF"/>
              </a:solidFill>
              <a:latin typeface="楷体" pitchFamily="49" charset="-122"/>
              <a:ea typeface="楷体" pitchFamily="49" charset="-122"/>
            </a:endParaRPr>
          </a:p>
        </p:txBody>
      </p:sp>
    </p:spTree>
    <p:extLst>
      <p:ext uri="{BB962C8B-B14F-4D97-AF65-F5344CB8AC3E}">
        <p14:creationId xmlns:p14="http://schemas.microsoft.com/office/powerpoint/2010/main" val="58842372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75" name="Text Box 55"/>
          <p:cNvSpPr txBox="1">
            <a:spLocks noChangeArrowheads="1"/>
          </p:cNvSpPr>
          <p:nvPr/>
        </p:nvSpPr>
        <p:spPr bwMode="auto">
          <a:xfrm>
            <a:off x="4763" y="15875"/>
            <a:ext cx="29114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三、案例分析题</a:t>
            </a:r>
          </a:p>
        </p:txBody>
      </p:sp>
      <p:sp>
        <p:nvSpPr>
          <p:cNvPr id="11" name="内容占位符 2"/>
          <p:cNvSpPr txBox="1">
            <a:spLocks/>
          </p:cNvSpPr>
          <p:nvPr/>
        </p:nvSpPr>
        <p:spPr>
          <a:xfrm>
            <a:off x="220217" y="638320"/>
            <a:ext cx="8713092" cy="6031040"/>
          </a:xfrm>
          <a:prstGeom prst="rect">
            <a:avLst/>
          </a:prstGeom>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Tx/>
              <a:buNone/>
              <a:defRPr/>
            </a:pPr>
            <a:r>
              <a:rPr kumimoji="1" lang="en-US" altLang="zh-CN" sz="2000" dirty="0" smtClean="0">
                <a:solidFill>
                  <a:srgbClr val="0000FF"/>
                </a:solidFill>
                <a:latin typeface="楷体" pitchFamily="49" charset="-122"/>
                <a:ea typeface="楷体" pitchFamily="49" charset="-122"/>
              </a:rPr>
              <a:t>11.</a:t>
            </a:r>
            <a:r>
              <a:rPr kumimoji="1" lang="zh-CN" altLang="zh-CN" sz="2000" dirty="0" smtClean="0">
                <a:solidFill>
                  <a:srgbClr val="0000FF"/>
                </a:solidFill>
                <a:latin typeface="楷体" pitchFamily="49" charset="-122"/>
                <a:ea typeface="楷体" pitchFamily="49" charset="-122"/>
              </a:rPr>
              <a:t>参考答案</a:t>
            </a:r>
            <a:endParaRPr kumimoji="1" lang="zh-CN" altLang="en-US" sz="2000" dirty="0" smtClean="0">
              <a:solidFill>
                <a:srgbClr val="0000FF"/>
              </a:solidFill>
              <a:latin typeface="楷体" pitchFamily="49" charset="-122"/>
              <a:ea typeface="楷体" pitchFamily="49" charset="-122"/>
            </a:endParaRPr>
          </a:p>
          <a:p>
            <a:pPr marL="0" indent="0">
              <a:buFontTx/>
              <a:buNone/>
              <a:defRPr/>
            </a:pPr>
            <a:r>
              <a:rPr kumimoji="1" lang="en-US" altLang="zh-CN" sz="2000" dirty="0" smtClean="0">
                <a:solidFill>
                  <a:srgbClr val="0000FF"/>
                </a:solidFill>
                <a:latin typeface="楷体" pitchFamily="49" charset="-122"/>
                <a:ea typeface="楷体" pitchFamily="49" charset="-122"/>
              </a:rPr>
              <a:t>(1)</a:t>
            </a:r>
            <a:r>
              <a:rPr kumimoji="1" lang="zh-CN" altLang="en-US" sz="2000" dirty="0" smtClean="0">
                <a:solidFill>
                  <a:srgbClr val="0000FF"/>
                </a:solidFill>
                <a:latin typeface="楷体" pitchFamily="49" charset="-122"/>
                <a:ea typeface="楷体" pitchFamily="49" charset="-122"/>
              </a:rPr>
              <a:t>评价</a:t>
            </a:r>
            <a:r>
              <a:rPr lang="en-US" altLang="zh-CN" sz="2000" dirty="0" smtClean="0">
                <a:solidFill>
                  <a:srgbClr val="0000FF"/>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教师的教学方式单一。仅仅是让学生进行自由阅读课本，没有更多的方式，激发不了学生兴趣。 教师的评价方式及评价内容有问题。对于学生的回答教师只会回答好，没有针对学生的回答做出指导性评价。同时，在学生回答或理解错误时也不能及时指出，戊同学理解错误静电平衡的过程时，老师却说回答的好。 教师与学生的互动方式有问题。在学生进行交流讨论或自由看书时，教师仅仅是巡视，没有给予学生一定的指导，缺乏交流感。 </a:t>
            </a:r>
            <a:r>
              <a:rPr lang="en-US" altLang="zh-CN" sz="2000" dirty="0">
                <a:solidFill>
                  <a:srgbClr val="0000FF"/>
                </a:solidFill>
                <a:latin typeface="楷体" pitchFamily="49" charset="-122"/>
                <a:ea typeface="楷体" pitchFamily="49" charset="-122"/>
              </a:rPr>
              <a:t>(2</a:t>
            </a:r>
            <a:r>
              <a:rPr lang="en-US" altLang="zh-CN" sz="2000" dirty="0" smtClean="0">
                <a:solidFill>
                  <a:srgbClr val="0000FF"/>
                </a:solidFill>
                <a:latin typeface="楷体" pitchFamily="49" charset="-122"/>
                <a:ea typeface="楷体" pitchFamily="49" charset="-122"/>
              </a:rPr>
              <a:t>)</a:t>
            </a:r>
            <a:r>
              <a:rPr lang="zh-CN" altLang="en-US" sz="2000" dirty="0" smtClean="0">
                <a:solidFill>
                  <a:srgbClr val="0000FF"/>
                </a:solidFill>
                <a:latin typeface="楷体" pitchFamily="49" charset="-122"/>
                <a:ea typeface="楷体" pitchFamily="49" charset="-122"/>
              </a:rPr>
              <a:t>存在问题：</a:t>
            </a:r>
            <a:r>
              <a:rPr lang="zh-CN" altLang="zh-CN" sz="2000" dirty="0">
                <a:solidFill>
                  <a:srgbClr val="333333"/>
                </a:solidFill>
                <a:latin typeface="楷体" pitchFamily="49" charset="-122"/>
                <a:ea typeface="楷体" pitchFamily="49" charset="-122"/>
              </a:rPr>
              <a:t>静电平衡中不是负电荷全在左边，正电荷全在右边，中间没有电荷。实际过程是在向右的电场力作用下，金属中可以移动的负电荷向左移动，最后呈现的结果是金属左端显负电，右端显正电，感应电场与外电场在金属内部抵消即大小相等，方向相反</a:t>
            </a:r>
            <a:r>
              <a:rPr lang="zh-CN" altLang="zh-CN" sz="2000" dirty="0" smtClean="0">
                <a:solidFill>
                  <a:srgbClr val="333333"/>
                </a:solidFill>
                <a:latin typeface="楷体" pitchFamily="49" charset="-122"/>
                <a:ea typeface="楷体" pitchFamily="49" charset="-122"/>
              </a:rPr>
              <a:t>。</a:t>
            </a:r>
            <a:endParaRPr lang="en-US" altLang="zh-CN" sz="2000" dirty="0" smtClean="0">
              <a:solidFill>
                <a:srgbClr val="333333"/>
              </a:solidFill>
              <a:latin typeface="楷体" pitchFamily="49" charset="-122"/>
              <a:ea typeface="楷体" pitchFamily="49" charset="-122"/>
            </a:endParaRPr>
          </a:p>
          <a:p>
            <a:pPr marL="0" indent="0">
              <a:buFontTx/>
              <a:buNone/>
              <a:defRPr/>
            </a:pPr>
            <a:r>
              <a:rPr lang="en-US" altLang="zh-CN" sz="2000" dirty="0" smtClean="0">
                <a:solidFill>
                  <a:srgbClr val="0000FF"/>
                </a:solidFill>
                <a:latin typeface="楷体" pitchFamily="49" charset="-122"/>
                <a:ea typeface="楷体" pitchFamily="49" charset="-122"/>
              </a:rPr>
              <a:t>(3)</a:t>
            </a:r>
            <a:r>
              <a:rPr lang="zh-CN" altLang="en-US" sz="2000" dirty="0" smtClean="0">
                <a:solidFill>
                  <a:srgbClr val="0000FF"/>
                </a:solidFill>
                <a:latin typeface="楷体" pitchFamily="49" charset="-122"/>
                <a:ea typeface="楷体" pitchFamily="49" charset="-122"/>
              </a:rPr>
              <a:t>教学片断：</a:t>
            </a:r>
            <a:endParaRPr lang="en-US" altLang="zh-CN" sz="2000" dirty="0" smtClean="0">
              <a:solidFill>
                <a:srgbClr val="0000FF"/>
              </a:solidFill>
              <a:latin typeface="楷体" pitchFamily="49" charset="-122"/>
              <a:ea typeface="楷体" pitchFamily="49" charset="-122"/>
            </a:endParaRPr>
          </a:p>
          <a:p>
            <a:pPr marL="0" indent="0">
              <a:buFontTx/>
              <a:buNone/>
            </a:pPr>
            <a:r>
              <a:rPr lang="zh-CN" altLang="zh-CN" sz="2000" dirty="0">
                <a:solidFill>
                  <a:srgbClr val="333333"/>
                </a:solidFill>
                <a:latin typeface="楷体" pitchFamily="49" charset="-122"/>
                <a:ea typeface="楷体" pitchFamily="49" charset="-122"/>
              </a:rPr>
              <a:t>师：从微观上来说，金属一般由金属原子组成，在原子核外是饶核转动的电子。在金属导电时，是哪一种电荷在移动</a:t>
            </a:r>
            <a:r>
              <a:rPr lang="en-US" altLang="zh-CN" sz="2000" dirty="0">
                <a:solidFill>
                  <a:srgbClr val="333333"/>
                </a:solidFill>
                <a:latin typeface="楷体" pitchFamily="49" charset="-122"/>
                <a:ea typeface="楷体" pitchFamily="49" charset="-122"/>
              </a:rPr>
              <a:t>? </a:t>
            </a:r>
            <a:endParaRPr lang="zh-CN" altLang="zh-CN" sz="2000" dirty="0">
              <a:solidFill>
                <a:srgbClr val="333333"/>
              </a:solidFill>
              <a:latin typeface="楷体" pitchFamily="49" charset="-122"/>
              <a:ea typeface="楷体" pitchFamily="49" charset="-122"/>
            </a:endParaRPr>
          </a:p>
          <a:p>
            <a:pPr marL="0" indent="0">
              <a:buFontTx/>
              <a:buNone/>
            </a:pPr>
            <a:r>
              <a:rPr lang="zh-CN" altLang="zh-CN" sz="2000" dirty="0">
                <a:solidFill>
                  <a:srgbClr val="333333"/>
                </a:solidFill>
                <a:latin typeface="楷体" pitchFamily="49" charset="-122"/>
                <a:ea typeface="楷体" pitchFamily="49" charset="-122"/>
              </a:rPr>
              <a:t>生：核外电子在移动，带正电的原子核不能移动，定向移动的电子形成电流。 </a:t>
            </a:r>
          </a:p>
          <a:p>
            <a:pPr marL="0" indent="0">
              <a:buFontTx/>
              <a:buNone/>
            </a:pPr>
            <a:r>
              <a:rPr lang="zh-CN" altLang="zh-CN" sz="2000" dirty="0">
                <a:solidFill>
                  <a:srgbClr val="333333"/>
                </a:solidFill>
                <a:latin typeface="楷体" pitchFamily="49" charset="-122"/>
                <a:ea typeface="楷体" pitchFamily="49" charset="-122"/>
              </a:rPr>
              <a:t>师：这位同学说的非常好，金属中只有原子的核外电子可以移动。那么，一块金属在外电场的作用下，内部是哪种电荷可以移动</a:t>
            </a:r>
            <a:r>
              <a:rPr lang="en-US" altLang="zh-CN" sz="2000" dirty="0">
                <a:solidFill>
                  <a:srgbClr val="333333"/>
                </a:solidFill>
                <a:latin typeface="楷体" pitchFamily="49" charset="-122"/>
                <a:ea typeface="楷体" pitchFamily="49" charset="-122"/>
              </a:rPr>
              <a:t>? </a:t>
            </a:r>
            <a:endParaRPr lang="zh-CN" altLang="zh-CN" sz="2000" dirty="0">
              <a:solidFill>
                <a:srgbClr val="333333"/>
              </a:solidFill>
              <a:latin typeface="楷体" pitchFamily="49" charset="-122"/>
              <a:ea typeface="楷体" pitchFamily="49" charset="-122"/>
            </a:endParaRPr>
          </a:p>
          <a:p>
            <a:pPr marL="0" indent="0">
              <a:buFontTx/>
              <a:buNone/>
            </a:pPr>
            <a:r>
              <a:rPr lang="zh-CN" altLang="zh-CN" sz="2000" dirty="0">
                <a:solidFill>
                  <a:srgbClr val="333333"/>
                </a:solidFill>
                <a:latin typeface="楷体" pitchFamily="49" charset="-122"/>
                <a:ea typeface="楷体" pitchFamily="49" charset="-122"/>
              </a:rPr>
              <a:t>生：负电荷</a:t>
            </a:r>
            <a:r>
              <a:rPr lang="zh-CN" altLang="zh-CN" sz="2000" dirty="0" smtClean="0">
                <a:solidFill>
                  <a:srgbClr val="333333"/>
                </a:solidFill>
                <a:latin typeface="楷体" pitchFamily="49" charset="-122"/>
                <a:ea typeface="楷体" pitchFamily="49" charset="-122"/>
              </a:rPr>
              <a:t>。</a:t>
            </a:r>
            <a:endParaRPr lang="zh-CN" altLang="zh-CN" sz="2000" dirty="0">
              <a:solidFill>
                <a:srgbClr val="333333"/>
              </a:solidFill>
              <a:latin typeface="楷体" pitchFamily="49" charset="-122"/>
              <a:ea typeface="楷体" pitchFamily="49" charset="-122"/>
            </a:endParaRPr>
          </a:p>
        </p:txBody>
      </p:sp>
      <p:sp>
        <p:nvSpPr>
          <p:cNvPr id="6"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宋体"/>
                <a:ea typeface="宋体"/>
              </a:rPr>
              <a:t>2018</a:t>
            </a:r>
            <a:r>
              <a:rPr lang="zh-CN" altLang="en-US" dirty="0" smtClean="0">
                <a:solidFill>
                  <a:srgbClr val="FFFFFF"/>
                </a:solidFill>
                <a:latin typeface="宋体"/>
                <a:ea typeface="宋体"/>
              </a:rPr>
              <a:t>年上半年</a:t>
            </a:r>
          </a:p>
        </p:txBody>
      </p:sp>
    </p:spTree>
    <p:extLst>
      <p:ext uri="{BB962C8B-B14F-4D97-AF65-F5344CB8AC3E}">
        <p14:creationId xmlns:p14="http://schemas.microsoft.com/office/powerpoint/2010/main" val="141975938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75" name="Text Box 55"/>
          <p:cNvSpPr txBox="1">
            <a:spLocks noChangeArrowheads="1"/>
          </p:cNvSpPr>
          <p:nvPr/>
        </p:nvSpPr>
        <p:spPr bwMode="auto">
          <a:xfrm>
            <a:off x="4763" y="15875"/>
            <a:ext cx="29114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三、案例分析题</a:t>
            </a:r>
          </a:p>
        </p:txBody>
      </p:sp>
      <p:sp>
        <p:nvSpPr>
          <p:cNvPr id="11" name="内容占位符 2"/>
          <p:cNvSpPr txBox="1">
            <a:spLocks/>
          </p:cNvSpPr>
          <p:nvPr/>
        </p:nvSpPr>
        <p:spPr>
          <a:xfrm>
            <a:off x="220217" y="638320"/>
            <a:ext cx="8713092" cy="6031040"/>
          </a:xfrm>
          <a:prstGeom prst="rect">
            <a:avLst/>
          </a:prstGeom>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FontTx/>
              <a:buNone/>
            </a:pPr>
            <a:r>
              <a:rPr lang="zh-CN" altLang="zh-CN" sz="2000" dirty="0" smtClean="0">
                <a:solidFill>
                  <a:srgbClr val="333333"/>
                </a:solidFill>
                <a:latin typeface="楷体" pitchFamily="49" charset="-122"/>
                <a:ea typeface="楷体" pitchFamily="49" charset="-122"/>
              </a:rPr>
              <a:t>师</a:t>
            </a:r>
            <a:r>
              <a:rPr lang="zh-CN" altLang="zh-CN" sz="2000" dirty="0">
                <a:solidFill>
                  <a:srgbClr val="333333"/>
                </a:solidFill>
                <a:latin typeface="楷体" pitchFamily="49" charset="-122"/>
                <a:ea typeface="楷体" pitchFamily="49" charset="-122"/>
              </a:rPr>
              <a:t>：那大家结合图</a:t>
            </a:r>
            <a:r>
              <a:rPr lang="en-US" altLang="zh-CN" sz="2000" dirty="0">
                <a:solidFill>
                  <a:srgbClr val="333333"/>
                </a:solidFill>
                <a:latin typeface="楷体" pitchFamily="49" charset="-122"/>
                <a:ea typeface="楷体" pitchFamily="49" charset="-122"/>
              </a:rPr>
              <a:t>6</a:t>
            </a:r>
            <a:r>
              <a:rPr lang="zh-CN" altLang="zh-CN" sz="2000" dirty="0">
                <a:solidFill>
                  <a:srgbClr val="333333"/>
                </a:solidFill>
                <a:latin typeface="楷体" pitchFamily="49" charset="-122"/>
                <a:ea typeface="楷体" pitchFamily="49" charset="-122"/>
              </a:rPr>
              <a:t>继续想一下，在外电场力作用下，金属内部的电荷分布为什么左端显负电，右端显正电</a:t>
            </a:r>
            <a:r>
              <a:rPr lang="en-US" altLang="zh-CN" sz="2000" dirty="0">
                <a:solidFill>
                  <a:srgbClr val="333333"/>
                </a:solidFill>
                <a:latin typeface="楷体" pitchFamily="49" charset="-122"/>
                <a:ea typeface="楷体" pitchFamily="49" charset="-122"/>
              </a:rPr>
              <a:t>? </a:t>
            </a:r>
            <a:endParaRPr lang="zh-CN" altLang="zh-CN" sz="2000" dirty="0">
              <a:solidFill>
                <a:srgbClr val="333333"/>
              </a:solidFill>
              <a:latin typeface="楷体" pitchFamily="49" charset="-122"/>
              <a:ea typeface="楷体" pitchFamily="49" charset="-122"/>
            </a:endParaRPr>
          </a:p>
          <a:p>
            <a:pPr marL="0" indent="0">
              <a:buFontTx/>
              <a:buNone/>
            </a:pPr>
            <a:r>
              <a:rPr lang="zh-CN" altLang="zh-CN" sz="2000" dirty="0">
                <a:solidFill>
                  <a:srgbClr val="333333"/>
                </a:solidFill>
                <a:latin typeface="楷体" pitchFamily="49" charset="-122"/>
                <a:ea typeface="楷体" pitchFamily="49" charset="-122"/>
              </a:rPr>
              <a:t>生：右端的负电荷移动到左端，所以右端显正电，而不是左端的正电荷移动到右端。 </a:t>
            </a:r>
          </a:p>
          <a:p>
            <a:pPr marL="0" indent="0">
              <a:buFontTx/>
              <a:buNone/>
            </a:pPr>
            <a:r>
              <a:rPr lang="zh-CN" altLang="zh-CN" sz="2000" dirty="0">
                <a:solidFill>
                  <a:srgbClr val="333333"/>
                </a:solidFill>
                <a:latin typeface="楷体" pitchFamily="49" charset="-122"/>
                <a:ea typeface="楷体" pitchFamily="49" charset="-122"/>
              </a:rPr>
              <a:t>师：那大家想想什么时候电荷不移地</a:t>
            </a:r>
            <a:r>
              <a:rPr lang="en-US" altLang="zh-CN" sz="2000" dirty="0">
                <a:solidFill>
                  <a:srgbClr val="333333"/>
                </a:solidFill>
                <a:latin typeface="楷体" pitchFamily="49" charset="-122"/>
                <a:ea typeface="楷体" pitchFamily="49" charset="-122"/>
              </a:rPr>
              <a:t>? </a:t>
            </a:r>
            <a:endParaRPr lang="zh-CN" altLang="zh-CN" sz="2000" dirty="0">
              <a:solidFill>
                <a:srgbClr val="333333"/>
              </a:solidFill>
              <a:latin typeface="楷体" pitchFamily="49" charset="-122"/>
              <a:ea typeface="楷体" pitchFamily="49" charset="-122"/>
            </a:endParaRPr>
          </a:p>
          <a:p>
            <a:pPr marL="0" indent="0">
              <a:buFontTx/>
              <a:buNone/>
            </a:pPr>
            <a:r>
              <a:rPr lang="zh-CN" altLang="zh-CN" sz="2000" dirty="0">
                <a:solidFill>
                  <a:srgbClr val="333333"/>
                </a:solidFill>
                <a:latin typeface="楷体" pitchFamily="49" charset="-122"/>
                <a:ea typeface="楷体" pitchFamily="49" charset="-122"/>
              </a:rPr>
              <a:t>生：金属内部的感应电场与外电场抵消时，金属内部电荷不移地，但中间也是存在电荷的。</a:t>
            </a:r>
          </a:p>
          <a:p>
            <a:pPr marL="0" indent="0">
              <a:buFontTx/>
              <a:buNone/>
              <a:defRPr/>
            </a:pPr>
            <a:endParaRPr lang="zh-CN" altLang="zh-CN" sz="2000" dirty="0">
              <a:solidFill>
                <a:srgbClr val="333333"/>
              </a:solidFill>
              <a:latin typeface="楷体" pitchFamily="49" charset="-122"/>
              <a:ea typeface="楷体" pitchFamily="49" charset="-122"/>
            </a:endParaRPr>
          </a:p>
        </p:txBody>
      </p:sp>
      <p:sp>
        <p:nvSpPr>
          <p:cNvPr id="6"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宋体"/>
                <a:ea typeface="宋体"/>
              </a:rPr>
              <a:t>2018</a:t>
            </a:r>
            <a:r>
              <a:rPr lang="zh-CN" altLang="en-US" dirty="0" smtClean="0">
                <a:solidFill>
                  <a:srgbClr val="FFFFFF"/>
                </a:solidFill>
                <a:latin typeface="宋体"/>
                <a:ea typeface="宋体"/>
              </a:rPr>
              <a:t>年上半年</a:t>
            </a:r>
          </a:p>
        </p:txBody>
      </p:sp>
    </p:spTree>
    <p:extLst>
      <p:ext uri="{BB962C8B-B14F-4D97-AF65-F5344CB8AC3E}">
        <p14:creationId xmlns:p14="http://schemas.microsoft.com/office/powerpoint/2010/main" val="395263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2093" name="Group 61"/>
          <p:cNvGrpSpPr>
            <a:grpSpLocks/>
          </p:cNvGrpSpPr>
          <p:nvPr/>
        </p:nvGrpSpPr>
        <p:grpSpPr bwMode="auto">
          <a:xfrm>
            <a:off x="4419600" y="2514600"/>
            <a:ext cx="4419600" cy="3810000"/>
            <a:chOff x="2880" y="1584"/>
            <a:chExt cx="2784" cy="2400"/>
          </a:xfrm>
        </p:grpSpPr>
        <p:sp>
          <p:nvSpPr>
            <p:cNvPr id="172035" name="Rectangle 3"/>
            <p:cNvSpPr>
              <a:spLocks noChangeArrowheads="1"/>
            </p:cNvSpPr>
            <p:nvPr/>
          </p:nvSpPr>
          <p:spPr bwMode="auto">
            <a:xfrm>
              <a:off x="2880" y="1584"/>
              <a:ext cx="2784" cy="2400"/>
            </a:xfrm>
            <a:prstGeom prst="rect">
              <a:avLst/>
            </a:prstGeom>
            <a:solidFill>
              <a:schemeClr val="bg1"/>
            </a:solidFill>
            <a:ln w="9525">
              <a:solidFill>
                <a:srgbClr val="0066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zh-CN" altLang="en-US" sz="2800" smtClean="0">
                <a:ea typeface="宋体" charset="-122"/>
              </a:endParaRPr>
            </a:p>
          </p:txBody>
        </p:sp>
        <p:sp>
          <p:nvSpPr>
            <p:cNvPr id="172036" name="Oval 4" descr="新闻纸"/>
            <p:cNvSpPr>
              <a:spLocks noChangeArrowheads="1"/>
            </p:cNvSpPr>
            <p:nvPr/>
          </p:nvSpPr>
          <p:spPr bwMode="auto">
            <a:xfrm>
              <a:off x="3120" y="2112"/>
              <a:ext cx="912" cy="1632"/>
            </a:xfrm>
            <a:prstGeom prst="ellipse">
              <a:avLst/>
            </a:prstGeom>
            <a:blipFill dpi="0" rotWithShape="0">
              <a:blip r:embed="rId3"/>
              <a:srcRect/>
              <a:tile tx="0" ty="0" sx="100000" sy="100000" flip="none" algn="tl"/>
            </a:blip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smtClean="0">
                <a:ea typeface="宋体" charset="-122"/>
              </a:endParaRPr>
            </a:p>
          </p:txBody>
        </p:sp>
      </p:grpSp>
      <p:graphicFrame>
        <p:nvGraphicFramePr>
          <p:cNvPr id="172037" name="Object 5"/>
          <p:cNvGraphicFramePr>
            <a:graphicFrameLocks noChangeAspect="1"/>
          </p:cNvGraphicFramePr>
          <p:nvPr>
            <p:extLst>
              <p:ext uri="{D42A27DB-BD31-4B8C-83A1-F6EECF244321}">
                <p14:modId xmlns:p14="http://schemas.microsoft.com/office/powerpoint/2010/main" val="2679364827"/>
              </p:ext>
            </p:extLst>
          </p:nvPr>
        </p:nvGraphicFramePr>
        <p:xfrm>
          <a:off x="612258" y="2514600"/>
          <a:ext cx="3624262" cy="1157288"/>
        </p:xfrm>
        <a:graphic>
          <a:graphicData uri="http://schemas.openxmlformats.org/presentationml/2006/ole">
            <mc:AlternateContent xmlns:mc="http://schemas.openxmlformats.org/markup-compatibility/2006">
              <mc:Choice xmlns:v="urn:schemas-microsoft-com:vml" Requires="v">
                <p:oleObj spid="_x0000_s65072" name="Equation" r:id="rId4" imgW="1371600" imgH="431640" progId="Equation.3">
                  <p:embed/>
                </p:oleObj>
              </mc:Choice>
              <mc:Fallback>
                <p:oleObj name="Equation" r:id="rId4" imgW="1371600" imgH="431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258" y="2514600"/>
                        <a:ext cx="3624262" cy="1157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2038" name="Object 6"/>
          <p:cNvGraphicFramePr>
            <a:graphicFrameLocks noChangeAspect="1"/>
          </p:cNvGraphicFramePr>
          <p:nvPr/>
        </p:nvGraphicFramePr>
        <p:xfrm>
          <a:off x="6629400" y="5486400"/>
          <a:ext cx="1905000" cy="693738"/>
        </p:xfrm>
        <a:graphic>
          <a:graphicData uri="http://schemas.openxmlformats.org/presentationml/2006/ole">
            <mc:AlternateContent xmlns:mc="http://schemas.openxmlformats.org/markup-compatibility/2006">
              <mc:Choice xmlns:v="urn:schemas-microsoft-com:vml" Requires="v">
                <p:oleObj spid="_x0000_s65073" name="Equation" r:id="rId6" imgW="660240" imgH="241200" progId="Equation.3">
                  <p:embed/>
                </p:oleObj>
              </mc:Choice>
              <mc:Fallback>
                <p:oleObj name="Equation" r:id="rId6" imgW="660240" imgH="241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9400" y="5486400"/>
                        <a:ext cx="1905000" cy="693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72039" name="Group 7"/>
          <p:cNvGrpSpPr>
            <a:grpSpLocks/>
          </p:cNvGrpSpPr>
          <p:nvPr/>
        </p:nvGrpSpPr>
        <p:grpSpPr bwMode="auto">
          <a:xfrm>
            <a:off x="7543800" y="4648200"/>
            <a:ext cx="854075" cy="574675"/>
            <a:chOff x="4848" y="2928"/>
            <a:chExt cx="538" cy="362"/>
          </a:xfrm>
        </p:grpSpPr>
        <p:sp>
          <p:nvSpPr>
            <p:cNvPr id="172040" name="Line 8"/>
            <p:cNvSpPr>
              <a:spLocks noChangeShapeType="1"/>
            </p:cNvSpPr>
            <p:nvPr/>
          </p:nvSpPr>
          <p:spPr bwMode="auto">
            <a:xfrm>
              <a:off x="4848" y="2928"/>
              <a:ext cx="538" cy="0"/>
            </a:xfrm>
            <a:prstGeom prst="line">
              <a:avLst/>
            </a:prstGeom>
            <a:noFill/>
            <a:ln w="38100">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smtClean="0">
                <a:ea typeface="宋体" charset="-122"/>
              </a:endParaRPr>
            </a:p>
          </p:txBody>
        </p:sp>
        <p:graphicFrame>
          <p:nvGraphicFramePr>
            <p:cNvPr id="172041" name="Object 9"/>
            <p:cNvGraphicFramePr>
              <a:graphicFrameLocks noChangeAspect="1"/>
            </p:cNvGraphicFramePr>
            <p:nvPr/>
          </p:nvGraphicFramePr>
          <p:xfrm>
            <a:off x="4992" y="2976"/>
            <a:ext cx="369" cy="314"/>
          </p:xfrm>
          <a:graphic>
            <a:graphicData uri="http://schemas.openxmlformats.org/presentationml/2006/ole">
              <mc:AlternateContent xmlns:mc="http://schemas.openxmlformats.org/markup-compatibility/2006">
                <mc:Choice xmlns:v="urn:schemas-microsoft-com:vml" Requires="v">
                  <p:oleObj spid="_x0000_s65074" name="Equation" r:id="rId8" imgW="330120" imgH="279360" progId="Equation.3">
                    <p:embed/>
                  </p:oleObj>
                </mc:Choice>
                <mc:Fallback>
                  <p:oleObj name="Equation" r:id="rId8" imgW="330120" imgH="27936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92" y="2976"/>
                          <a:ext cx="369" cy="3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72091" name="Group 59"/>
          <p:cNvGrpSpPr>
            <a:grpSpLocks/>
          </p:cNvGrpSpPr>
          <p:nvPr/>
        </p:nvGrpSpPr>
        <p:grpSpPr bwMode="auto">
          <a:xfrm>
            <a:off x="5715000" y="2667000"/>
            <a:ext cx="2974975" cy="1143000"/>
            <a:chOff x="3696" y="1680"/>
            <a:chExt cx="1874" cy="720"/>
          </a:xfrm>
        </p:grpSpPr>
        <p:graphicFrame>
          <p:nvGraphicFramePr>
            <p:cNvPr id="172043" name="Object 11"/>
            <p:cNvGraphicFramePr>
              <a:graphicFrameLocks noChangeAspect="1"/>
            </p:cNvGraphicFramePr>
            <p:nvPr/>
          </p:nvGraphicFramePr>
          <p:xfrm>
            <a:off x="3761" y="1680"/>
            <a:ext cx="1809" cy="366"/>
          </p:xfrm>
          <a:graphic>
            <a:graphicData uri="http://schemas.openxmlformats.org/presentationml/2006/ole">
              <mc:AlternateContent xmlns:mc="http://schemas.openxmlformats.org/markup-compatibility/2006">
                <mc:Choice xmlns:v="urn:schemas-microsoft-com:vml" Requires="v">
                  <p:oleObj spid="_x0000_s65075" name="Equation" r:id="rId10" imgW="927000" imgH="203040" progId="Equation.3">
                    <p:embed/>
                  </p:oleObj>
                </mc:Choice>
                <mc:Fallback>
                  <p:oleObj name="Equation" r:id="rId10" imgW="927000" imgH="2030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61" y="1680"/>
                          <a:ext cx="1809" cy="3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2044" name="Line 12"/>
            <p:cNvSpPr>
              <a:spLocks noChangeShapeType="1"/>
            </p:cNvSpPr>
            <p:nvPr/>
          </p:nvSpPr>
          <p:spPr bwMode="auto">
            <a:xfrm flipH="1">
              <a:off x="3696" y="2016"/>
              <a:ext cx="288" cy="384"/>
            </a:xfrm>
            <a:prstGeom prst="line">
              <a:avLst/>
            </a:prstGeom>
            <a:noFill/>
            <a:ln w="19050">
              <a:solidFill>
                <a:srgbClr val="0000FF"/>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smtClean="0">
                <a:ea typeface="宋体" charset="-122"/>
              </a:endParaRPr>
            </a:p>
          </p:txBody>
        </p:sp>
      </p:grpSp>
      <p:grpSp>
        <p:nvGrpSpPr>
          <p:cNvPr id="172089" name="Group 57"/>
          <p:cNvGrpSpPr>
            <a:grpSpLocks/>
          </p:cNvGrpSpPr>
          <p:nvPr/>
        </p:nvGrpSpPr>
        <p:grpSpPr bwMode="auto">
          <a:xfrm>
            <a:off x="76200" y="620688"/>
            <a:ext cx="8686800" cy="1268413"/>
            <a:chOff x="144" y="436"/>
            <a:chExt cx="5472" cy="799"/>
          </a:xfrm>
        </p:grpSpPr>
        <p:sp>
          <p:nvSpPr>
            <p:cNvPr id="172046" name="Rectangle 14"/>
            <p:cNvSpPr>
              <a:spLocks noChangeArrowheads="1"/>
            </p:cNvSpPr>
            <p:nvPr/>
          </p:nvSpPr>
          <p:spPr bwMode="auto">
            <a:xfrm>
              <a:off x="153" y="436"/>
              <a:ext cx="375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eaLnBrk="0" hangingPunct="0"/>
              <a:r>
                <a:rPr kumimoji="1" lang="zh-CN" altLang="en-US" dirty="0" smtClean="0">
                  <a:solidFill>
                    <a:srgbClr val="000000"/>
                  </a:solidFill>
                  <a:latin typeface="宋体" charset="-122"/>
                  <a:ea typeface="宋体" charset="-122"/>
                </a:rPr>
                <a:t>均匀带电薄圆盘轴线上的电场强度</a:t>
              </a:r>
              <a:r>
                <a:rPr kumimoji="1" lang="en-US" altLang="zh-CN" dirty="0" smtClean="0">
                  <a:solidFill>
                    <a:srgbClr val="000000"/>
                  </a:solidFill>
                  <a:latin typeface="宋体" charset="-122"/>
                  <a:ea typeface="宋体" charset="-122"/>
                </a:rPr>
                <a:t>.</a:t>
              </a:r>
              <a:endParaRPr kumimoji="1" lang="en-US" altLang="zh-CN" dirty="0" smtClean="0">
                <a:solidFill>
                  <a:srgbClr val="CC0000"/>
                </a:solidFill>
                <a:latin typeface="宋体" charset="-122"/>
                <a:ea typeface="宋体" charset="-122"/>
              </a:endParaRPr>
            </a:p>
          </p:txBody>
        </p:sp>
        <p:sp>
          <p:nvSpPr>
            <p:cNvPr id="172047" name="Rectangle 15"/>
            <p:cNvSpPr>
              <a:spLocks noChangeArrowheads="1"/>
            </p:cNvSpPr>
            <p:nvPr/>
          </p:nvSpPr>
          <p:spPr bwMode="auto">
            <a:xfrm>
              <a:off x="144" y="672"/>
              <a:ext cx="5472" cy="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r>
                <a:rPr kumimoji="1" lang="en-US" altLang="zh-CN" sz="2800" dirty="0" smtClean="0">
                  <a:latin typeface="宋体" charset="-122"/>
                  <a:ea typeface="宋体" charset="-122"/>
                </a:rPr>
                <a:t>  </a:t>
              </a:r>
              <a:r>
                <a:rPr kumimoji="1" lang="zh-CN" altLang="en-US" dirty="0" smtClean="0">
                  <a:latin typeface="宋体" charset="-122"/>
                  <a:ea typeface="宋体" charset="-122"/>
                </a:rPr>
                <a:t>有一半径为   </a:t>
              </a:r>
              <a:r>
                <a:rPr kumimoji="1" lang="en-US" altLang="zh-CN" dirty="0" smtClean="0">
                  <a:latin typeface="宋体" charset="-122"/>
                  <a:ea typeface="宋体" charset="-122"/>
                </a:rPr>
                <a:t>,</a:t>
              </a:r>
              <a:r>
                <a:rPr kumimoji="1" lang="zh-CN" altLang="en-US" dirty="0" smtClean="0">
                  <a:latin typeface="宋体" charset="-122"/>
                  <a:ea typeface="宋体" charset="-122"/>
                </a:rPr>
                <a:t>电荷均匀分布的薄圆盘</a:t>
              </a:r>
              <a:r>
                <a:rPr kumimoji="1" lang="en-US" altLang="zh-CN" dirty="0" smtClean="0">
                  <a:latin typeface="宋体" charset="-122"/>
                  <a:ea typeface="宋体" charset="-122"/>
                </a:rPr>
                <a:t>,</a:t>
              </a:r>
              <a:r>
                <a:rPr kumimoji="1" lang="zh-CN" altLang="en-US" dirty="0" smtClean="0">
                  <a:latin typeface="宋体" charset="-122"/>
                  <a:ea typeface="宋体" charset="-122"/>
                </a:rPr>
                <a:t>其电荷面密度为  </a:t>
              </a:r>
              <a:r>
                <a:rPr kumimoji="1" lang="zh-CN" altLang="en-US" dirty="0">
                  <a:latin typeface="宋体" charset="-122"/>
                  <a:ea typeface="宋体" charset="-122"/>
                </a:rPr>
                <a:t>。</a:t>
              </a:r>
              <a:r>
                <a:rPr kumimoji="1" lang="en-US" altLang="zh-CN" dirty="0" smtClean="0">
                  <a:latin typeface="宋体" charset="-122"/>
                  <a:ea typeface="宋体" charset="-122"/>
                </a:rPr>
                <a:t> </a:t>
              </a:r>
              <a:r>
                <a:rPr kumimoji="1" lang="zh-CN" altLang="en-US" dirty="0" smtClean="0">
                  <a:latin typeface="宋体" charset="-122"/>
                  <a:ea typeface="宋体" charset="-122"/>
                </a:rPr>
                <a:t>求通过盘心且垂直盘面的轴线上任意一点处的电场强度。</a:t>
              </a:r>
              <a:endParaRPr kumimoji="1" lang="en-US" altLang="zh-CN" dirty="0" smtClean="0">
                <a:latin typeface="宋体" charset="-122"/>
                <a:ea typeface="宋体" charset="-122"/>
              </a:endParaRPr>
            </a:p>
          </p:txBody>
        </p:sp>
        <p:graphicFrame>
          <p:nvGraphicFramePr>
            <p:cNvPr id="172048" name="Object 16"/>
            <p:cNvGraphicFramePr>
              <a:graphicFrameLocks noChangeAspect="1"/>
            </p:cNvGraphicFramePr>
            <p:nvPr>
              <p:extLst>
                <p:ext uri="{D42A27DB-BD31-4B8C-83A1-F6EECF244321}">
                  <p14:modId xmlns:p14="http://schemas.microsoft.com/office/powerpoint/2010/main" val="2587104134"/>
                </p:ext>
              </p:extLst>
            </p:nvPr>
          </p:nvGraphicFramePr>
          <p:xfrm>
            <a:off x="1457" y="754"/>
            <a:ext cx="196" cy="235"/>
          </p:xfrm>
          <a:graphic>
            <a:graphicData uri="http://schemas.openxmlformats.org/presentationml/2006/ole">
              <mc:AlternateContent xmlns:mc="http://schemas.openxmlformats.org/markup-compatibility/2006">
                <mc:Choice xmlns:v="urn:schemas-microsoft-com:vml" Requires="v">
                  <p:oleObj spid="_x0000_s65076" name="Equation" r:id="rId12" imgW="190440" imgH="228600" progId="Equation.3">
                    <p:embed/>
                  </p:oleObj>
                </mc:Choice>
                <mc:Fallback>
                  <p:oleObj name="Equation" r:id="rId12" imgW="190440" imgH="2286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57" y="754"/>
                          <a:ext cx="196" cy="235"/>
                        </a:xfrm>
                        <a:prstGeom prst="rect">
                          <a:avLst/>
                        </a:prstGeom>
                        <a:noFill/>
                        <a:ln>
                          <a:noFill/>
                        </a:ln>
                        <a:effectLst/>
                        <a:extLst/>
                      </p:spPr>
                    </p:pic>
                  </p:oleObj>
                </mc:Fallback>
              </mc:AlternateContent>
            </a:graphicData>
          </a:graphic>
        </p:graphicFrame>
        <p:graphicFrame>
          <p:nvGraphicFramePr>
            <p:cNvPr id="172049" name="Object 17"/>
            <p:cNvGraphicFramePr>
              <a:graphicFrameLocks noChangeAspect="1"/>
            </p:cNvGraphicFramePr>
            <p:nvPr>
              <p:extLst>
                <p:ext uri="{D42A27DB-BD31-4B8C-83A1-F6EECF244321}">
                  <p14:modId xmlns:p14="http://schemas.microsoft.com/office/powerpoint/2010/main" val="774396114"/>
                </p:ext>
              </p:extLst>
            </p:nvPr>
          </p:nvGraphicFramePr>
          <p:xfrm>
            <a:off x="5146" y="754"/>
            <a:ext cx="229" cy="210"/>
          </p:xfrm>
          <a:graphic>
            <a:graphicData uri="http://schemas.openxmlformats.org/presentationml/2006/ole">
              <mc:AlternateContent xmlns:mc="http://schemas.openxmlformats.org/markup-compatibility/2006">
                <mc:Choice xmlns:v="urn:schemas-microsoft-com:vml" Requires="v">
                  <p:oleObj spid="_x0000_s65077" name="Equation" r:id="rId14" imgW="152280" imgH="139680" progId="Equation.3">
                    <p:embed/>
                  </p:oleObj>
                </mc:Choice>
                <mc:Fallback>
                  <p:oleObj name="Equation" r:id="rId14" imgW="152280" imgH="13968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46" y="754"/>
                          <a:ext cx="229" cy="210"/>
                        </a:xfrm>
                        <a:prstGeom prst="rect">
                          <a:avLst/>
                        </a:prstGeom>
                        <a:noFill/>
                        <a:ln>
                          <a:noFill/>
                        </a:ln>
                        <a:effectLst/>
                        <a:extLst/>
                      </p:spPr>
                    </p:pic>
                  </p:oleObj>
                </mc:Fallback>
              </mc:AlternateContent>
            </a:graphicData>
          </a:graphic>
        </p:graphicFrame>
      </p:grpSp>
      <p:grpSp>
        <p:nvGrpSpPr>
          <p:cNvPr id="172051" name="Group 19"/>
          <p:cNvGrpSpPr>
            <a:grpSpLocks/>
          </p:cNvGrpSpPr>
          <p:nvPr/>
        </p:nvGrpSpPr>
        <p:grpSpPr bwMode="auto">
          <a:xfrm>
            <a:off x="6477000" y="4605338"/>
            <a:ext cx="1108075" cy="582612"/>
            <a:chOff x="4176" y="2901"/>
            <a:chExt cx="698" cy="367"/>
          </a:xfrm>
        </p:grpSpPr>
        <p:graphicFrame>
          <p:nvGraphicFramePr>
            <p:cNvPr id="172052" name="Object 20"/>
            <p:cNvGraphicFramePr>
              <a:graphicFrameLocks noChangeAspect="1"/>
            </p:cNvGraphicFramePr>
            <p:nvPr/>
          </p:nvGraphicFramePr>
          <p:xfrm>
            <a:off x="4176" y="2928"/>
            <a:ext cx="222" cy="240"/>
          </p:xfrm>
          <a:graphic>
            <a:graphicData uri="http://schemas.openxmlformats.org/presentationml/2006/ole">
              <mc:AlternateContent xmlns:mc="http://schemas.openxmlformats.org/markup-compatibility/2006">
                <mc:Choice xmlns:v="urn:schemas-microsoft-com:vml" Requires="v">
                  <p:oleObj spid="_x0000_s65078" name="公式" r:id="rId16" imgW="177480" imgH="190440" progId="Equation.3">
                    <p:embed/>
                  </p:oleObj>
                </mc:Choice>
                <mc:Fallback>
                  <p:oleObj name="公式" r:id="rId16" imgW="177480" imgH="19044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176" y="2928"/>
                          <a:ext cx="222"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72053" name="Group 21"/>
            <p:cNvGrpSpPr>
              <a:grpSpLocks/>
            </p:cNvGrpSpPr>
            <p:nvPr/>
          </p:nvGrpSpPr>
          <p:grpSpPr bwMode="auto">
            <a:xfrm>
              <a:off x="4560" y="2901"/>
              <a:ext cx="314" cy="367"/>
              <a:chOff x="4560" y="2901"/>
              <a:chExt cx="314" cy="367"/>
            </a:xfrm>
          </p:grpSpPr>
          <p:graphicFrame>
            <p:nvGraphicFramePr>
              <p:cNvPr id="172054" name="Object 22"/>
              <p:cNvGraphicFramePr>
                <a:graphicFrameLocks noChangeAspect="1"/>
              </p:cNvGraphicFramePr>
              <p:nvPr/>
            </p:nvGraphicFramePr>
            <p:xfrm>
              <a:off x="4560" y="2928"/>
              <a:ext cx="314" cy="340"/>
            </p:xfrm>
            <a:graphic>
              <a:graphicData uri="http://schemas.openxmlformats.org/presentationml/2006/ole">
                <mc:AlternateContent xmlns:mc="http://schemas.openxmlformats.org/markup-compatibility/2006">
                  <mc:Choice xmlns:v="urn:schemas-microsoft-com:vml" Requires="v">
                    <p:oleObj spid="_x0000_s65079" name="Equation" r:id="rId18" imgW="152280" imgH="164880" progId="Equation.3">
                      <p:embed/>
                    </p:oleObj>
                  </mc:Choice>
                  <mc:Fallback>
                    <p:oleObj name="Equation" r:id="rId18" imgW="152280" imgH="16488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560" y="2928"/>
                            <a:ext cx="314"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2055" name="Oval 23"/>
              <p:cNvSpPr>
                <a:spLocks noChangeArrowheads="1"/>
              </p:cNvSpPr>
              <p:nvPr/>
            </p:nvSpPr>
            <p:spPr bwMode="auto">
              <a:xfrm>
                <a:off x="4799" y="2901"/>
                <a:ext cx="48" cy="48"/>
              </a:xfrm>
              <a:prstGeom prst="ellipse">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zh-CN" altLang="en-US" sz="2800" smtClean="0">
                  <a:ea typeface="宋体" charset="-122"/>
                </a:endParaRPr>
              </a:p>
            </p:txBody>
          </p:sp>
        </p:grpSp>
      </p:grpSp>
      <p:grpSp>
        <p:nvGrpSpPr>
          <p:cNvPr id="172056" name="Group 24"/>
          <p:cNvGrpSpPr>
            <a:grpSpLocks/>
          </p:cNvGrpSpPr>
          <p:nvPr/>
        </p:nvGrpSpPr>
        <p:grpSpPr bwMode="auto">
          <a:xfrm>
            <a:off x="5105400" y="3657600"/>
            <a:ext cx="838200" cy="1981200"/>
            <a:chOff x="3312" y="2304"/>
            <a:chExt cx="528" cy="1248"/>
          </a:xfrm>
        </p:grpSpPr>
        <p:grpSp>
          <p:nvGrpSpPr>
            <p:cNvPr id="172057" name="Group 25"/>
            <p:cNvGrpSpPr>
              <a:grpSpLocks/>
            </p:cNvGrpSpPr>
            <p:nvPr/>
          </p:nvGrpSpPr>
          <p:grpSpPr bwMode="auto">
            <a:xfrm>
              <a:off x="3312" y="2304"/>
              <a:ext cx="528" cy="1248"/>
              <a:chOff x="3360" y="1872"/>
              <a:chExt cx="528" cy="1248"/>
            </a:xfrm>
          </p:grpSpPr>
          <p:sp>
            <p:nvSpPr>
              <p:cNvPr id="172058" name="Oval 26"/>
              <p:cNvSpPr>
                <a:spLocks noChangeArrowheads="1"/>
              </p:cNvSpPr>
              <p:nvPr/>
            </p:nvSpPr>
            <p:spPr bwMode="auto">
              <a:xfrm>
                <a:off x="3360" y="1872"/>
                <a:ext cx="528" cy="1248"/>
              </a:xfrm>
              <a:prstGeom prst="ellipse">
                <a:avLst/>
              </a:prstGeom>
              <a:gradFill rotWithShape="0">
                <a:gsLst>
                  <a:gs pos="0">
                    <a:schemeClr val="bg2"/>
                  </a:gs>
                  <a:gs pos="50000">
                    <a:srgbClr val="FFFF00"/>
                  </a:gs>
                  <a:gs pos="100000">
                    <a:schemeClr val="bg2"/>
                  </a:gs>
                </a:gsLst>
                <a:lin ang="2700000" scaled="1"/>
              </a:gradFill>
              <a:ln w="19050">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zh-CN" altLang="en-US" sz="2800" smtClean="0">
                  <a:ea typeface="宋体" charset="-122"/>
                </a:endParaRPr>
              </a:p>
            </p:txBody>
          </p:sp>
          <p:sp>
            <p:nvSpPr>
              <p:cNvPr id="172059" name="Oval 27" descr="新闻纸"/>
              <p:cNvSpPr>
                <a:spLocks noChangeArrowheads="1"/>
              </p:cNvSpPr>
              <p:nvPr/>
            </p:nvSpPr>
            <p:spPr bwMode="auto">
              <a:xfrm>
                <a:off x="3456" y="1968"/>
                <a:ext cx="336" cy="1056"/>
              </a:xfrm>
              <a:prstGeom prst="ellipse">
                <a:avLst/>
              </a:prstGeom>
              <a:blipFill dpi="0" rotWithShape="0">
                <a:blip r:embed="rId3"/>
                <a:srcRect/>
                <a:tile tx="0" ty="0" sx="100000" sy="100000" flip="none" algn="tl"/>
              </a:blipFill>
              <a:ln w="19050">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zh-CN" altLang="en-US" sz="2800" smtClean="0">
                  <a:ea typeface="宋体" charset="-122"/>
                </a:endParaRPr>
              </a:p>
            </p:txBody>
          </p:sp>
        </p:grpSp>
        <p:sp>
          <p:nvSpPr>
            <p:cNvPr id="172060" name="Line 28"/>
            <p:cNvSpPr>
              <a:spLocks noChangeShapeType="1"/>
            </p:cNvSpPr>
            <p:nvPr/>
          </p:nvSpPr>
          <p:spPr bwMode="auto">
            <a:xfrm flipV="1">
              <a:off x="3562" y="2592"/>
              <a:ext cx="182" cy="336"/>
            </a:xfrm>
            <a:prstGeom prst="line">
              <a:avLst/>
            </a:prstGeom>
            <a:noFill/>
            <a:ln w="19050">
              <a:solidFill>
                <a:srgbClr val="FF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smtClean="0">
                <a:ea typeface="宋体" charset="-122"/>
              </a:endParaRPr>
            </a:p>
          </p:txBody>
        </p:sp>
        <p:graphicFrame>
          <p:nvGraphicFramePr>
            <p:cNvPr id="172061" name="Object 29"/>
            <p:cNvGraphicFramePr>
              <a:graphicFrameLocks noChangeAspect="1"/>
            </p:cNvGraphicFramePr>
            <p:nvPr/>
          </p:nvGraphicFramePr>
          <p:xfrm>
            <a:off x="3424" y="2496"/>
            <a:ext cx="272" cy="288"/>
          </p:xfrm>
          <a:graphic>
            <a:graphicData uri="http://schemas.openxmlformats.org/presentationml/2006/ole">
              <mc:AlternateContent xmlns:mc="http://schemas.openxmlformats.org/markup-compatibility/2006">
                <mc:Choice xmlns:v="urn:schemas-microsoft-com:vml" Requires="v">
                  <p:oleObj spid="_x0000_s65080" name="Equation" r:id="rId20" imgW="215640" imgH="228600" progId="Equation.3">
                    <p:embed/>
                  </p:oleObj>
                </mc:Choice>
                <mc:Fallback>
                  <p:oleObj name="Equation" r:id="rId20" imgW="215640" imgH="22860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424" y="2496"/>
                          <a:ext cx="27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72062" name="Group 30"/>
          <p:cNvGrpSpPr>
            <a:grpSpLocks/>
          </p:cNvGrpSpPr>
          <p:nvPr/>
        </p:nvGrpSpPr>
        <p:grpSpPr bwMode="auto">
          <a:xfrm>
            <a:off x="5486400" y="5029200"/>
            <a:ext cx="914400" cy="990600"/>
            <a:chOff x="3552" y="3168"/>
            <a:chExt cx="576" cy="624"/>
          </a:xfrm>
        </p:grpSpPr>
        <p:sp>
          <p:nvSpPr>
            <p:cNvPr id="172063" name="Line 31"/>
            <p:cNvSpPr>
              <a:spLocks noChangeShapeType="1"/>
            </p:cNvSpPr>
            <p:nvPr/>
          </p:nvSpPr>
          <p:spPr bwMode="auto">
            <a:xfrm>
              <a:off x="3552" y="3168"/>
              <a:ext cx="96" cy="239"/>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endParaRPr lang="zh-CN" altLang="en-US" sz="2800" smtClean="0">
                <a:ea typeface="宋体" charset="-122"/>
              </a:endParaRPr>
            </a:p>
          </p:txBody>
        </p:sp>
        <p:sp>
          <p:nvSpPr>
            <p:cNvPr id="172064" name="Line 32"/>
            <p:cNvSpPr>
              <a:spLocks noChangeShapeType="1"/>
            </p:cNvSpPr>
            <p:nvPr/>
          </p:nvSpPr>
          <p:spPr bwMode="auto">
            <a:xfrm flipH="1" flipV="1">
              <a:off x="3696" y="3504"/>
              <a:ext cx="144" cy="288"/>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endParaRPr lang="zh-CN" altLang="en-US" sz="2800" smtClean="0">
                <a:ea typeface="宋体" charset="-122"/>
              </a:endParaRPr>
            </a:p>
          </p:txBody>
        </p:sp>
        <p:graphicFrame>
          <p:nvGraphicFramePr>
            <p:cNvPr id="172065" name="Object 33"/>
            <p:cNvGraphicFramePr>
              <a:graphicFrameLocks noChangeAspect="1"/>
            </p:cNvGraphicFramePr>
            <p:nvPr/>
          </p:nvGraphicFramePr>
          <p:xfrm>
            <a:off x="3744" y="3332"/>
            <a:ext cx="384" cy="316"/>
          </p:xfrm>
          <a:graphic>
            <a:graphicData uri="http://schemas.openxmlformats.org/presentationml/2006/ole">
              <mc:AlternateContent xmlns:mc="http://schemas.openxmlformats.org/markup-compatibility/2006">
                <mc:Choice xmlns:v="urn:schemas-microsoft-com:vml" Requires="v">
                  <p:oleObj spid="_x0000_s65081" name="Equation" r:id="rId22" imgW="215640" imgH="177480" progId="Equation.3">
                    <p:embed/>
                  </p:oleObj>
                </mc:Choice>
                <mc:Fallback>
                  <p:oleObj name="Equation" r:id="rId22" imgW="215640" imgH="177480"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744" y="3332"/>
                          <a:ext cx="384" cy="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72066" name="Group 34"/>
          <p:cNvGrpSpPr>
            <a:grpSpLocks/>
          </p:cNvGrpSpPr>
          <p:nvPr/>
        </p:nvGrpSpPr>
        <p:grpSpPr bwMode="auto">
          <a:xfrm>
            <a:off x="5791200" y="3756025"/>
            <a:ext cx="2590800" cy="892175"/>
            <a:chOff x="3744" y="2366"/>
            <a:chExt cx="1632" cy="562"/>
          </a:xfrm>
        </p:grpSpPr>
        <p:sp>
          <p:nvSpPr>
            <p:cNvPr id="172067" name="Line 35"/>
            <p:cNvSpPr>
              <a:spLocks noChangeShapeType="1"/>
            </p:cNvSpPr>
            <p:nvPr/>
          </p:nvSpPr>
          <p:spPr bwMode="auto">
            <a:xfrm>
              <a:off x="3744" y="2592"/>
              <a:ext cx="1104" cy="33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smtClean="0">
                <a:ea typeface="宋体" charset="-122"/>
              </a:endParaRPr>
            </a:p>
          </p:txBody>
        </p:sp>
        <p:graphicFrame>
          <p:nvGraphicFramePr>
            <p:cNvPr id="172068" name="Object 36"/>
            <p:cNvGraphicFramePr>
              <a:graphicFrameLocks noChangeAspect="1"/>
            </p:cNvGraphicFramePr>
            <p:nvPr/>
          </p:nvGraphicFramePr>
          <p:xfrm>
            <a:off x="4088" y="2366"/>
            <a:ext cx="1288" cy="400"/>
          </p:xfrm>
          <a:graphic>
            <a:graphicData uri="http://schemas.openxmlformats.org/presentationml/2006/ole">
              <mc:AlternateContent xmlns:mc="http://schemas.openxmlformats.org/markup-compatibility/2006">
                <mc:Choice xmlns:v="urn:schemas-microsoft-com:vml" Requires="v">
                  <p:oleObj spid="_x0000_s65082" name="Equation" r:id="rId24" imgW="736560" imgH="228600" progId="Equation.3">
                    <p:embed/>
                  </p:oleObj>
                </mc:Choice>
                <mc:Fallback>
                  <p:oleObj name="Equation" r:id="rId24" imgW="736560" imgH="228600"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088" y="2366"/>
                          <a:ext cx="1288" cy="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72069" name="Group 37"/>
          <p:cNvGrpSpPr>
            <a:grpSpLocks/>
          </p:cNvGrpSpPr>
          <p:nvPr/>
        </p:nvGrpSpPr>
        <p:grpSpPr bwMode="auto">
          <a:xfrm>
            <a:off x="481193" y="2667000"/>
            <a:ext cx="3873500" cy="2122488"/>
            <a:chOff x="276" y="1920"/>
            <a:chExt cx="2584" cy="1433"/>
          </a:xfrm>
        </p:grpSpPr>
        <p:graphicFrame>
          <p:nvGraphicFramePr>
            <p:cNvPr id="172070" name="Object 38"/>
            <p:cNvGraphicFramePr>
              <a:graphicFrameLocks noChangeAspect="1"/>
            </p:cNvGraphicFramePr>
            <p:nvPr>
              <p:extLst>
                <p:ext uri="{D42A27DB-BD31-4B8C-83A1-F6EECF244321}">
                  <p14:modId xmlns:p14="http://schemas.microsoft.com/office/powerpoint/2010/main" val="3811280156"/>
                </p:ext>
              </p:extLst>
            </p:nvPr>
          </p:nvGraphicFramePr>
          <p:xfrm>
            <a:off x="276" y="2592"/>
            <a:ext cx="2584" cy="761"/>
          </p:xfrm>
          <a:graphic>
            <a:graphicData uri="http://schemas.openxmlformats.org/presentationml/2006/ole">
              <mc:AlternateContent xmlns:mc="http://schemas.openxmlformats.org/markup-compatibility/2006">
                <mc:Choice xmlns:v="urn:schemas-microsoft-com:vml" Requires="v">
                  <p:oleObj spid="_x0000_s65083" name="Equation" r:id="rId26" imgW="1498320" imgH="431640" progId="Equation.3">
                    <p:embed/>
                  </p:oleObj>
                </mc:Choice>
                <mc:Fallback>
                  <p:oleObj name="Equation" r:id="rId26" imgW="1498320" imgH="431640" progId="Equation.3">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76" y="2592"/>
                          <a:ext cx="2584" cy="7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72071" name="Group 39"/>
            <p:cNvGrpSpPr>
              <a:grpSpLocks/>
            </p:cNvGrpSpPr>
            <p:nvPr/>
          </p:nvGrpSpPr>
          <p:grpSpPr bwMode="auto">
            <a:xfrm>
              <a:off x="480" y="1920"/>
              <a:ext cx="1392" cy="1008"/>
              <a:chOff x="480" y="1920"/>
              <a:chExt cx="1392" cy="1008"/>
            </a:xfrm>
          </p:grpSpPr>
          <p:sp>
            <p:nvSpPr>
              <p:cNvPr id="172072" name="Line 40"/>
              <p:cNvSpPr>
                <a:spLocks noChangeShapeType="1"/>
              </p:cNvSpPr>
              <p:nvPr/>
            </p:nvSpPr>
            <p:spPr bwMode="auto">
              <a:xfrm flipH="1">
                <a:off x="480" y="2352"/>
                <a:ext cx="0" cy="432"/>
              </a:xfrm>
              <a:prstGeom prst="line">
                <a:avLst/>
              </a:prstGeom>
              <a:noFill/>
              <a:ln w="28575">
                <a:solidFill>
                  <a:srgbClr val="FF0000"/>
                </a:solidFill>
                <a:prstDash val="sysDot"/>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smtClean="0">
                  <a:ea typeface="宋体" charset="-122"/>
                </a:endParaRPr>
              </a:p>
            </p:txBody>
          </p:sp>
          <p:sp>
            <p:nvSpPr>
              <p:cNvPr id="172073" name="Line 41"/>
              <p:cNvSpPr>
                <a:spLocks noChangeShapeType="1"/>
              </p:cNvSpPr>
              <p:nvPr/>
            </p:nvSpPr>
            <p:spPr bwMode="auto">
              <a:xfrm>
                <a:off x="1728" y="2208"/>
                <a:ext cx="0" cy="432"/>
              </a:xfrm>
              <a:prstGeom prst="line">
                <a:avLst/>
              </a:prstGeom>
              <a:noFill/>
              <a:ln w="28575">
                <a:solidFill>
                  <a:srgbClr val="FF0000"/>
                </a:solidFill>
                <a:prstDash val="sysDot"/>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smtClean="0">
                  <a:ea typeface="宋体" charset="-122"/>
                </a:endParaRPr>
              </a:p>
            </p:txBody>
          </p:sp>
          <p:sp>
            <p:nvSpPr>
              <p:cNvPr id="172074" name="Rectangle 42"/>
              <p:cNvSpPr>
                <a:spLocks noChangeArrowheads="1"/>
              </p:cNvSpPr>
              <p:nvPr/>
            </p:nvSpPr>
            <p:spPr bwMode="auto">
              <a:xfrm>
                <a:off x="1584" y="1920"/>
                <a:ext cx="240" cy="28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endParaRPr lang="zh-CN" altLang="en-US" sz="2800" smtClean="0">
                  <a:ea typeface="宋体" charset="-122"/>
                </a:endParaRPr>
              </a:p>
            </p:txBody>
          </p:sp>
          <p:sp>
            <p:nvSpPr>
              <p:cNvPr id="172075" name="Rectangle 43"/>
              <p:cNvSpPr>
                <a:spLocks noChangeArrowheads="1"/>
              </p:cNvSpPr>
              <p:nvPr/>
            </p:nvSpPr>
            <p:spPr bwMode="auto">
              <a:xfrm>
                <a:off x="1584" y="2592"/>
                <a:ext cx="288" cy="336"/>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endParaRPr lang="zh-CN" altLang="en-US" sz="2800" smtClean="0">
                  <a:ea typeface="宋体" charset="-122"/>
                </a:endParaRPr>
              </a:p>
            </p:txBody>
          </p:sp>
        </p:grpSp>
      </p:grpSp>
      <p:graphicFrame>
        <p:nvGraphicFramePr>
          <p:cNvPr id="172076" name="Object 44"/>
          <p:cNvGraphicFramePr>
            <a:graphicFrameLocks noChangeAspect="1"/>
          </p:cNvGraphicFramePr>
          <p:nvPr>
            <p:extLst>
              <p:ext uri="{D42A27DB-BD31-4B8C-83A1-F6EECF244321}">
                <p14:modId xmlns:p14="http://schemas.microsoft.com/office/powerpoint/2010/main" val="2397688835"/>
              </p:ext>
            </p:extLst>
          </p:nvPr>
        </p:nvGraphicFramePr>
        <p:xfrm>
          <a:off x="1140895" y="4876800"/>
          <a:ext cx="2943225" cy="1136650"/>
        </p:xfrm>
        <a:graphic>
          <a:graphicData uri="http://schemas.openxmlformats.org/presentationml/2006/ole">
            <mc:AlternateContent xmlns:mc="http://schemas.openxmlformats.org/markup-compatibility/2006">
              <mc:Choice xmlns:v="urn:schemas-microsoft-com:vml" Requires="v">
                <p:oleObj spid="_x0000_s65084" name="Equation" r:id="rId28" imgW="1143000" imgH="431640" progId="Equation.3">
                  <p:embed/>
                </p:oleObj>
              </mc:Choice>
              <mc:Fallback>
                <p:oleObj name="Equation" r:id="rId28" imgW="1143000" imgH="431640" progId="Equation.3">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140895" y="4876800"/>
                        <a:ext cx="2943225" cy="1136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72077" name="Group 45"/>
          <p:cNvGrpSpPr>
            <a:grpSpLocks/>
          </p:cNvGrpSpPr>
          <p:nvPr/>
        </p:nvGrpSpPr>
        <p:grpSpPr bwMode="auto">
          <a:xfrm>
            <a:off x="4572000" y="2743200"/>
            <a:ext cx="4191000" cy="3276600"/>
            <a:chOff x="2976" y="1728"/>
            <a:chExt cx="2640" cy="2064"/>
          </a:xfrm>
        </p:grpSpPr>
        <p:grpSp>
          <p:nvGrpSpPr>
            <p:cNvPr id="172078" name="Group 46"/>
            <p:cNvGrpSpPr>
              <a:grpSpLocks/>
            </p:cNvGrpSpPr>
            <p:nvPr/>
          </p:nvGrpSpPr>
          <p:grpSpPr bwMode="auto">
            <a:xfrm>
              <a:off x="2976" y="1728"/>
              <a:ext cx="2640" cy="2064"/>
              <a:chOff x="2976" y="1728"/>
              <a:chExt cx="2640" cy="2064"/>
            </a:xfrm>
          </p:grpSpPr>
          <p:sp>
            <p:nvSpPr>
              <p:cNvPr id="172079" name="Line 47"/>
              <p:cNvSpPr>
                <a:spLocks noChangeShapeType="1"/>
              </p:cNvSpPr>
              <p:nvPr/>
            </p:nvSpPr>
            <p:spPr bwMode="auto">
              <a:xfrm>
                <a:off x="3562" y="2928"/>
                <a:ext cx="1968" cy="0"/>
              </a:xfrm>
              <a:prstGeom prst="line">
                <a:avLst/>
              </a:prstGeom>
              <a:noFill/>
              <a:ln w="12700">
                <a:solidFill>
                  <a:schemeClr val="tx1"/>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smtClean="0">
                  <a:ea typeface="宋体" charset="-122"/>
                </a:endParaRPr>
              </a:p>
            </p:txBody>
          </p:sp>
          <p:sp>
            <p:nvSpPr>
              <p:cNvPr id="172080" name="Line 48"/>
              <p:cNvSpPr>
                <a:spLocks noChangeShapeType="1"/>
              </p:cNvSpPr>
              <p:nvPr/>
            </p:nvSpPr>
            <p:spPr bwMode="auto">
              <a:xfrm flipV="1">
                <a:off x="3562" y="1728"/>
                <a:ext cx="0" cy="1200"/>
              </a:xfrm>
              <a:prstGeom prst="line">
                <a:avLst/>
              </a:prstGeom>
              <a:noFill/>
              <a:ln w="12700">
                <a:solidFill>
                  <a:schemeClr val="tx1"/>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smtClean="0">
                  <a:ea typeface="宋体" charset="-122"/>
                </a:endParaRPr>
              </a:p>
            </p:txBody>
          </p:sp>
          <p:sp>
            <p:nvSpPr>
              <p:cNvPr id="172081" name="Line 49"/>
              <p:cNvSpPr>
                <a:spLocks noChangeShapeType="1"/>
              </p:cNvSpPr>
              <p:nvPr/>
            </p:nvSpPr>
            <p:spPr bwMode="auto">
              <a:xfrm flipH="1">
                <a:off x="3130" y="2928"/>
                <a:ext cx="432" cy="864"/>
              </a:xfrm>
              <a:prstGeom prst="line">
                <a:avLst/>
              </a:prstGeom>
              <a:noFill/>
              <a:ln w="12700">
                <a:solidFill>
                  <a:schemeClr val="tx1"/>
                </a:solidFill>
                <a:round/>
                <a:headEnd type="non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smtClean="0">
                  <a:ea typeface="宋体" charset="-122"/>
                </a:endParaRPr>
              </a:p>
            </p:txBody>
          </p:sp>
          <p:graphicFrame>
            <p:nvGraphicFramePr>
              <p:cNvPr id="172082" name="Object 50"/>
              <p:cNvGraphicFramePr>
                <a:graphicFrameLocks noChangeAspect="1"/>
              </p:cNvGraphicFramePr>
              <p:nvPr/>
            </p:nvGraphicFramePr>
            <p:xfrm>
              <a:off x="5394" y="3024"/>
              <a:ext cx="222" cy="240"/>
            </p:xfrm>
            <a:graphic>
              <a:graphicData uri="http://schemas.openxmlformats.org/presentationml/2006/ole">
                <mc:AlternateContent xmlns:mc="http://schemas.openxmlformats.org/markup-compatibility/2006">
                  <mc:Choice xmlns:v="urn:schemas-microsoft-com:vml" Requires="v">
                    <p:oleObj spid="_x0000_s65085" name="公式" r:id="rId30" imgW="177480" imgH="190440" progId="Equation.3">
                      <p:embed/>
                    </p:oleObj>
                  </mc:Choice>
                  <mc:Fallback>
                    <p:oleObj name="公式" r:id="rId30" imgW="177480" imgH="19044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394" y="3024"/>
                            <a:ext cx="222"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2083" name="Object 51"/>
              <p:cNvGraphicFramePr>
                <a:graphicFrameLocks noChangeAspect="1"/>
              </p:cNvGraphicFramePr>
              <p:nvPr/>
            </p:nvGraphicFramePr>
            <p:xfrm>
              <a:off x="3216" y="1728"/>
              <a:ext cx="266" cy="336"/>
            </p:xfrm>
            <a:graphic>
              <a:graphicData uri="http://schemas.openxmlformats.org/presentationml/2006/ole">
                <mc:AlternateContent xmlns:mc="http://schemas.openxmlformats.org/markup-compatibility/2006">
                  <mc:Choice xmlns:v="urn:schemas-microsoft-com:vml" Requires="v">
                    <p:oleObj spid="_x0000_s65086" name="Equation" r:id="rId31" imgW="190440" imgH="241200" progId="Equation.3">
                      <p:embed/>
                    </p:oleObj>
                  </mc:Choice>
                  <mc:Fallback>
                    <p:oleObj name="Equation" r:id="rId31" imgW="190440" imgH="241200"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216" y="1728"/>
                            <a:ext cx="266"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2084" name="Object 52"/>
              <p:cNvGraphicFramePr>
                <a:graphicFrameLocks noChangeAspect="1"/>
              </p:cNvGraphicFramePr>
              <p:nvPr/>
            </p:nvGraphicFramePr>
            <p:xfrm>
              <a:off x="2976" y="3408"/>
              <a:ext cx="240" cy="240"/>
            </p:xfrm>
            <a:graphic>
              <a:graphicData uri="http://schemas.openxmlformats.org/presentationml/2006/ole">
                <mc:AlternateContent xmlns:mc="http://schemas.openxmlformats.org/markup-compatibility/2006">
                  <mc:Choice xmlns:v="urn:schemas-microsoft-com:vml" Requires="v">
                    <p:oleObj spid="_x0000_s65087" name="Equation" r:id="rId33" imgW="164880" imgH="164880" progId="Equation.3">
                      <p:embed/>
                    </p:oleObj>
                  </mc:Choice>
                  <mc:Fallback>
                    <p:oleObj name="Equation" r:id="rId33" imgW="164880" imgH="164880"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976" y="3408"/>
                            <a:ext cx="24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2085" name="Object 53"/>
              <p:cNvGraphicFramePr>
                <a:graphicFrameLocks noChangeAspect="1"/>
              </p:cNvGraphicFramePr>
              <p:nvPr/>
            </p:nvGraphicFramePr>
            <p:xfrm>
              <a:off x="3504" y="2880"/>
              <a:ext cx="279" cy="308"/>
            </p:xfrm>
            <a:graphic>
              <a:graphicData uri="http://schemas.openxmlformats.org/presentationml/2006/ole">
                <mc:AlternateContent xmlns:mc="http://schemas.openxmlformats.org/markup-compatibility/2006">
                  <mc:Choice xmlns:v="urn:schemas-microsoft-com:vml" Requires="v">
                    <p:oleObj spid="_x0000_s65088" name="Equation" r:id="rId35" imgW="126720" imgH="139680" progId="Equation.3">
                      <p:embed/>
                    </p:oleObj>
                  </mc:Choice>
                  <mc:Fallback>
                    <p:oleObj name="Equation" r:id="rId35" imgW="126720" imgH="139680" progId="Equation.3">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504" y="2880"/>
                            <a:ext cx="279"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72086" name="Group 54"/>
            <p:cNvGrpSpPr>
              <a:grpSpLocks/>
            </p:cNvGrpSpPr>
            <p:nvPr/>
          </p:nvGrpSpPr>
          <p:grpSpPr bwMode="auto">
            <a:xfrm>
              <a:off x="3090" y="2928"/>
              <a:ext cx="472" cy="480"/>
              <a:chOff x="3090" y="2928"/>
              <a:chExt cx="472" cy="480"/>
            </a:xfrm>
          </p:grpSpPr>
          <p:graphicFrame>
            <p:nvGraphicFramePr>
              <p:cNvPr id="172087" name="Object 55"/>
              <p:cNvGraphicFramePr>
                <a:graphicFrameLocks noChangeAspect="1"/>
              </p:cNvGraphicFramePr>
              <p:nvPr/>
            </p:nvGraphicFramePr>
            <p:xfrm>
              <a:off x="3090" y="3072"/>
              <a:ext cx="270" cy="336"/>
            </p:xfrm>
            <a:graphic>
              <a:graphicData uri="http://schemas.openxmlformats.org/presentationml/2006/ole">
                <mc:AlternateContent xmlns:mc="http://schemas.openxmlformats.org/markup-compatibility/2006">
                  <mc:Choice xmlns:v="urn:schemas-microsoft-com:vml" Requires="v">
                    <p:oleObj spid="_x0000_s65089" name="公式" r:id="rId37" imgW="266400" imgH="330120" progId="Equation.3">
                      <p:embed/>
                    </p:oleObj>
                  </mc:Choice>
                  <mc:Fallback>
                    <p:oleObj name="公式" r:id="rId37" imgW="266400" imgH="330120" progId="Equation.3">
                      <p:embed/>
                      <p:pic>
                        <p:nvPicPr>
                          <p:cNvPr id="0" name=""/>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090" y="3072"/>
                            <a:ext cx="270"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2088" name="Line 56"/>
              <p:cNvSpPr>
                <a:spLocks noChangeShapeType="1"/>
              </p:cNvSpPr>
              <p:nvPr/>
            </p:nvSpPr>
            <p:spPr bwMode="auto">
              <a:xfrm flipH="1">
                <a:off x="3120" y="2928"/>
                <a:ext cx="442" cy="144"/>
              </a:xfrm>
              <a:prstGeom prst="line">
                <a:avLst/>
              </a:prstGeom>
              <a:noFill/>
              <a:ln w="19050">
                <a:solidFill>
                  <a:srgbClr val="FF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smtClean="0">
                  <a:ea typeface="宋体" charset="-122"/>
                </a:endParaRPr>
              </a:p>
            </p:txBody>
          </p:sp>
        </p:grpSp>
      </p:grpSp>
      <p:sp>
        <p:nvSpPr>
          <p:cNvPr id="172050" name="Rectangle 18"/>
          <p:cNvSpPr>
            <a:spLocks noChangeArrowheads="1"/>
          </p:cNvSpPr>
          <p:nvPr/>
        </p:nvSpPr>
        <p:spPr bwMode="auto">
          <a:xfrm>
            <a:off x="107504" y="1916832"/>
            <a:ext cx="710172" cy="696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eaLnBrk="0" hangingPunct="0">
              <a:lnSpc>
                <a:spcPct val="140000"/>
              </a:lnSpc>
            </a:pPr>
            <a:r>
              <a:rPr kumimoji="1" lang="zh-CN" altLang="en-US" dirty="0" smtClean="0">
                <a:solidFill>
                  <a:srgbClr val="CC0000"/>
                </a:solidFill>
                <a:ea typeface="宋体" charset="-122"/>
              </a:rPr>
              <a:t>解</a:t>
            </a:r>
            <a:r>
              <a:rPr kumimoji="1" lang="zh-CN" altLang="en-US" sz="2800" dirty="0" smtClean="0">
                <a:solidFill>
                  <a:srgbClr val="CC0000"/>
                </a:solidFill>
                <a:ea typeface="宋体" charset="-122"/>
              </a:rPr>
              <a:t>   </a:t>
            </a:r>
          </a:p>
        </p:txBody>
      </p:sp>
      <p:sp>
        <p:nvSpPr>
          <p:cNvPr id="57" name="Rectangle 50"/>
          <p:cNvSpPr>
            <a:spLocks noChangeArrowheads="1"/>
          </p:cNvSpPr>
          <p:nvPr/>
        </p:nvSpPr>
        <p:spPr bwMode="auto">
          <a:xfrm>
            <a:off x="-1588" y="0"/>
            <a:ext cx="9144001"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Text Box 55"/>
          <p:cNvSpPr txBox="1">
            <a:spLocks noChangeArrowheads="1"/>
          </p:cNvSpPr>
          <p:nvPr/>
        </p:nvSpPr>
        <p:spPr bwMode="auto">
          <a:xfrm>
            <a:off x="39398" y="50510"/>
            <a:ext cx="18827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zh-CN" altLang="en-US" dirty="0" smtClean="0">
                <a:solidFill>
                  <a:srgbClr val="FFFFFF"/>
                </a:solidFill>
                <a:latin typeface="宋体"/>
                <a:ea typeface="宋体"/>
              </a:rPr>
              <a:t>二、计算题</a:t>
            </a:r>
          </a:p>
        </p:txBody>
      </p:sp>
      <p:sp>
        <p:nvSpPr>
          <p:cNvPr id="61" name="Text Box 55"/>
          <p:cNvSpPr txBox="1">
            <a:spLocks noChangeArrowheads="1"/>
          </p:cNvSpPr>
          <p:nvPr/>
        </p:nvSpPr>
        <p:spPr bwMode="auto">
          <a:xfrm>
            <a:off x="7313067" y="35718"/>
            <a:ext cx="1795437"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dirty="0" smtClean="0">
                <a:solidFill>
                  <a:srgbClr val="FFFFFF"/>
                </a:solidFill>
                <a:latin typeface="楷体_GB2312" pitchFamily="49" charset="-122"/>
                <a:ea typeface="楷体_GB2312" pitchFamily="49" charset="-122"/>
              </a:rPr>
              <a:t>重要知识点</a:t>
            </a:r>
            <a:endParaRPr lang="zh-CN" altLang="en-US" dirty="0">
              <a:solidFill>
                <a:srgbClr val="FFFFFF"/>
              </a:solidFill>
              <a:latin typeface="楷体_GB2312" pitchFamily="49" charset="-122"/>
              <a:ea typeface="楷体_GB2312" pitchFamily="49" charset="-122"/>
            </a:endParaRPr>
          </a:p>
        </p:txBody>
      </p:sp>
    </p:spTree>
    <p:extLst>
      <p:ext uri="{BB962C8B-B14F-4D97-AF65-F5344CB8AC3E}">
        <p14:creationId xmlns:p14="http://schemas.microsoft.com/office/powerpoint/2010/main" val="154674847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ChangeArrowheads="1"/>
          </p:cNvSpPr>
          <p:nvPr/>
        </p:nvSpPr>
        <p:spPr bwMode="auto">
          <a:xfrm>
            <a:off x="25400" y="511175"/>
            <a:ext cx="1439863" cy="4318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kumimoji="1" lang="en-US" altLang="zh-CN" sz="2200" dirty="0" smtClean="0">
                <a:solidFill>
                  <a:srgbClr val="0000FF"/>
                </a:solidFill>
              </a:rPr>
              <a:t>11.</a:t>
            </a:r>
            <a:r>
              <a:rPr kumimoji="1" lang="zh-CN" altLang="en-US" sz="2200" dirty="0" smtClean="0">
                <a:solidFill>
                  <a:srgbClr val="0000FF"/>
                </a:solidFill>
              </a:rPr>
              <a:t>案例</a:t>
            </a:r>
            <a:endParaRPr kumimoji="1" lang="zh-CN" altLang="en-US" sz="2200" dirty="0">
              <a:solidFill>
                <a:srgbClr val="0000FF"/>
              </a:solidFill>
            </a:endParaRPr>
          </a:p>
        </p:txBody>
      </p:sp>
      <p:sp>
        <p:nvSpPr>
          <p:cNvPr id="52227"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60" name="矩形 1"/>
          <p:cNvSpPr>
            <a:spLocks noChangeArrowheads="1"/>
          </p:cNvSpPr>
          <p:nvPr/>
        </p:nvSpPr>
        <p:spPr bwMode="auto">
          <a:xfrm>
            <a:off x="96044" y="2028049"/>
            <a:ext cx="8961438"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000" dirty="0">
                <a:latin typeface="楷体" pitchFamily="49" charset="-122"/>
                <a:ea typeface="楷体" pitchFamily="49" charset="-122"/>
              </a:rPr>
              <a:t>及数据处理的讨论，提高学生实验探究能力。下面是该老师教学过程的</a:t>
            </a:r>
            <a:r>
              <a:rPr lang="en-US" altLang="zh-CN" sz="2000" dirty="0">
                <a:latin typeface="楷体" pitchFamily="49" charset="-122"/>
                <a:ea typeface="楷体" pitchFamily="49" charset="-122"/>
              </a:rPr>
              <a:t>3</a:t>
            </a:r>
            <a:r>
              <a:rPr lang="zh-CN" altLang="zh-CN" sz="2000" dirty="0">
                <a:latin typeface="楷体" pitchFamily="49" charset="-122"/>
                <a:ea typeface="楷体" pitchFamily="49" charset="-122"/>
              </a:rPr>
              <a:t>个环节：</a:t>
            </a:r>
          </a:p>
          <a:p>
            <a:r>
              <a:rPr lang="zh-CN" altLang="zh-CN" sz="2000" dirty="0">
                <a:latin typeface="楷体" pitchFamily="49" charset="-122"/>
                <a:ea typeface="楷体" pitchFamily="49" charset="-122"/>
              </a:rPr>
              <a:t>环节</a:t>
            </a:r>
            <a:r>
              <a:rPr lang="en-US" altLang="zh-CN" sz="2000" dirty="0">
                <a:latin typeface="楷体" pitchFamily="49" charset="-122"/>
                <a:ea typeface="楷体" pitchFamily="49" charset="-122"/>
              </a:rPr>
              <a:t>1:</a:t>
            </a:r>
            <a:r>
              <a:rPr lang="zh-CN" altLang="zh-CN" sz="2000" dirty="0">
                <a:latin typeface="楷体" pitchFamily="49" charset="-122"/>
                <a:ea typeface="楷体" pitchFamily="49" charset="-122"/>
              </a:rPr>
              <a:t>讲述实验原理</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要求学生在不翻阅教科书的情况下，根据实验原理设计测量电路图，引导学生讨论存在的问题</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绘制出正确的电路图。其中，学生甲绘制的运用</a:t>
            </a:r>
            <a:r>
              <a:rPr lang="en-US" altLang="zh-CN" sz="2000" dirty="0">
                <a:latin typeface="楷体" pitchFamily="49" charset="-122"/>
                <a:ea typeface="楷体" pitchFamily="49" charset="-122"/>
              </a:rPr>
              <a:t>E=</a:t>
            </a:r>
            <a:r>
              <a:rPr lang="en-US" altLang="zh-CN" sz="2000" dirty="0" err="1">
                <a:latin typeface="楷体" pitchFamily="49" charset="-122"/>
                <a:ea typeface="楷体" pitchFamily="49" charset="-122"/>
              </a:rPr>
              <a:t>U+Ir</a:t>
            </a:r>
            <a:r>
              <a:rPr lang="zh-CN" altLang="zh-CN" sz="2000" dirty="0">
                <a:latin typeface="楷体" pitchFamily="49" charset="-122"/>
                <a:ea typeface="楷体" pitchFamily="49" charset="-122"/>
              </a:rPr>
              <a:t>测定电池电动势和内阻的电路图如图</a:t>
            </a:r>
            <a:r>
              <a:rPr lang="en-US" altLang="zh-CN" sz="2000" dirty="0">
                <a:latin typeface="楷体" pitchFamily="49" charset="-122"/>
                <a:ea typeface="楷体" pitchFamily="49" charset="-122"/>
              </a:rPr>
              <a:t>10</a:t>
            </a:r>
            <a:r>
              <a:rPr lang="zh-CN" altLang="zh-CN" sz="2000" dirty="0">
                <a:latin typeface="楷体" pitchFamily="49" charset="-122"/>
                <a:ea typeface="楷体" pitchFamily="49" charset="-122"/>
              </a:rPr>
              <a:t>所示。</a:t>
            </a:r>
          </a:p>
          <a:p>
            <a:r>
              <a:rPr lang="zh-CN" altLang="zh-CN" sz="2000" dirty="0">
                <a:latin typeface="楷体" pitchFamily="49" charset="-122"/>
                <a:ea typeface="楷体" pitchFamily="49" charset="-122"/>
              </a:rPr>
              <a:t>环节</a:t>
            </a:r>
            <a:r>
              <a:rPr lang="en-US" altLang="zh-CN" sz="2000" dirty="0">
                <a:latin typeface="楷体" pitchFamily="49" charset="-122"/>
                <a:ea typeface="楷体" pitchFamily="49" charset="-122"/>
              </a:rPr>
              <a:t>2:</a:t>
            </a:r>
            <a:r>
              <a:rPr lang="zh-CN" altLang="zh-CN" sz="2000" dirty="0">
                <a:latin typeface="楷体" pitchFamily="49" charset="-122"/>
                <a:ea typeface="楷体" pitchFamily="49" charset="-122"/>
              </a:rPr>
              <a:t>引导学生讨论、分析连接电路存在的问题，正确连接电路。图</a:t>
            </a:r>
            <a:r>
              <a:rPr lang="en-US" altLang="zh-CN" sz="2000" dirty="0">
                <a:latin typeface="楷体" pitchFamily="49" charset="-122"/>
                <a:ea typeface="楷体" pitchFamily="49" charset="-122"/>
              </a:rPr>
              <a:t>11</a:t>
            </a:r>
            <a:r>
              <a:rPr lang="zh-CN" altLang="zh-CN" sz="2000" dirty="0">
                <a:latin typeface="楷体" pitchFamily="49" charset="-122"/>
                <a:ea typeface="楷体" pitchFamily="49" charset="-122"/>
              </a:rPr>
              <a:t>为老师展示的学生乙根据</a:t>
            </a:r>
            <a:r>
              <a:rPr lang="en-US" altLang="zh-CN" sz="2000" dirty="0">
                <a:latin typeface="楷体" pitchFamily="49" charset="-122"/>
                <a:ea typeface="楷体" pitchFamily="49" charset="-122"/>
              </a:rPr>
              <a:t>E=</a:t>
            </a:r>
            <a:r>
              <a:rPr lang="en-US" altLang="zh-CN" sz="2000" dirty="0" err="1">
                <a:latin typeface="楷体" pitchFamily="49" charset="-122"/>
                <a:ea typeface="楷体" pitchFamily="49" charset="-122"/>
              </a:rPr>
              <a:t>U+Ir</a:t>
            </a:r>
            <a:r>
              <a:rPr lang="zh-CN" altLang="zh-CN" sz="2000" dirty="0">
                <a:latin typeface="楷体" pitchFamily="49" charset="-122"/>
                <a:ea typeface="楷体" pitchFamily="49" charset="-122"/>
              </a:rPr>
              <a:t>测定电池电动势和内阻的原理连接的电路。</a:t>
            </a:r>
          </a:p>
          <a:p>
            <a:r>
              <a:rPr lang="zh-CN" altLang="zh-CN" sz="2000" dirty="0">
                <a:latin typeface="楷体" pitchFamily="49" charset="-122"/>
                <a:ea typeface="楷体" pitchFamily="49" charset="-122"/>
              </a:rPr>
              <a:t>环节</a:t>
            </a:r>
            <a:r>
              <a:rPr lang="en-US" altLang="zh-CN" sz="2000" dirty="0">
                <a:latin typeface="楷体" pitchFamily="49" charset="-122"/>
                <a:ea typeface="楷体" pitchFamily="49" charset="-122"/>
              </a:rPr>
              <a:t>3:</a:t>
            </a:r>
            <a:r>
              <a:rPr lang="zh-CN" altLang="zh-CN" sz="2000" dirty="0">
                <a:latin typeface="楷体" pitchFamily="49" charset="-122"/>
                <a:ea typeface="楷体" pitchFamily="49" charset="-122"/>
              </a:rPr>
              <a:t>讲解与讨论相结合</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学习利用</a:t>
            </a:r>
            <a:r>
              <a:rPr lang="en-US" altLang="zh-CN" sz="2000" dirty="0">
                <a:latin typeface="楷体" pitchFamily="49" charset="-122"/>
                <a:ea typeface="楷体" pitchFamily="49" charset="-122"/>
              </a:rPr>
              <a:t>U-I</a:t>
            </a:r>
            <a:r>
              <a:rPr lang="zh-CN" altLang="zh-CN" sz="2000" dirty="0">
                <a:latin typeface="楷体" pitchFamily="49" charset="-122"/>
                <a:ea typeface="楷体" pitchFamily="49" charset="-122"/>
              </a:rPr>
              <a:t>图像求出电源电动势</a:t>
            </a:r>
            <a:r>
              <a:rPr lang="en-US" altLang="zh-CN" sz="2000" dirty="0">
                <a:latin typeface="楷体" pitchFamily="49" charset="-122"/>
                <a:ea typeface="楷体" pitchFamily="49" charset="-122"/>
              </a:rPr>
              <a:t>E</a:t>
            </a:r>
            <a:r>
              <a:rPr lang="zh-CN" altLang="zh-CN" sz="2000" dirty="0">
                <a:latin typeface="楷体" pitchFamily="49" charset="-122"/>
                <a:ea typeface="楷体" pitchFamily="49" charset="-122"/>
              </a:rPr>
              <a:t>和内阻</a:t>
            </a:r>
            <a:r>
              <a:rPr lang="en-US" altLang="zh-CN" sz="2000" dirty="0">
                <a:latin typeface="楷体" pitchFamily="49" charset="-122"/>
                <a:ea typeface="楷体" pitchFamily="49" charset="-122"/>
              </a:rPr>
              <a:t>r</a:t>
            </a:r>
            <a:r>
              <a:rPr lang="zh-CN" altLang="zh-CN" sz="2000" dirty="0">
                <a:latin typeface="楷体" pitchFamily="49" charset="-122"/>
                <a:ea typeface="楷体" pitchFamily="49" charset="-122"/>
              </a:rPr>
              <a:t>的方法</a:t>
            </a:r>
            <a:r>
              <a:rPr lang="zh-CN" altLang="zh-CN" sz="2000" dirty="0" smtClean="0">
                <a:latin typeface="楷体" pitchFamily="49" charset="-122"/>
                <a:ea typeface="楷体" pitchFamily="49" charset="-122"/>
              </a:rPr>
              <a:t>。</a:t>
            </a:r>
            <a:endParaRPr lang="zh-CN" altLang="zh-CN" sz="2000" dirty="0">
              <a:latin typeface="楷体" pitchFamily="49" charset="-122"/>
              <a:ea typeface="楷体" pitchFamily="49" charset="-122"/>
            </a:endParaRPr>
          </a:p>
        </p:txBody>
      </p:sp>
      <p:sp>
        <p:nvSpPr>
          <p:cNvPr id="52229" name="Text Box 55"/>
          <p:cNvSpPr txBox="1">
            <a:spLocks noChangeArrowheads="1"/>
          </p:cNvSpPr>
          <p:nvPr/>
        </p:nvSpPr>
        <p:spPr bwMode="auto">
          <a:xfrm>
            <a:off x="4763" y="15875"/>
            <a:ext cx="29114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三、案例分析题</a:t>
            </a:r>
          </a:p>
        </p:txBody>
      </p:sp>
      <p:sp>
        <p:nvSpPr>
          <p:cNvPr id="11" name="Rectangle 2"/>
          <p:cNvSpPr>
            <a:spLocks noChangeArrowheads="1"/>
          </p:cNvSpPr>
          <p:nvPr/>
        </p:nvSpPr>
        <p:spPr bwMode="auto">
          <a:xfrm>
            <a:off x="179512" y="920053"/>
            <a:ext cx="8856984" cy="110799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indent="457200"/>
            <a:r>
              <a:rPr lang="en-US" altLang="zh-CN" sz="2200" dirty="0" smtClean="0">
                <a:solidFill>
                  <a:srgbClr val="0000FF"/>
                </a:solidFill>
              </a:rPr>
              <a:t>  </a:t>
            </a:r>
            <a:r>
              <a:rPr lang="zh-CN" altLang="zh-CN" sz="2200" dirty="0" smtClean="0">
                <a:solidFill>
                  <a:srgbClr val="0000FF"/>
                </a:solidFill>
              </a:rPr>
              <a:t>某</a:t>
            </a:r>
            <a:r>
              <a:rPr lang="zh-CN" altLang="zh-CN" sz="2200" dirty="0">
                <a:solidFill>
                  <a:srgbClr val="0000FF"/>
                </a:solidFill>
              </a:rPr>
              <a:t>老师在进行“测定电池的电动势和内阻”的实验教学时</a:t>
            </a:r>
            <a:r>
              <a:rPr lang="en-US" altLang="zh-CN" sz="2200" dirty="0">
                <a:solidFill>
                  <a:srgbClr val="0000FF"/>
                </a:solidFill>
              </a:rPr>
              <a:t>,</a:t>
            </a:r>
            <a:r>
              <a:rPr lang="zh-CN" altLang="zh-CN" sz="2200" dirty="0">
                <a:solidFill>
                  <a:srgbClr val="0000FF"/>
                </a:solidFill>
              </a:rPr>
              <a:t>希望通过对实验原理、电路连接以及数据处理的讨论，提高学生实验探究能力。下面是该老师教学过程的</a:t>
            </a:r>
            <a:r>
              <a:rPr lang="en-US" altLang="zh-CN" sz="2200" dirty="0">
                <a:solidFill>
                  <a:srgbClr val="0000FF"/>
                </a:solidFill>
              </a:rPr>
              <a:t>3</a:t>
            </a:r>
            <a:r>
              <a:rPr lang="zh-CN" altLang="zh-CN" sz="2200" dirty="0">
                <a:solidFill>
                  <a:srgbClr val="0000FF"/>
                </a:solidFill>
              </a:rPr>
              <a:t>个环节：</a:t>
            </a:r>
          </a:p>
        </p:txBody>
      </p:sp>
      <p:sp>
        <p:nvSpPr>
          <p:cNvPr id="10"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宋体"/>
                <a:ea typeface="宋体"/>
              </a:rPr>
              <a:t>2018</a:t>
            </a:r>
            <a:r>
              <a:rPr lang="zh-CN" altLang="en-US" dirty="0" smtClean="0">
                <a:solidFill>
                  <a:srgbClr val="FFFFFF"/>
                </a:solidFill>
                <a:latin typeface="宋体"/>
                <a:ea typeface="宋体"/>
              </a:rPr>
              <a:t>年下半年</a:t>
            </a:r>
          </a:p>
        </p:txBody>
      </p:sp>
      <p:sp>
        <p:nvSpPr>
          <p:cNvPr id="12" name="矩形 11"/>
          <p:cNvSpPr/>
          <p:nvPr/>
        </p:nvSpPr>
        <p:spPr>
          <a:xfrm>
            <a:off x="147314" y="4869160"/>
            <a:ext cx="8798818" cy="1323439"/>
          </a:xfrm>
          <a:prstGeom prst="rect">
            <a:avLst/>
          </a:prstGeom>
        </p:spPr>
        <p:txBody>
          <a:bodyPr wrap="square">
            <a:spAutoFit/>
          </a:bodyPr>
          <a:lstStyle/>
          <a:p>
            <a:r>
              <a:rPr kumimoji="1" lang="zh-CN" altLang="en-US" sz="2000" dirty="0">
                <a:solidFill>
                  <a:srgbClr val="0000FF"/>
                </a:solidFill>
                <a:latin typeface="楷体" pitchFamily="49" charset="-122"/>
                <a:ea typeface="楷体" pitchFamily="49" charset="-122"/>
              </a:rPr>
              <a:t>问题</a:t>
            </a:r>
            <a:r>
              <a:rPr kumimoji="1" lang="en-US" altLang="zh-CN" sz="2000" dirty="0">
                <a:solidFill>
                  <a:srgbClr val="0000FF"/>
                </a:solidFill>
                <a:latin typeface="楷体" pitchFamily="49" charset="-122"/>
                <a:ea typeface="楷体" pitchFamily="49" charset="-122"/>
              </a:rPr>
              <a:t>:</a:t>
            </a:r>
          </a:p>
          <a:p>
            <a:r>
              <a:rPr kumimoji="1" lang="en-US" altLang="zh-CN" sz="2000" dirty="0">
                <a:solidFill>
                  <a:srgbClr val="0000FF"/>
                </a:solidFill>
                <a:latin typeface="楷体" pitchFamily="49" charset="-122"/>
                <a:ea typeface="楷体" pitchFamily="49" charset="-122"/>
              </a:rPr>
              <a:t>(</a:t>
            </a:r>
            <a:r>
              <a:rPr kumimoji="1" lang="en-US" altLang="zh-CN" sz="2000" dirty="0" smtClean="0">
                <a:solidFill>
                  <a:srgbClr val="0000FF"/>
                </a:solidFill>
                <a:latin typeface="楷体" pitchFamily="49" charset="-122"/>
                <a:ea typeface="楷体" pitchFamily="49" charset="-122"/>
              </a:rPr>
              <a:t>1)</a:t>
            </a:r>
            <a:r>
              <a:rPr kumimoji="1" lang="zh-CN" altLang="zh-CN" sz="2000" dirty="0">
                <a:solidFill>
                  <a:srgbClr val="0000FF"/>
                </a:solidFill>
                <a:latin typeface="楷体" pitchFamily="49" charset="-122"/>
                <a:ea typeface="楷体" pitchFamily="49" charset="-122"/>
              </a:rPr>
              <a:t>指出学生甲绘制的电路图存在的问题，画出正确的电路图。</a:t>
            </a:r>
            <a:r>
              <a:rPr kumimoji="1" lang="en-US" altLang="zh-CN" sz="2000" dirty="0" smtClean="0">
                <a:solidFill>
                  <a:srgbClr val="0000FF"/>
                </a:solidFill>
                <a:latin typeface="楷体" pitchFamily="49" charset="-122"/>
                <a:ea typeface="楷体" pitchFamily="49" charset="-122"/>
              </a:rPr>
              <a:t>(6</a:t>
            </a:r>
            <a:r>
              <a:rPr kumimoji="1" lang="zh-CN" altLang="en-US" sz="2000" dirty="0" smtClean="0">
                <a:solidFill>
                  <a:srgbClr val="0000FF"/>
                </a:solidFill>
                <a:latin typeface="楷体" pitchFamily="49" charset="-122"/>
                <a:ea typeface="楷体" pitchFamily="49" charset="-122"/>
              </a:rPr>
              <a:t>分</a:t>
            </a:r>
            <a:r>
              <a:rPr kumimoji="1" lang="en-US" altLang="zh-CN" sz="2000" dirty="0">
                <a:solidFill>
                  <a:srgbClr val="0000FF"/>
                </a:solidFill>
                <a:latin typeface="楷体" pitchFamily="49" charset="-122"/>
                <a:ea typeface="楷体" pitchFamily="49" charset="-122"/>
              </a:rPr>
              <a:t>)</a:t>
            </a:r>
          </a:p>
          <a:p>
            <a:r>
              <a:rPr kumimoji="1" lang="en-US" altLang="zh-CN" sz="2000" dirty="0">
                <a:solidFill>
                  <a:srgbClr val="0000FF"/>
                </a:solidFill>
                <a:latin typeface="楷体" pitchFamily="49" charset="-122"/>
                <a:ea typeface="楷体" pitchFamily="49" charset="-122"/>
              </a:rPr>
              <a:t>(2</a:t>
            </a:r>
            <a:r>
              <a:rPr kumimoji="1" lang="en-US" altLang="zh-CN" sz="2000" dirty="0" smtClean="0">
                <a:solidFill>
                  <a:srgbClr val="0000FF"/>
                </a:solidFill>
                <a:latin typeface="楷体" pitchFamily="49" charset="-122"/>
                <a:ea typeface="楷体" pitchFamily="49" charset="-122"/>
              </a:rPr>
              <a:t>)</a:t>
            </a:r>
            <a:r>
              <a:rPr kumimoji="1" lang="zh-CN" altLang="zh-CN" sz="2000" dirty="0">
                <a:solidFill>
                  <a:srgbClr val="0000FF"/>
                </a:solidFill>
                <a:latin typeface="楷体" pitchFamily="49" charset="-122"/>
                <a:ea typeface="楷体" pitchFamily="49" charset="-122"/>
              </a:rPr>
              <a:t>设计一个教学过程，了解学生乙的想法，引导学生讨论并正确</a:t>
            </a:r>
            <a:r>
              <a:rPr kumimoji="1" lang="zh-CN" altLang="zh-CN" sz="2000" dirty="0" smtClean="0">
                <a:solidFill>
                  <a:srgbClr val="0000FF"/>
                </a:solidFill>
                <a:latin typeface="楷体" pitchFamily="49" charset="-122"/>
                <a:ea typeface="楷体" pitchFamily="49" charset="-122"/>
              </a:rPr>
              <a:t>连</a:t>
            </a:r>
            <a:r>
              <a:rPr kumimoji="1" lang="zh-CN" altLang="en-US" sz="2000" dirty="0" smtClean="0">
                <a:solidFill>
                  <a:srgbClr val="0000FF"/>
                </a:solidFill>
                <a:latin typeface="楷体" pitchFamily="49" charset="-122"/>
                <a:ea typeface="楷体" pitchFamily="49" charset="-122"/>
              </a:rPr>
              <a:t>接</a:t>
            </a:r>
            <a:r>
              <a:rPr kumimoji="1" lang="en-US" altLang="zh-CN" sz="2000" dirty="0" smtClean="0">
                <a:solidFill>
                  <a:srgbClr val="0000FF"/>
                </a:solidFill>
                <a:latin typeface="楷体" pitchFamily="49" charset="-122"/>
                <a:ea typeface="楷体" pitchFamily="49" charset="-122"/>
              </a:rPr>
              <a:t>(15</a:t>
            </a:r>
            <a:r>
              <a:rPr kumimoji="1" lang="zh-CN" altLang="en-US" sz="2000" dirty="0" smtClean="0">
                <a:solidFill>
                  <a:srgbClr val="0000FF"/>
                </a:solidFill>
                <a:latin typeface="楷体" pitchFamily="49" charset="-122"/>
                <a:ea typeface="楷体" pitchFamily="49" charset="-122"/>
              </a:rPr>
              <a:t>分</a:t>
            </a:r>
            <a:r>
              <a:rPr kumimoji="1" lang="en-US" altLang="zh-CN" sz="2000" dirty="0" smtClean="0">
                <a:solidFill>
                  <a:srgbClr val="0000FF"/>
                </a:solidFill>
                <a:latin typeface="楷体" pitchFamily="49" charset="-122"/>
                <a:ea typeface="楷体" pitchFamily="49" charset="-122"/>
              </a:rPr>
              <a:t>)</a:t>
            </a:r>
          </a:p>
          <a:p>
            <a:r>
              <a:rPr kumimoji="1" lang="en-US" altLang="zh-CN" sz="2000" dirty="0" smtClean="0">
                <a:solidFill>
                  <a:srgbClr val="0000FF"/>
                </a:solidFill>
                <a:latin typeface="楷体" pitchFamily="49" charset="-122"/>
                <a:ea typeface="楷体" pitchFamily="49" charset="-122"/>
              </a:rPr>
              <a:t>(3)</a:t>
            </a:r>
            <a:r>
              <a:rPr kumimoji="1" lang="zh-CN" altLang="zh-CN" sz="2000" dirty="0">
                <a:solidFill>
                  <a:srgbClr val="0000FF"/>
                </a:solidFill>
                <a:latin typeface="楷体" pitchFamily="49" charset="-122"/>
                <a:ea typeface="楷体" pitchFamily="49" charset="-122"/>
              </a:rPr>
              <a:t>简述利用</a:t>
            </a:r>
            <a:r>
              <a:rPr kumimoji="1" lang="en-US" altLang="zh-CN" sz="2000" dirty="0">
                <a:solidFill>
                  <a:srgbClr val="0000FF"/>
                </a:solidFill>
                <a:latin typeface="楷体" pitchFamily="49" charset="-122"/>
                <a:ea typeface="楷体" pitchFamily="49" charset="-122"/>
              </a:rPr>
              <a:t>U-I</a:t>
            </a:r>
            <a:r>
              <a:rPr kumimoji="1" lang="zh-CN" altLang="zh-CN" sz="2000" dirty="0">
                <a:solidFill>
                  <a:srgbClr val="0000FF"/>
                </a:solidFill>
                <a:latin typeface="楷体" pitchFamily="49" charset="-122"/>
                <a:ea typeface="楷体" pitchFamily="49" charset="-122"/>
              </a:rPr>
              <a:t>图像求出的电源电动势</a:t>
            </a:r>
            <a:r>
              <a:rPr kumimoji="1" lang="en-US" altLang="zh-CN" sz="2000" dirty="0">
                <a:solidFill>
                  <a:srgbClr val="0000FF"/>
                </a:solidFill>
                <a:latin typeface="楷体" pitchFamily="49" charset="-122"/>
                <a:ea typeface="楷体" pitchFamily="49" charset="-122"/>
              </a:rPr>
              <a:t>E</a:t>
            </a:r>
            <a:r>
              <a:rPr kumimoji="1" lang="zh-CN" altLang="zh-CN" sz="2000" dirty="0">
                <a:solidFill>
                  <a:srgbClr val="0000FF"/>
                </a:solidFill>
                <a:latin typeface="楷体" pitchFamily="49" charset="-122"/>
                <a:ea typeface="楷体" pitchFamily="49" charset="-122"/>
              </a:rPr>
              <a:t>和内电阻</a:t>
            </a:r>
            <a:r>
              <a:rPr kumimoji="1" lang="en-US" altLang="zh-CN" sz="2000" dirty="0">
                <a:solidFill>
                  <a:srgbClr val="0000FF"/>
                </a:solidFill>
                <a:latin typeface="楷体" pitchFamily="49" charset="-122"/>
                <a:ea typeface="楷体" pitchFamily="49" charset="-122"/>
              </a:rPr>
              <a:t>r</a:t>
            </a:r>
            <a:r>
              <a:rPr kumimoji="1" lang="zh-CN" altLang="zh-CN" sz="2000" dirty="0">
                <a:solidFill>
                  <a:srgbClr val="0000FF"/>
                </a:solidFill>
                <a:latin typeface="楷体" pitchFamily="49" charset="-122"/>
                <a:ea typeface="楷体" pitchFamily="49" charset="-122"/>
              </a:rPr>
              <a:t>的教学思路。</a:t>
            </a:r>
            <a:r>
              <a:rPr kumimoji="1" lang="en-US" altLang="zh-CN" sz="2000" dirty="0" smtClean="0">
                <a:solidFill>
                  <a:srgbClr val="0000FF"/>
                </a:solidFill>
                <a:latin typeface="楷体" pitchFamily="49" charset="-122"/>
                <a:ea typeface="楷体" pitchFamily="49" charset="-122"/>
              </a:rPr>
              <a:t>(9</a:t>
            </a:r>
            <a:r>
              <a:rPr kumimoji="1" lang="zh-CN" altLang="en-US" sz="2000" dirty="0" smtClean="0">
                <a:solidFill>
                  <a:srgbClr val="0000FF"/>
                </a:solidFill>
                <a:latin typeface="楷体" pitchFamily="49" charset="-122"/>
                <a:ea typeface="楷体" pitchFamily="49" charset="-122"/>
              </a:rPr>
              <a:t>分</a:t>
            </a:r>
            <a:r>
              <a:rPr kumimoji="1" lang="en-US" altLang="zh-CN" sz="2000" dirty="0" smtClean="0">
                <a:solidFill>
                  <a:srgbClr val="0000FF"/>
                </a:solidFill>
                <a:latin typeface="楷体" pitchFamily="49" charset="-122"/>
                <a:ea typeface="楷体" pitchFamily="49" charset="-122"/>
              </a:rPr>
              <a:t>)</a:t>
            </a:r>
            <a:endParaRPr kumimoji="1" lang="en-US" altLang="zh-CN" sz="2000" dirty="0">
              <a:solidFill>
                <a:srgbClr val="0000FF"/>
              </a:solidFill>
              <a:latin typeface="楷体" pitchFamily="49" charset="-122"/>
              <a:ea typeface="楷体" pitchFamily="49" charset="-122"/>
            </a:endParaRPr>
          </a:p>
        </p:txBody>
      </p:sp>
    </p:spTree>
    <p:extLst>
      <p:ext uri="{BB962C8B-B14F-4D97-AF65-F5344CB8AC3E}">
        <p14:creationId xmlns:p14="http://schemas.microsoft.com/office/powerpoint/2010/main" val="117130610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75" name="Text Box 55"/>
          <p:cNvSpPr txBox="1">
            <a:spLocks noChangeArrowheads="1"/>
          </p:cNvSpPr>
          <p:nvPr/>
        </p:nvSpPr>
        <p:spPr bwMode="auto">
          <a:xfrm>
            <a:off x="4763" y="15875"/>
            <a:ext cx="29114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三、案例分析题</a:t>
            </a:r>
          </a:p>
        </p:txBody>
      </p:sp>
      <p:sp>
        <p:nvSpPr>
          <p:cNvPr id="11" name="内容占位符 2"/>
          <p:cNvSpPr txBox="1">
            <a:spLocks/>
          </p:cNvSpPr>
          <p:nvPr/>
        </p:nvSpPr>
        <p:spPr>
          <a:xfrm>
            <a:off x="220217" y="638320"/>
            <a:ext cx="8713092" cy="6031040"/>
          </a:xfrm>
          <a:prstGeom prst="rect">
            <a:avLst/>
          </a:prstGeom>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Tx/>
              <a:buNone/>
              <a:defRPr/>
            </a:pPr>
            <a:r>
              <a:rPr kumimoji="1" lang="en-US" altLang="zh-CN" sz="2000" dirty="0" smtClean="0">
                <a:solidFill>
                  <a:srgbClr val="0000FF"/>
                </a:solidFill>
                <a:latin typeface="楷体" pitchFamily="49" charset="-122"/>
                <a:ea typeface="楷体" pitchFamily="49" charset="-122"/>
              </a:rPr>
              <a:t>11.</a:t>
            </a:r>
            <a:r>
              <a:rPr kumimoji="1" lang="zh-CN" altLang="zh-CN" sz="2000" dirty="0" smtClean="0">
                <a:solidFill>
                  <a:srgbClr val="0000FF"/>
                </a:solidFill>
                <a:latin typeface="楷体" pitchFamily="49" charset="-122"/>
                <a:ea typeface="楷体" pitchFamily="49" charset="-122"/>
              </a:rPr>
              <a:t>参考答案</a:t>
            </a:r>
            <a:endParaRPr kumimoji="1" lang="zh-CN" altLang="en-US" sz="2000" dirty="0" smtClean="0">
              <a:solidFill>
                <a:srgbClr val="0000FF"/>
              </a:solidFill>
              <a:latin typeface="楷体" pitchFamily="49" charset="-122"/>
              <a:ea typeface="楷体" pitchFamily="49" charset="-122"/>
            </a:endParaRPr>
          </a:p>
          <a:p>
            <a:pPr marL="0" indent="0">
              <a:buFontTx/>
              <a:buNone/>
              <a:defRPr/>
            </a:pPr>
            <a:r>
              <a:rPr kumimoji="1" lang="en-US" altLang="zh-CN" sz="2000" dirty="0" smtClean="0">
                <a:solidFill>
                  <a:srgbClr val="0000FF"/>
                </a:solidFill>
                <a:latin typeface="楷体" pitchFamily="49" charset="-122"/>
                <a:ea typeface="楷体" pitchFamily="49" charset="-122"/>
              </a:rPr>
              <a:t>(1)</a:t>
            </a:r>
            <a:r>
              <a:rPr kumimoji="1" lang="zh-CN" altLang="en-US" sz="2000" dirty="0" smtClean="0">
                <a:solidFill>
                  <a:srgbClr val="0000FF"/>
                </a:solidFill>
                <a:latin typeface="楷体" pitchFamily="49" charset="-122"/>
                <a:ea typeface="楷体" pitchFamily="49" charset="-122"/>
              </a:rPr>
              <a:t>正确电路图</a:t>
            </a:r>
            <a:r>
              <a:rPr lang="en-US" altLang="zh-CN" sz="2000" dirty="0" smtClean="0">
                <a:solidFill>
                  <a:srgbClr val="0000FF"/>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由于所用到的实验原理是</a:t>
            </a:r>
            <a:r>
              <a:rPr lang="en-US" altLang="zh-CN" sz="2000" dirty="0">
                <a:solidFill>
                  <a:srgbClr val="333333"/>
                </a:solidFill>
                <a:latin typeface="楷体" pitchFamily="49" charset="-122"/>
                <a:ea typeface="楷体" pitchFamily="49" charset="-122"/>
              </a:rPr>
              <a:t>:E=</a:t>
            </a:r>
            <a:r>
              <a:rPr lang="en-US" altLang="zh-CN" sz="2000" dirty="0" err="1">
                <a:solidFill>
                  <a:srgbClr val="333333"/>
                </a:solidFill>
                <a:latin typeface="楷体" pitchFamily="49" charset="-122"/>
                <a:ea typeface="楷体" pitchFamily="49" charset="-122"/>
              </a:rPr>
              <a:t>U+Ir</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式中的</a:t>
            </a:r>
            <a:r>
              <a:rPr lang="en-US" altLang="zh-CN" sz="2000" dirty="0">
                <a:solidFill>
                  <a:srgbClr val="333333"/>
                </a:solidFill>
                <a:latin typeface="楷体" pitchFamily="49" charset="-122"/>
                <a:ea typeface="楷体" pitchFamily="49" charset="-122"/>
              </a:rPr>
              <a:t>U</a:t>
            </a:r>
            <a:r>
              <a:rPr lang="zh-CN" altLang="zh-CN" sz="2000" dirty="0">
                <a:solidFill>
                  <a:srgbClr val="333333"/>
                </a:solidFill>
                <a:latin typeface="楷体" pitchFamily="49" charset="-122"/>
                <a:ea typeface="楷体" pitchFamily="49" charset="-122"/>
              </a:rPr>
              <a:t>为路端电压，</a:t>
            </a:r>
            <a:r>
              <a:rPr lang="en-US" altLang="zh-CN" sz="2000" dirty="0">
                <a:solidFill>
                  <a:srgbClr val="333333"/>
                </a:solidFill>
                <a:latin typeface="楷体" pitchFamily="49" charset="-122"/>
                <a:ea typeface="楷体" pitchFamily="49" charset="-122"/>
              </a:rPr>
              <a:t>I</a:t>
            </a:r>
            <a:r>
              <a:rPr lang="zh-CN" altLang="zh-CN" sz="2000" dirty="0">
                <a:solidFill>
                  <a:srgbClr val="333333"/>
                </a:solidFill>
                <a:latin typeface="楷体" pitchFamily="49" charset="-122"/>
                <a:ea typeface="楷体" pitchFamily="49" charset="-122"/>
              </a:rPr>
              <a:t>为干路电流。而甲同学设计的电路中电流表测量的是流过电阻</a:t>
            </a:r>
            <a:r>
              <a:rPr lang="en-US" altLang="zh-CN" sz="2000" dirty="0">
                <a:solidFill>
                  <a:srgbClr val="333333"/>
                </a:solidFill>
                <a:latin typeface="楷体" pitchFamily="49" charset="-122"/>
                <a:ea typeface="楷体" pitchFamily="49" charset="-122"/>
              </a:rPr>
              <a:t>R</a:t>
            </a:r>
            <a:r>
              <a:rPr lang="zh-CN" altLang="zh-CN" sz="2000" dirty="0">
                <a:solidFill>
                  <a:srgbClr val="333333"/>
                </a:solidFill>
                <a:latin typeface="楷体" pitchFamily="49" charset="-122"/>
                <a:ea typeface="楷体" pitchFamily="49" charset="-122"/>
              </a:rPr>
              <a:t>的电流和电压表测量的是电阻</a:t>
            </a:r>
            <a:r>
              <a:rPr lang="en-US" altLang="zh-CN" sz="2000" dirty="0">
                <a:solidFill>
                  <a:srgbClr val="333333"/>
                </a:solidFill>
                <a:latin typeface="楷体" pitchFamily="49" charset="-122"/>
                <a:ea typeface="楷体" pitchFamily="49" charset="-122"/>
              </a:rPr>
              <a:t>R</a:t>
            </a:r>
            <a:r>
              <a:rPr lang="zh-CN" altLang="zh-CN" sz="2000" dirty="0">
                <a:solidFill>
                  <a:srgbClr val="333333"/>
                </a:solidFill>
                <a:latin typeface="楷体" pitchFamily="49" charset="-122"/>
                <a:ea typeface="楷体" pitchFamily="49" charset="-122"/>
              </a:rPr>
              <a:t>两端的电压，所以甲同学实验电路图错误。正确电路图如下</a:t>
            </a:r>
            <a:r>
              <a:rPr lang="en-US" altLang="zh-CN" sz="2000" dirty="0" smtClean="0">
                <a:solidFill>
                  <a:srgbClr val="333333"/>
                </a:solidFill>
                <a:latin typeface="楷体" pitchFamily="49" charset="-122"/>
                <a:ea typeface="楷体" pitchFamily="49" charset="-122"/>
              </a:rPr>
              <a:t>:</a:t>
            </a:r>
          </a:p>
          <a:p>
            <a:pPr marL="0" indent="0">
              <a:buFontTx/>
              <a:buNone/>
              <a:defRPr/>
            </a:pPr>
            <a:endParaRPr lang="en-US" altLang="zh-CN" sz="2000" dirty="0">
              <a:solidFill>
                <a:srgbClr val="333333"/>
              </a:solidFill>
              <a:latin typeface="楷体" pitchFamily="49" charset="-122"/>
              <a:ea typeface="楷体" pitchFamily="49" charset="-122"/>
            </a:endParaRPr>
          </a:p>
          <a:p>
            <a:pPr marL="0" indent="0">
              <a:buFontTx/>
              <a:buNone/>
              <a:defRPr/>
            </a:pPr>
            <a:endParaRPr lang="en-US" altLang="zh-CN" sz="2000" dirty="0" smtClean="0">
              <a:solidFill>
                <a:srgbClr val="333333"/>
              </a:solidFill>
              <a:latin typeface="楷体" pitchFamily="49" charset="-122"/>
              <a:ea typeface="楷体" pitchFamily="49" charset="-122"/>
            </a:endParaRPr>
          </a:p>
          <a:p>
            <a:pPr marL="0" indent="0">
              <a:buFontTx/>
              <a:buNone/>
              <a:defRPr/>
            </a:pPr>
            <a:endParaRPr lang="en-US" altLang="zh-CN" sz="2000" dirty="0">
              <a:solidFill>
                <a:srgbClr val="333333"/>
              </a:solidFill>
              <a:latin typeface="楷体" pitchFamily="49" charset="-122"/>
              <a:ea typeface="楷体" pitchFamily="49" charset="-122"/>
            </a:endParaRPr>
          </a:p>
          <a:p>
            <a:pPr marL="0" indent="0">
              <a:buFontTx/>
              <a:buNone/>
              <a:defRPr/>
            </a:pPr>
            <a:endParaRPr lang="en-US" altLang="zh-CN" sz="2000" dirty="0" smtClean="0">
              <a:solidFill>
                <a:srgbClr val="333333"/>
              </a:solidFill>
              <a:latin typeface="楷体" pitchFamily="49" charset="-122"/>
              <a:ea typeface="楷体" pitchFamily="49" charset="-122"/>
            </a:endParaRPr>
          </a:p>
          <a:p>
            <a:pPr marL="0" indent="0">
              <a:buFontTx/>
              <a:buNone/>
            </a:pPr>
            <a:r>
              <a:rPr lang="en-US" altLang="zh-CN" sz="2000" dirty="0" smtClean="0">
                <a:solidFill>
                  <a:srgbClr val="0000FF"/>
                </a:solidFill>
                <a:latin typeface="楷体" pitchFamily="49" charset="-122"/>
                <a:ea typeface="楷体" pitchFamily="49" charset="-122"/>
              </a:rPr>
              <a:t>(</a:t>
            </a:r>
            <a:r>
              <a:rPr lang="en-US" altLang="zh-CN" sz="2000" dirty="0">
                <a:solidFill>
                  <a:srgbClr val="0000FF"/>
                </a:solidFill>
                <a:latin typeface="楷体" pitchFamily="49" charset="-122"/>
                <a:ea typeface="楷体" pitchFamily="49" charset="-122"/>
              </a:rPr>
              <a:t>2</a:t>
            </a:r>
            <a:r>
              <a:rPr lang="en-US" altLang="zh-CN" sz="2000" dirty="0" smtClean="0">
                <a:solidFill>
                  <a:srgbClr val="0000FF"/>
                </a:solidFill>
                <a:latin typeface="楷体" pitchFamily="49" charset="-122"/>
                <a:ea typeface="楷体" pitchFamily="49" charset="-122"/>
              </a:rPr>
              <a:t>)</a:t>
            </a:r>
            <a:r>
              <a:rPr lang="zh-CN" altLang="en-US" sz="2000" dirty="0" smtClean="0">
                <a:solidFill>
                  <a:srgbClr val="0000FF"/>
                </a:solidFill>
                <a:latin typeface="楷体" pitchFamily="49" charset="-122"/>
                <a:ea typeface="楷体" pitchFamily="49" charset="-122"/>
              </a:rPr>
              <a:t>教学过程：</a:t>
            </a:r>
            <a:endParaRPr lang="en-US" altLang="zh-CN" sz="2000" dirty="0" smtClean="0">
              <a:solidFill>
                <a:srgbClr val="0000FF"/>
              </a:solidFill>
              <a:latin typeface="楷体" pitchFamily="49" charset="-122"/>
              <a:ea typeface="楷体" pitchFamily="49" charset="-122"/>
            </a:endParaRPr>
          </a:p>
          <a:p>
            <a:pPr marL="0" indent="0">
              <a:buFontTx/>
              <a:buNone/>
            </a:pPr>
            <a:r>
              <a:rPr lang="zh-CN" altLang="zh-CN" sz="2000" dirty="0" smtClean="0">
                <a:solidFill>
                  <a:srgbClr val="333333"/>
                </a:solidFill>
                <a:latin typeface="楷体" pitchFamily="49" charset="-122"/>
                <a:ea typeface="楷体" pitchFamily="49" charset="-122"/>
              </a:rPr>
              <a:t>师</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乙同学</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观察下你所设计的电路是否有问题</a:t>
            </a:r>
            <a:r>
              <a:rPr lang="en-US" altLang="zh-CN" sz="2000" dirty="0">
                <a:solidFill>
                  <a:srgbClr val="333333"/>
                </a:solidFill>
                <a:latin typeface="楷体" pitchFamily="49" charset="-122"/>
                <a:ea typeface="楷体" pitchFamily="49" charset="-122"/>
              </a:rPr>
              <a:t>?</a:t>
            </a:r>
            <a:br>
              <a:rPr lang="en-US" altLang="zh-CN" sz="2000" dirty="0">
                <a:solidFill>
                  <a:srgbClr val="333333"/>
                </a:solidFill>
                <a:latin typeface="楷体" pitchFamily="49" charset="-122"/>
                <a:ea typeface="楷体" pitchFamily="49" charset="-122"/>
              </a:rPr>
            </a:br>
            <a:r>
              <a:rPr lang="zh-CN" altLang="zh-CN" sz="2000" dirty="0">
                <a:solidFill>
                  <a:srgbClr val="333333"/>
                </a:solidFill>
                <a:latin typeface="楷体" pitchFamily="49" charset="-122"/>
                <a:ea typeface="楷体" pitchFamily="49" charset="-122"/>
              </a:rPr>
              <a:t>生</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没有啊。点压表测路端电压，电流表测干路电流，滑动变阻器接两个接线柱。</a:t>
            </a:r>
          </a:p>
          <a:p>
            <a:pPr marL="0" indent="0">
              <a:buFontTx/>
              <a:buNone/>
            </a:pPr>
            <a:r>
              <a:rPr lang="zh-CN" altLang="zh-CN" sz="2000" dirty="0">
                <a:solidFill>
                  <a:srgbClr val="333333"/>
                </a:solidFill>
                <a:latin typeface="楷体" pitchFamily="49" charset="-122"/>
                <a:ea typeface="楷体" pitchFamily="49" charset="-122"/>
              </a:rPr>
              <a:t>师</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那我们一起来检查下吧</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怎么做呢</a:t>
            </a:r>
            <a:r>
              <a:rPr lang="en-US" altLang="zh-CN" sz="2000" dirty="0">
                <a:solidFill>
                  <a:srgbClr val="333333"/>
                </a:solidFill>
                <a:latin typeface="楷体" pitchFamily="49" charset="-122"/>
                <a:ea typeface="楷体" pitchFamily="49" charset="-122"/>
              </a:rPr>
              <a:t>?</a:t>
            </a:r>
            <a:br>
              <a:rPr lang="en-US" altLang="zh-CN" sz="2000" dirty="0">
                <a:solidFill>
                  <a:srgbClr val="333333"/>
                </a:solidFill>
                <a:latin typeface="楷体" pitchFamily="49" charset="-122"/>
                <a:ea typeface="楷体" pitchFamily="49" charset="-122"/>
              </a:rPr>
            </a:br>
            <a:r>
              <a:rPr lang="zh-CN" altLang="zh-CN" sz="2000" dirty="0">
                <a:solidFill>
                  <a:srgbClr val="333333"/>
                </a:solidFill>
                <a:latin typeface="楷体" pitchFamily="49" charset="-122"/>
                <a:ea typeface="楷体" pitchFamily="49" charset="-122"/>
              </a:rPr>
              <a:t>生</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看电路是否畅通，是否存在短路或断路。电流从正极流出经过开关流人电压表和电流表负极……老师我电源连反了。我换一下应该就没问题了。</a:t>
            </a:r>
            <a:r>
              <a:rPr lang="en-US" altLang="zh-CN" sz="2000" dirty="0">
                <a:solidFill>
                  <a:srgbClr val="333333"/>
                </a:solidFill>
                <a:latin typeface="楷体" pitchFamily="49" charset="-122"/>
                <a:ea typeface="楷体" pitchFamily="49" charset="-122"/>
              </a:rPr>
              <a:t/>
            </a:r>
            <a:br>
              <a:rPr lang="en-US" altLang="zh-CN" sz="2000" dirty="0">
                <a:solidFill>
                  <a:srgbClr val="333333"/>
                </a:solidFill>
                <a:latin typeface="楷体" pitchFamily="49" charset="-122"/>
                <a:ea typeface="楷体" pitchFamily="49" charset="-122"/>
              </a:rPr>
            </a:br>
            <a:endParaRPr lang="zh-CN" altLang="zh-CN" sz="2000" dirty="0">
              <a:solidFill>
                <a:srgbClr val="333333"/>
              </a:solidFill>
              <a:latin typeface="楷体" pitchFamily="49" charset="-122"/>
              <a:ea typeface="楷体" pitchFamily="49" charset="-122"/>
            </a:endParaRPr>
          </a:p>
        </p:txBody>
      </p:sp>
      <p:sp>
        <p:nvSpPr>
          <p:cNvPr id="7"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宋体"/>
                <a:ea typeface="宋体"/>
              </a:rPr>
              <a:t>2018</a:t>
            </a:r>
            <a:r>
              <a:rPr lang="zh-CN" altLang="en-US" dirty="0" smtClean="0">
                <a:solidFill>
                  <a:srgbClr val="FFFFFF"/>
                </a:solidFill>
                <a:latin typeface="宋体"/>
                <a:ea typeface="宋体"/>
              </a:rPr>
              <a:t>年下半年</a:t>
            </a:r>
          </a:p>
        </p:txBody>
      </p:sp>
      <p:pic>
        <p:nvPicPr>
          <p:cNvPr id="8" name="图片 7"/>
          <p:cNvPicPr/>
          <p:nvPr/>
        </p:nvPicPr>
        <p:blipFill rotWithShape="1">
          <a:blip r:embed="rId2" cstate="print">
            <a:extLst>
              <a:ext uri="{28A0092B-C50C-407E-A947-70E740481C1C}">
                <a14:useLocalDpi xmlns:a14="http://schemas.microsoft.com/office/drawing/2010/main" val="0"/>
              </a:ext>
            </a:extLst>
          </a:blip>
          <a:srcRect l="27308" t="33042" r="36390" b="41481"/>
          <a:stretch/>
        </p:blipFill>
        <p:spPr bwMode="auto">
          <a:xfrm rot="16200000">
            <a:off x="3653898" y="1538790"/>
            <a:ext cx="1672258" cy="271637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5711647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75" name="Text Box 55"/>
          <p:cNvSpPr txBox="1">
            <a:spLocks noChangeArrowheads="1"/>
          </p:cNvSpPr>
          <p:nvPr/>
        </p:nvSpPr>
        <p:spPr bwMode="auto">
          <a:xfrm>
            <a:off x="4763" y="15875"/>
            <a:ext cx="29114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三、案例分析题</a:t>
            </a:r>
          </a:p>
        </p:txBody>
      </p:sp>
      <p:sp>
        <p:nvSpPr>
          <p:cNvPr id="11" name="内容占位符 2"/>
          <p:cNvSpPr txBox="1">
            <a:spLocks/>
          </p:cNvSpPr>
          <p:nvPr/>
        </p:nvSpPr>
        <p:spPr>
          <a:xfrm>
            <a:off x="220217" y="638320"/>
            <a:ext cx="8713092" cy="5382968"/>
          </a:xfrm>
          <a:prstGeom prst="rect">
            <a:avLst/>
          </a:prstGeom>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Tx/>
              <a:buNone/>
              <a:defRPr/>
            </a:pPr>
            <a:r>
              <a:rPr lang="zh-CN" altLang="zh-CN" sz="2000" dirty="0" smtClean="0">
                <a:solidFill>
                  <a:srgbClr val="333333"/>
                </a:solidFill>
                <a:latin typeface="楷体" pitchFamily="49" charset="-122"/>
                <a:ea typeface="楷体" pitchFamily="49" charset="-122"/>
              </a:rPr>
              <a:t>师</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你确定吗</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那滑动变阻器在这个电路中起什么作用呢</a:t>
            </a:r>
            <a:r>
              <a:rPr lang="en-US" altLang="zh-CN" sz="2000" dirty="0">
                <a:solidFill>
                  <a:srgbClr val="333333"/>
                </a:solidFill>
                <a:latin typeface="楷体" pitchFamily="49" charset="-122"/>
                <a:ea typeface="楷体" pitchFamily="49" charset="-122"/>
              </a:rPr>
              <a:t>?</a:t>
            </a:r>
            <a:endParaRPr lang="zh-CN" altLang="zh-CN" sz="2000" dirty="0">
              <a:solidFill>
                <a:srgbClr val="333333"/>
              </a:solidFill>
              <a:latin typeface="楷体" pitchFamily="49" charset="-122"/>
              <a:ea typeface="楷体" pitchFamily="49" charset="-122"/>
            </a:endParaRPr>
          </a:p>
          <a:p>
            <a:pPr marL="0" indent="0">
              <a:buFontTx/>
              <a:buNone/>
            </a:pPr>
            <a:r>
              <a:rPr lang="zh-CN" altLang="zh-CN" sz="2000" dirty="0">
                <a:solidFill>
                  <a:srgbClr val="333333"/>
                </a:solidFill>
                <a:latin typeface="楷体" pitchFamily="49" charset="-122"/>
                <a:ea typeface="楷体" pitchFamily="49" charset="-122"/>
              </a:rPr>
              <a:t>生：</a:t>
            </a:r>
            <a:r>
              <a:rPr lang="en-US" altLang="zh-CN" sz="2000" dirty="0">
                <a:solidFill>
                  <a:srgbClr val="333333"/>
                </a:solidFill>
                <a:latin typeface="楷体" pitchFamily="49" charset="-122"/>
                <a:ea typeface="楷体" pitchFamily="49" charset="-122"/>
              </a:rPr>
              <a:t>①</a:t>
            </a:r>
            <a:r>
              <a:rPr lang="zh-CN" altLang="zh-CN" sz="2000" dirty="0">
                <a:solidFill>
                  <a:srgbClr val="333333"/>
                </a:solidFill>
                <a:latin typeface="楷体" pitchFamily="49" charset="-122"/>
                <a:ea typeface="楷体" pitchFamily="49" charset="-122"/>
              </a:rPr>
              <a:t>保护电路</a:t>
            </a:r>
            <a:r>
              <a:rPr lang="en-US" altLang="zh-CN" sz="2000" dirty="0">
                <a:solidFill>
                  <a:srgbClr val="333333"/>
                </a:solidFill>
                <a:latin typeface="楷体" pitchFamily="49" charset="-122"/>
                <a:ea typeface="楷体" pitchFamily="49" charset="-122"/>
              </a:rPr>
              <a:t>;②</a:t>
            </a:r>
            <a:r>
              <a:rPr lang="zh-CN" altLang="zh-CN" sz="2000" dirty="0">
                <a:solidFill>
                  <a:srgbClr val="333333"/>
                </a:solidFill>
                <a:latin typeface="楷体" pitchFamily="49" charset="-122"/>
                <a:ea typeface="楷体" pitchFamily="49" charset="-122"/>
              </a:rPr>
              <a:t>测量多组数据求平均值</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减小实验误差。</a:t>
            </a:r>
          </a:p>
          <a:p>
            <a:pPr marL="0" indent="0">
              <a:buFontTx/>
              <a:buNone/>
            </a:pPr>
            <a:r>
              <a:rPr lang="zh-CN" altLang="zh-CN" sz="2000" dirty="0">
                <a:solidFill>
                  <a:srgbClr val="333333"/>
                </a:solidFill>
                <a:latin typeface="楷体" pitchFamily="49" charset="-122"/>
                <a:ea typeface="楷体" pitchFamily="49" charset="-122"/>
              </a:rPr>
              <a:t>师</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非常好</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这两条作用你的电路都满足吗</a:t>
            </a:r>
            <a:r>
              <a:rPr lang="en-US" altLang="zh-CN" sz="2000" dirty="0">
                <a:solidFill>
                  <a:srgbClr val="333333"/>
                </a:solidFill>
                <a:latin typeface="楷体" pitchFamily="49" charset="-122"/>
                <a:ea typeface="楷体" pitchFamily="49" charset="-122"/>
              </a:rPr>
              <a:t>?</a:t>
            </a:r>
            <a:br>
              <a:rPr lang="en-US" altLang="zh-CN" sz="2000" dirty="0">
                <a:solidFill>
                  <a:srgbClr val="333333"/>
                </a:solidFill>
                <a:latin typeface="楷体" pitchFamily="49" charset="-122"/>
                <a:ea typeface="楷体" pitchFamily="49" charset="-122"/>
              </a:rPr>
            </a:br>
            <a:r>
              <a:rPr lang="zh-CN" altLang="zh-CN" sz="2000" dirty="0">
                <a:solidFill>
                  <a:srgbClr val="333333"/>
                </a:solidFill>
                <a:latin typeface="楷体" pitchFamily="49" charset="-122"/>
                <a:ea typeface="楷体" pitchFamily="49" charset="-122"/>
              </a:rPr>
              <a:t>生</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首先，潜动使用器最大接人电路，电压表不会过大</a:t>
            </a:r>
            <a:r>
              <a:rPr lang="en-US" altLang="zh-CN" sz="2000" dirty="0">
                <a:solidFill>
                  <a:srgbClr val="333333"/>
                </a:solidFill>
                <a:latin typeface="楷体" pitchFamily="49" charset="-122"/>
                <a:ea typeface="楷体" pitchFamily="49" charset="-122"/>
              </a:rPr>
              <a:t>,①</a:t>
            </a:r>
            <a:r>
              <a:rPr lang="zh-CN" altLang="zh-CN" sz="2000" dirty="0">
                <a:solidFill>
                  <a:srgbClr val="333333"/>
                </a:solidFill>
                <a:latin typeface="楷体" pitchFamily="49" charset="-122"/>
                <a:ea typeface="楷体" pitchFamily="49" charset="-122"/>
              </a:rPr>
              <a:t>满足。其次</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起不到第二条作用。师</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那滑动变阻器该怎么接在电路中呢</a:t>
            </a:r>
            <a:r>
              <a:rPr lang="en-US" altLang="zh-CN" sz="2000" dirty="0">
                <a:solidFill>
                  <a:srgbClr val="333333"/>
                </a:solidFill>
                <a:latin typeface="楷体" pitchFamily="49" charset="-122"/>
                <a:ea typeface="楷体" pitchFamily="49" charset="-122"/>
              </a:rPr>
              <a:t>?</a:t>
            </a:r>
            <a:endParaRPr lang="zh-CN" altLang="zh-CN" sz="2000" dirty="0">
              <a:solidFill>
                <a:srgbClr val="333333"/>
              </a:solidFill>
              <a:latin typeface="楷体" pitchFamily="49" charset="-122"/>
              <a:ea typeface="楷体" pitchFamily="49" charset="-122"/>
            </a:endParaRPr>
          </a:p>
          <a:p>
            <a:pPr marL="0" indent="0">
              <a:buFontTx/>
              <a:buNone/>
            </a:pPr>
            <a:r>
              <a:rPr lang="zh-CN" altLang="zh-CN" sz="2000" dirty="0">
                <a:solidFill>
                  <a:srgbClr val="333333"/>
                </a:solidFill>
                <a:latin typeface="楷体" pitchFamily="49" charset="-122"/>
                <a:ea typeface="楷体" pitchFamily="49" charset="-122"/>
              </a:rPr>
              <a:t>生</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一上一下的方式连接。</a:t>
            </a:r>
            <a:r>
              <a:rPr lang="en-US" altLang="zh-CN" sz="2000" dirty="0">
                <a:solidFill>
                  <a:srgbClr val="333333"/>
                </a:solidFill>
                <a:latin typeface="楷体" pitchFamily="49" charset="-122"/>
                <a:ea typeface="楷体" pitchFamily="49" charset="-122"/>
              </a:rPr>
              <a:t/>
            </a:r>
            <a:br>
              <a:rPr lang="en-US" altLang="zh-CN" sz="2000" dirty="0">
                <a:solidFill>
                  <a:srgbClr val="333333"/>
                </a:solidFill>
                <a:latin typeface="楷体" pitchFamily="49" charset="-122"/>
                <a:ea typeface="楷体" pitchFamily="49" charset="-122"/>
              </a:rPr>
            </a:br>
            <a:r>
              <a:rPr lang="zh-CN" altLang="zh-CN" sz="2000" dirty="0">
                <a:solidFill>
                  <a:srgbClr val="333333"/>
                </a:solidFill>
                <a:latin typeface="楷体" pitchFamily="49" charset="-122"/>
                <a:ea typeface="楷体" pitchFamily="49" charset="-122"/>
              </a:rPr>
              <a:t>师</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修改你电路图再连接实物图进行实验吧。</a:t>
            </a:r>
          </a:p>
          <a:p>
            <a:pPr marL="0" indent="0">
              <a:buFontTx/>
              <a:buNone/>
            </a:pPr>
            <a:r>
              <a:rPr lang="zh-CN" altLang="zh-CN" sz="2000" dirty="0">
                <a:solidFill>
                  <a:srgbClr val="333333"/>
                </a:solidFill>
                <a:latin typeface="楷体" pitchFamily="49" charset="-122"/>
                <a:ea typeface="楷体" pitchFamily="49" charset="-122"/>
              </a:rPr>
              <a:t>生</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好的</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谢谢老师。 </a:t>
            </a:r>
            <a:endParaRPr lang="en-US" altLang="zh-CN" sz="2000" dirty="0" smtClean="0">
              <a:solidFill>
                <a:srgbClr val="333333"/>
              </a:solidFill>
              <a:latin typeface="楷体" pitchFamily="49" charset="-122"/>
              <a:ea typeface="楷体" pitchFamily="49" charset="-122"/>
            </a:endParaRPr>
          </a:p>
          <a:p>
            <a:pPr marL="0" indent="0">
              <a:buFontTx/>
              <a:buNone/>
            </a:pPr>
            <a:r>
              <a:rPr lang="en-US" altLang="zh-CN" sz="2000" dirty="0" smtClean="0">
                <a:solidFill>
                  <a:srgbClr val="0000FF"/>
                </a:solidFill>
                <a:latin typeface="楷体" pitchFamily="49" charset="-122"/>
                <a:ea typeface="楷体" pitchFamily="49" charset="-122"/>
              </a:rPr>
              <a:t>(3)</a:t>
            </a:r>
            <a:r>
              <a:rPr lang="zh-CN" altLang="en-US" sz="2000" dirty="0" smtClean="0">
                <a:solidFill>
                  <a:srgbClr val="0000FF"/>
                </a:solidFill>
                <a:latin typeface="楷体" pitchFamily="49" charset="-122"/>
                <a:ea typeface="楷体" pitchFamily="49" charset="-122"/>
              </a:rPr>
              <a:t>教学思路：</a:t>
            </a:r>
            <a:endParaRPr lang="en-US" altLang="zh-CN" sz="2000" dirty="0" smtClean="0">
              <a:solidFill>
                <a:srgbClr val="0000FF"/>
              </a:solidFill>
              <a:latin typeface="楷体" pitchFamily="49" charset="-122"/>
              <a:ea typeface="楷体" pitchFamily="49" charset="-122"/>
            </a:endParaRPr>
          </a:p>
          <a:p>
            <a:pPr marL="0" indent="0">
              <a:buFontTx/>
              <a:buNone/>
            </a:pPr>
            <a:r>
              <a:rPr lang="zh-CN" altLang="zh-CN" sz="2000" dirty="0">
                <a:solidFill>
                  <a:srgbClr val="333333"/>
                </a:solidFill>
                <a:latin typeface="楷体" pitchFamily="49" charset="-122"/>
                <a:ea typeface="楷体" pitchFamily="49" charset="-122"/>
              </a:rPr>
              <a:t>首先教师带领学生将闭合电路欧姆定律的公式</a:t>
            </a:r>
            <a:r>
              <a:rPr lang="en-US" altLang="zh-CN" sz="2000" dirty="0">
                <a:solidFill>
                  <a:srgbClr val="333333"/>
                </a:solidFill>
                <a:latin typeface="楷体" pitchFamily="49" charset="-122"/>
                <a:ea typeface="楷体" pitchFamily="49" charset="-122"/>
              </a:rPr>
              <a:t>:E=</a:t>
            </a:r>
            <a:r>
              <a:rPr lang="en-US" altLang="zh-CN" sz="2000" dirty="0" err="1">
                <a:solidFill>
                  <a:srgbClr val="333333"/>
                </a:solidFill>
                <a:latin typeface="楷体" pitchFamily="49" charset="-122"/>
                <a:ea typeface="楷体" pitchFamily="49" charset="-122"/>
              </a:rPr>
              <a:t>U+Ir</a:t>
            </a:r>
            <a:r>
              <a:rPr lang="zh-CN" altLang="zh-CN" sz="2000" dirty="0">
                <a:solidFill>
                  <a:srgbClr val="333333"/>
                </a:solidFill>
                <a:latin typeface="楷体" pitchFamily="49" charset="-122"/>
                <a:ea typeface="楷体" pitchFamily="49" charset="-122"/>
              </a:rPr>
              <a:t>，进行变形得出</a:t>
            </a:r>
            <a:r>
              <a:rPr lang="en-US" altLang="zh-CN" sz="2000" dirty="0">
                <a:solidFill>
                  <a:srgbClr val="333333"/>
                </a:solidFill>
                <a:latin typeface="楷体" pitchFamily="49" charset="-122"/>
                <a:ea typeface="楷体" pitchFamily="49" charset="-122"/>
              </a:rPr>
              <a:t>U=-</a:t>
            </a:r>
            <a:r>
              <a:rPr lang="en-US" altLang="zh-CN" sz="2000" dirty="0" err="1">
                <a:solidFill>
                  <a:srgbClr val="333333"/>
                </a:solidFill>
                <a:latin typeface="楷体" pitchFamily="49" charset="-122"/>
                <a:ea typeface="楷体" pitchFamily="49" charset="-122"/>
              </a:rPr>
              <a:t>lr+E</a:t>
            </a:r>
            <a:r>
              <a:rPr lang="zh-CN" altLang="zh-CN" sz="2000" dirty="0" smtClean="0">
                <a:solidFill>
                  <a:srgbClr val="333333"/>
                </a:solidFill>
                <a:latin typeface="楷体" pitchFamily="49" charset="-122"/>
                <a:ea typeface="楷体" pitchFamily="49" charset="-122"/>
              </a:rPr>
              <a:t>。</a:t>
            </a:r>
            <a:endParaRPr lang="en-US" altLang="zh-CN" sz="2000" dirty="0" smtClean="0">
              <a:solidFill>
                <a:srgbClr val="333333"/>
              </a:solidFill>
              <a:latin typeface="楷体" pitchFamily="49" charset="-122"/>
              <a:ea typeface="楷体" pitchFamily="49" charset="-122"/>
            </a:endParaRPr>
          </a:p>
          <a:p>
            <a:pPr marL="0" indent="0">
              <a:buFontTx/>
              <a:buNone/>
            </a:pPr>
            <a:r>
              <a:rPr lang="zh-CN" altLang="zh-CN" sz="2000" dirty="0" smtClean="0">
                <a:solidFill>
                  <a:srgbClr val="333333"/>
                </a:solidFill>
                <a:latin typeface="楷体" pitchFamily="49" charset="-122"/>
                <a:ea typeface="楷体" pitchFamily="49" charset="-122"/>
              </a:rPr>
              <a:t>其次</a:t>
            </a:r>
            <a:r>
              <a:rPr lang="zh-CN" altLang="zh-CN" sz="2000" dirty="0">
                <a:solidFill>
                  <a:srgbClr val="333333"/>
                </a:solidFill>
                <a:latin typeface="楷体" pitchFamily="49" charset="-122"/>
                <a:ea typeface="楷体" pitchFamily="49" charset="-122"/>
              </a:rPr>
              <a:t>引导学生根据测出来的实验数据</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在</a:t>
            </a:r>
            <a:r>
              <a:rPr lang="en-US" altLang="zh-CN" sz="2000" dirty="0">
                <a:solidFill>
                  <a:srgbClr val="333333"/>
                </a:solidFill>
                <a:latin typeface="楷体" pitchFamily="49" charset="-122"/>
                <a:ea typeface="楷体" pitchFamily="49" charset="-122"/>
              </a:rPr>
              <a:t>U-I</a:t>
            </a:r>
            <a:r>
              <a:rPr lang="zh-CN" altLang="zh-CN" sz="2000" dirty="0">
                <a:solidFill>
                  <a:srgbClr val="333333"/>
                </a:solidFill>
                <a:latin typeface="楷体" pitchFamily="49" charset="-122"/>
                <a:ea typeface="楷体" pitchFamily="49" charset="-122"/>
              </a:rPr>
              <a:t>坐标系中进行描点，并用平滑直线进行连接</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并延长交于横纵轴</a:t>
            </a:r>
            <a:r>
              <a:rPr lang="zh-CN" altLang="zh-CN" sz="2000" dirty="0" smtClean="0">
                <a:solidFill>
                  <a:srgbClr val="333333"/>
                </a:solidFill>
                <a:latin typeface="楷体" pitchFamily="49" charset="-122"/>
                <a:ea typeface="楷体" pitchFamily="49" charset="-122"/>
              </a:rPr>
              <a:t>。</a:t>
            </a:r>
            <a:endParaRPr lang="en-US" altLang="zh-CN" sz="2000" dirty="0" smtClean="0">
              <a:solidFill>
                <a:srgbClr val="333333"/>
              </a:solidFill>
              <a:latin typeface="楷体" pitchFamily="49" charset="-122"/>
              <a:ea typeface="楷体" pitchFamily="49" charset="-122"/>
            </a:endParaRPr>
          </a:p>
          <a:p>
            <a:pPr marL="0" indent="0">
              <a:buFontTx/>
              <a:buNone/>
            </a:pPr>
            <a:r>
              <a:rPr lang="zh-CN" altLang="zh-CN" sz="2000" dirty="0" smtClean="0">
                <a:solidFill>
                  <a:srgbClr val="333333"/>
                </a:solidFill>
                <a:latin typeface="楷体" pitchFamily="49" charset="-122"/>
                <a:ea typeface="楷体" pitchFamily="49" charset="-122"/>
              </a:rPr>
              <a:t>最后</a:t>
            </a:r>
            <a:r>
              <a:rPr lang="zh-CN" altLang="zh-CN" sz="2000" dirty="0">
                <a:solidFill>
                  <a:srgbClr val="333333"/>
                </a:solidFill>
                <a:latin typeface="楷体" pitchFamily="49" charset="-122"/>
                <a:ea typeface="楷体" pitchFamily="49" charset="-122"/>
              </a:rPr>
              <a:t>引导学生根据变形式思考横轴截距和纵轴截距和图像斜率的意义，并进行纠正与讲解。</a:t>
            </a:r>
          </a:p>
        </p:txBody>
      </p:sp>
      <p:sp>
        <p:nvSpPr>
          <p:cNvPr id="7"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宋体"/>
                <a:ea typeface="宋体"/>
              </a:rPr>
              <a:t>2018</a:t>
            </a:r>
            <a:r>
              <a:rPr lang="zh-CN" altLang="en-US" dirty="0" smtClean="0">
                <a:solidFill>
                  <a:srgbClr val="FFFFFF"/>
                </a:solidFill>
                <a:latin typeface="宋体"/>
                <a:ea typeface="宋体"/>
              </a:rPr>
              <a:t>年下半年</a:t>
            </a:r>
          </a:p>
        </p:txBody>
      </p:sp>
    </p:spTree>
    <p:extLst>
      <p:ext uri="{BB962C8B-B14F-4D97-AF65-F5344CB8AC3E}">
        <p14:creationId xmlns:p14="http://schemas.microsoft.com/office/powerpoint/2010/main" val="356880304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75" name="Text Box 55"/>
          <p:cNvSpPr txBox="1">
            <a:spLocks noChangeArrowheads="1"/>
          </p:cNvSpPr>
          <p:nvPr/>
        </p:nvSpPr>
        <p:spPr bwMode="auto">
          <a:xfrm>
            <a:off x="4763" y="15875"/>
            <a:ext cx="29114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三、案例分析题</a:t>
            </a:r>
          </a:p>
        </p:txBody>
      </p:sp>
      <p:sp>
        <p:nvSpPr>
          <p:cNvPr id="11" name="内容占位符 2"/>
          <p:cNvSpPr txBox="1">
            <a:spLocks/>
          </p:cNvSpPr>
          <p:nvPr/>
        </p:nvSpPr>
        <p:spPr>
          <a:xfrm>
            <a:off x="220217" y="638320"/>
            <a:ext cx="8713092" cy="6031040"/>
          </a:xfrm>
          <a:prstGeom prst="rect">
            <a:avLst/>
          </a:prstGeom>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FontTx/>
              <a:buNone/>
            </a:pPr>
            <a:r>
              <a:rPr lang="zh-CN" altLang="zh-CN" sz="2000" dirty="0" smtClean="0">
                <a:solidFill>
                  <a:srgbClr val="333333"/>
                </a:solidFill>
                <a:latin typeface="楷体" pitchFamily="49" charset="-122"/>
                <a:ea typeface="楷体" pitchFamily="49" charset="-122"/>
              </a:rPr>
              <a:t>师</a:t>
            </a:r>
            <a:r>
              <a:rPr lang="zh-CN" altLang="zh-CN" sz="2000" dirty="0">
                <a:solidFill>
                  <a:srgbClr val="333333"/>
                </a:solidFill>
                <a:latin typeface="楷体" pitchFamily="49" charset="-122"/>
                <a:ea typeface="楷体" pitchFamily="49" charset="-122"/>
              </a:rPr>
              <a:t>：那大家结合图</a:t>
            </a:r>
            <a:r>
              <a:rPr lang="en-US" altLang="zh-CN" sz="2000" dirty="0">
                <a:solidFill>
                  <a:srgbClr val="333333"/>
                </a:solidFill>
                <a:latin typeface="楷体" pitchFamily="49" charset="-122"/>
                <a:ea typeface="楷体" pitchFamily="49" charset="-122"/>
              </a:rPr>
              <a:t>6</a:t>
            </a:r>
            <a:r>
              <a:rPr lang="zh-CN" altLang="zh-CN" sz="2000" dirty="0">
                <a:solidFill>
                  <a:srgbClr val="333333"/>
                </a:solidFill>
                <a:latin typeface="楷体" pitchFamily="49" charset="-122"/>
                <a:ea typeface="楷体" pitchFamily="49" charset="-122"/>
              </a:rPr>
              <a:t>继续想一下，在外电场力作用下，金属内部的电荷分布为什么左端显负电，右端显正电</a:t>
            </a:r>
            <a:r>
              <a:rPr lang="en-US" altLang="zh-CN" sz="2000" dirty="0">
                <a:solidFill>
                  <a:srgbClr val="333333"/>
                </a:solidFill>
                <a:latin typeface="楷体" pitchFamily="49" charset="-122"/>
                <a:ea typeface="楷体" pitchFamily="49" charset="-122"/>
              </a:rPr>
              <a:t>? </a:t>
            </a:r>
            <a:endParaRPr lang="zh-CN" altLang="zh-CN" sz="2000" dirty="0">
              <a:solidFill>
                <a:srgbClr val="333333"/>
              </a:solidFill>
              <a:latin typeface="楷体" pitchFamily="49" charset="-122"/>
              <a:ea typeface="楷体" pitchFamily="49" charset="-122"/>
            </a:endParaRPr>
          </a:p>
          <a:p>
            <a:pPr marL="0" indent="0">
              <a:buFontTx/>
              <a:buNone/>
            </a:pPr>
            <a:r>
              <a:rPr lang="zh-CN" altLang="zh-CN" sz="2000" dirty="0">
                <a:solidFill>
                  <a:srgbClr val="333333"/>
                </a:solidFill>
                <a:latin typeface="楷体" pitchFamily="49" charset="-122"/>
                <a:ea typeface="楷体" pitchFamily="49" charset="-122"/>
              </a:rPr>
              <a:t>生：右端的负电荷移动到左端，所以右端显正电，而不是左端的正电荷移动到右端。 </a:t>
            </a:r>
          </a:p>
          <a:p>
            <a:pPr marL="0" indent="0">
              <a:buFontTx/>
              <a:buNone/>
            </a:pPr>
            <a:r>
              <a:rPr lang="zh-CN" altLang="zh-CN" sz="2000" dirty="0">
                <a:solidFill>
                  <a:srgbClr val="333333"/>
                </a:solidFill>
                <a:latin typeface="楷体" pitchFamily="49" charset="-122"/>
                <a:ea typeface="楷体" pitchFamily="49" charset="-122"/>
              </a:rPr>
              <a:t>师：那大家想想什么时候电荷不移地</a:t>
            </a:r>
            <a:r>
              <a:rPr lang="en-US" altLang="zh-CN" sz="2000" dirty="0">
                <a:solidFill>
                  <a:srgbClr val="333333"/>
                </a:solidFill>
                <a:latin typeface="楷体" pitchFamily="49" charset="-122"/>
                <a:ea typeface="楷体" pitchFamily="49" charset="-122"/>
              </a:rPr>
              <a:t>? </a:t>
            </a:r>
            <a:endParaRPr lang="zh-CN" altLang="zh-CN" sz="2000" dirty="0">
              <a:solidFill>
                <a:srgbClr val="333333"/>
              </a:solidFill>
              <a:latin typeface="楷体" pitchFamily="49" charset="-122"/>
              <a:ea typeface="楷体" pitchFamily="49" charset="-122"/>
            </a:endParaRPr>
          </a:p>
          <a:p>
            <a:pPr marL="0" indent="0">
              <a:buFontTx/>
              <a:buNone/>
            </a:pPr>
            <a:r>
              <a:rPr lang="zh-CN" altLang="zh-CN" sz="2000" dirty="0">
                <a:solidFill>
                  <a:srgbClr val="333333"/>
                </a:solidFill>
                <a:latin typeface="楷体" pitchFamily="49" charset="-122"/>
                <a:ea typeface="楷体" pitchFamily="49" charset="-122"/>
              </a:rPr>
              <a:t>生：金属内部的感应电场与外电场抵消时，金属内部电荷不移地，但中间也是存在电荷的。</a:t>
            </a:r>
          </a:p>
          <a:p>
            <a:pPr marL="0" indent="0">
              <a:buFontTx/>
              <a:buNone/>
              <a:defRPr/>
            </a:pPr>
            <a:endParaRPr lang="zh-CN" altLang="zh-CN" sz="2000" dirty="0">
              <a:solidFill>
                <a:srgbClr val="333333"/>
              </a:solidFill>
              <a:latin typeface="楷体" pitchFamily="49" charset="-122"/>
              <a:ea typeface="楷体" pitchFamily="49" charset="-122"/>
            </a:endParaRPr>
          </a:p>
        </p:txBody>
      </p:sp>
      <p:sp>
        <p:nvSpPr>
          <p:cNvPr id="7"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宋体"/>
                <a:ea typeface="宋体"/>
              </a:rPr>
              <a:t>2018</a:t>
            </a:r>
            <a:r>
              <a:rPr lang="zh-CN" altLang="en-US" dirty="0" smtClean="0">
                <a:solidFill>
                  <a:srgbClr val="FFFFFF"/>
                </a:solidFill>
                <a:latin typeface="宋体"/>
                <a:ea typeface="宋体"/>
              </a:rPr>
              <a:t>年下半年</a:t>
            </a:r>
          </a:p>
        </p:txBody>
      </p:sp>
    </p:spTree>
    <p:extLst>
      <p:ext uri="{BB962C8B-B14F-4D97-AF65-F5344CB8AC3E}">
        <p14:creationId xmlns:p14="http://schemas.microsoft.com/office/powerpoint/2010/main" val="28423976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ChangeArrowheads="1"/>
          </p:cNvSpPr>
          <p:nvPr/>
        </p:nvSpPr>
        <p:spPr bwMode="auto">
          <a:xfrm>
            <a:off x="25400" y="511175"/>
            <a:ext cx="1439863" cy="4318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kumimoji="1" lang="en-US" altLang="zh-CN" sz="2200" dirty="0" smtClean="0">
                <a:solidFill>
                  <a:srgbClr val="0000FF"/>
                </a:solidFill>
              </a:rPr>
              <a:t>11.</a:t>
            </a:r>
            <a:r>
              <a:rPr kumimoji="1" lang="zh-CN" altLang="en-US" sz="2200" dirty="0" smtClean="0">
                <a:solidFill>
                  <a:srgbClr val="0000FF"/>
                </a:solidFill>
              </a:rPr>
              <a:t>案例</a:t>
            </a:r>
            <a:endParaRPr kumimoji="1" lang="zh-CN" altLang="en-US" sz="2200" dirty="0">
              <a:solidFill>
                <a:srgbClr val="0000FF"/>
              </a:solidFill>
            </a:endParaRPr>
          </a:p>
        </p:txBody>
      </p:sp>
      <p:sp>
        <p:nvSpPr>
          <p:cNvPr id="52227"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60" name="矩形 1"/>
          <p:cNvSpPr>
            <a:spLocks noChangeArrowheads="1"/>
          </p:cNvSpPr>
          <p:nvPr/>
        </p:nvSpPr>
        <p:spPr bwMode="auto">
          <a:xfrm>
            <a:off x="75058" y="1336359"/>
            <a:ext cx="8961438"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000" dirty="0">
                <a:latin typeface="楷体" pitchFamily="49" charset="-122"/>
                <a:ea typeface="楷体" pitchFamily="49" charset="-122"/>
              </a:rPr>
              <a:t>李老师</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同学们，上课了</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我们先做个实验</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请甲同学上来推前排同学的课桌和讲台，同学们注意观察。</a:t>
            </a:r>
          </a:p>
          <a:p>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甲同学用力分别推课桌和讲台</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课桌动了</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讲台却没动</a:t>
            </a:r>
            <a:r>
              <a:rPr lang="en-US" altLang="zh-CN" sz="2000" dirty="0">
                <a:latin typeface="楷体" pitchFamily="49" charset="-122"/>
                <a:ea typeface="楷体" pitchFamily="49" charset="-122"/>
              </a:rPr>
              <a:t>)</a:t>
            </a:r>
            <a:endParaRPr lang="zh-CN" altLang="zh-CN" sz="2000" dirty="0">
              <a:latin typeface="楷体" pitchFamily="49" charset="-122"/>
              <a:ea typeface="楷体" pitchFamily="49" charset="-122"/>
            </a:endParaRPr>
          </a:p>
          <a:p>
            <a:r>
              <a:rPr lang="zh-CN" altLang="zh-CN" sz="2000" dirty="0">
                <a:latin typeface="楷体" pitchFamily="49" charset="-122"/>
                <a:ea typeface="楷体" pitchFamily="49" charset="-122"/>
              </a:rPr>
              <a:t>李老师</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同学们</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观察到了什么</a:t>
            </a:r>
            <a:r>
              <a:rPr lang="en-US" altLang="zh-CN" sz="2000" dirty="0">
                <a:latin typeface="楷体" pitchFamily="49" charset="-122"/>
                <a:ea typeface="楷体" pitchFamily="49" charset="-122"/>
              </a:rPr>
              <a:t>?</a:t>
            </a:r>
            <a:endParaRPr lang="zh-CN" altLang="zh-CN" sz="2000" dirty="0">
              <a:latin typeface="楷体" pitchFamily="49" charset="-122"/>
              <a:ea typeface="楷体" pitchFamily="49" charset="-122"/>
            </a:endParaRPr>
          </a:p>
          <a:p>
            <a:r>
              <a:rPr lang="zh-CN" altLang="zh-CN" sz="2000" dirty="0">
                <a:latin typeface="楷体" pitchFamily="49" charset="-122"/>
                <a:ea typeface="楷体" pitchFamily="49" charset="-122"/>
              </a:rPr>
              <a:t>学生们</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课桌动了</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讲台没动</a:t>
            </a:r>
            <a:r>
              <a:rPr lang="zh-CN" altLang="zh-CN" sz="2000" dirty="0" smtClean="0">
                <a:latin typeface="楷体" pitchFamily="49" charset="-122"/>
                <a:ea typeface="楷体" pitchFamily="49" charset="-122"/>
              </a:rPr>
              <a:t>。</a:t>
            </a:r>
            <a:r>
              <a:rPr lang="zh-CN" altLang="en-US" sz="2000" dirty="0" smtClean="0">
                <a:solidFill>
                  <a:srgbClr val="C00000"/>
                </a:solidFill>
                <a:latin typeface="楷体" pitchFamily="49" charset="-122"/>
                <a:ea typeface="楷体" pitchFamily="49" charset="-122"/>
              </a:rPr>
              <a:t>（课程</a:t>
            </a:r>
            <a:r>
              <a:rPr lang="zh-CN" altLang="zh-CN" sz="2000" dirty="0" smtClean="0">
                <a:solidFill>
                  <a:srgbClr val="C00000"/>
                </a:solidFill>
                <a:latin typeface="楷体" pitchFamily="49" charset="-122"/>
                <a:ea typeface="楷体" pitchFamily="49" charset="-122"/>
              </a:rPr>
              <a:t>导</a:t>
            </a:r>
            <a:r>
              <a:rPr lang="zh-CN" altLang="zh-CN" sz="2000" dirty="0">
                <a:solidFill>
                  <a:srgbClr val="C00000"/>
                </a:solidFill>
                <a:latin typeface="楷体" pitchFamily="49" charset="-122"/>
                <a:ea typeface="楷体" pitchFamily="49" charset="-122"/>
              </a:rPr>
              <a:t>入不</a:t>
            </a:r>
            <a:r>
              <a:rPr lang="zh-CN" altLang="zh-CN" sz="2000" dirty="0" smtClean="0">
                <a:solidFill>
                  <a:srgbClr val="C00000"/>
                </a:solidFill>
                <a:latin typeface="楷体" pitchFamily="49" charset="-122"/>
                <a:ea typeface="楷体" pitchFamily="49" charset="-122"/>
              </a:rPr>
              <a:t>准确</a:t>
            </a:r>
            <a:r>
              <a:rPr lang="zh-CN" altLang="en-US" sz="2000" dirty="0" smtClean="0">
                <a:solidFill>
                  <a:srgbClr val="C00000"/>
                </a:solidFill>
                <a:latin typeface="楷体" pitchFamily="49" charset="-122"/>
                <a:ea typeface="楷体" pitchFamily="49" charset="-122"/>
              </a:rPr>
              <a:t>）</a:t>
            </a:r>
            <a:endParaRPr lang="zh-CN" altLang="zh-CN" sz="2000" dirty="0">
              <a:solidFill>
                <a:srgbClr val="C00000"/>
              </a:solidFill>
              <a:latin typeface="楷体" pitchFamily="49" charset="-122"/>
              <a:ea typeface="楷体" pitchFamily="49" charset="-122"/>
            </a:endParaRPr>
          </a:p>
          <a:p>
            <a:r>
              <a:rPr lang="zh-CN" altLang="zh-CN" sz="2000" dirty="0">
                <a:solidFill>
                  <a:srgbClr val="00B050"/>
                </a:solidFill>
                <a:latin typeface="楷体" pitchFamily="49" charset="-122"/>
                <a:ea typeface="楷体" pitchFamily="49" charset="-122"/>
              </a:rPr>
              <a:t>李老师</a:t>
            </a:r>
            <a:r>
              <a:rPr lang="en-US" altLang="zh-CN" sz="2000" dirty="0">
                <a:solidFill>
                  <a:srgbClr val="00B050"/>
                </a:solidFill>
                <a:latin typeface="楷体" pitchFamily="49" charset="-122"/>
                <a:ea typeface="楷体" pitchFamily="49" charset="-122"/>
              </a:rPr>
              <a:t>:</a:t>
            </a:r>
            <a:r>
              <a:rPr lang="zh-CN" altLang="zh-CN" sz="2000" dirty="0">
                <a:solidFill>
                  <a:srgbClr val="00B050"/>
                </a:solidFill>
                <a:latin typeface="楷体" pitchFamily="49" charset="-122"/>
                <a:ea typeface="楷体" pitchFamily="49" charset="-122"/>
              </a:rPr>
              <a:t>为什么课桌动了</a:t>
            </a:r>
            <a:r>
              <a:rPr lang="en-US" altLang="zh-CN" sz="2000" dirty="0">
                <a:solidFill>
                  <a:srgbClr val="00B050"/>
                </a:solidFill>
                <a:latin typeface="楷体" pitchFamily="49" charset="-122"/>
                <a:ea typeface="楷体" pitchFamily="49" charset="-122"/>
              </a:rPr>
              <a:t>,</a:t>
            </a:r>
            <a:r>
              <a:rPr lang="zh-CN" altLang="zh-CN" sz="2000" dirty="0">
                <a:solidFill>
                  <a:srgbClr val="00B050"/>
                </a:solidFill>
                <a:latin typeface="楷体" pitchFamily="49" charset="-122"/>
                <a:ea typeface="楷体" pitchFamily="49" charset="-122"/>
              </a:rPr>
              <a:t>讲台却没动呢</a:t>
            </a:r>
            <a:r>
              <a:rPr lang="en-US" altLang="zh-CN" sz="2000" dirty="0" smtClean="0">
                <a:solidFill>
                  <a:srgbClr val="00B050"/>
                </a:solidFill>
                <a:latin typeface="楷体" pitchFamily="49" charset="-122"/>
                <a:ea typeface="楷体" pitchFamily="49" charset="-122"/>
              </a:rPr>
              <a:t>?</a:t>
            </a:r>
            <a:r>
              <a:rPr lang="zh-CN" altLang="zh-CN" sz="2000" dirty="0" smtClean="0">
                <a:solidFill>
                  <a:srgbClr val="00B050"/>
                </a:solidFill>
                <a:latin typeface="楷体" pitchFamily="49" charset="-122"/>
                <a:ea typeface="楷体" pitchFamily="49" charset="-122"/>
              </a:rPr>
              <a:t>这</a:t>
            </a:r>
            <a:r>
              <a:rPr lang="zh-CN" altLang="zh-CN" sz="2000" dirty="0">
                <a:solidFill>
                  <a:srgbClr val="00B050"/>
                </a:solidFill>
                <a:latin typeface="楷体" pitchFamily="49" charset="-122"/>
                <a:ea typeface="楷体" pitchFamily="49" charset="-122"/>
              </a:rPr>
              <a:t>就与我们今天要学习的摩擦力有关</a:t>
            </a:r>
            <a:r>
              <a:rPr lang="zh-CN" altLang="zh-CN" sz="2000" dirty="0" smtClean="0">
                <a:latin typeface="楷体" pitchFamily="49" charset="-122"/>
                <a:ea typeface="楷体" pitchFamily="49" charset="-122"/>
              </a:rPr>
              <a:t>，</a:t>
            </a:r>
            <a:endParaRPr lang="en-US" altLang="zh-CN" sz="2000" dirty="0" smtClean="0">
              <a:latin typeface="楷体" pitchFamily="49" charset="-122"/>
              <a:ea typeface="楷体" pitchFamily="49" charset="-122"/>
            </a:endParaRPr>
          </a:p>
          <a:p>
            <a:r>
              <a:rPr lang="zh-CN" altLang="zh-CN" sz="2000" dirty="0" smtClean="0">
                <a:latin typeface="楷体" pitchFamily="49" charset="-122"/>
                <a:ea typeface="楷体" pitchFamily="49" charset="-122"/>
              </a:rPr>
              <a:t>大家</a:t>
            </a:r>
            <a:r>
              <a:rPr lang="zh-CN" altLang="zh-CN" sz="2000" dirty="0">
                <a:latin typeface="楷体" pitchFamily="49" charset="-122"/>
                <a:ea typeface="楷体" pitchFamily="49" charset="-122"/>
              </a:rPr>
              <a:t>看大屏幕</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图</a:t>
            </a:r>
            <a:r>
              <a:rPr lang="en-US" altLang="zh-CN" sz="2000" dirty="0">
                <a:latin typeface="楷体" pitchFamily="49" charset="-122"/>
                <a:ea typeface="楷体" pitchFamily="49" charset="-122"/>
              </a:rPr>
              <a:t>9)</a:t>
            </a:r>
            <a:r>
              <a:rPr lang="zh-CN" altLang="zh-CN" sz="2000" dirty="0">
                <a:latin typeface="楷体" pitchFamily="49" charset="-122"/>
                <a:ea typeface="楷体" pitchFamily="49" charset="-122"/>
              </a:rPr>
              <a:t>，思考、讨论上面的问题</a:t>
            </a:r>
            <a:r>
              <a:rPr lang="zh-CN" altLang="zh-CN" sz="2000" dirty="0" smtClean="0">
                <a:latin typeface="楷体" pitchFamily="49" charset="-122"/>
                <a:ea typeface="楷体" pitchFamily="49" charset="-122"/>
              </a:rPr>
              <a:t>。</a:t>
            </a:r>
            <a:endParaRPr lang="en-US" altLang="zh-CN" sz="2000" dirty="0" smtClean="0">
              <a:latin typeface="楷体" pitchFamily="49" charset="-122"/>
              <a:ea typeface="楷体" pitchFamily="49" charset="-122"/>
            </a:endParaRPr>
          </a:p>
          <a:p>
            <a:r>
              <a:rPr lang="zh-CN" altLang="zh-CN" sz="2000" dirty="0" smtClean="0">
                <a:latin typeface="楷体" pitchFamily="49" charset="-122"/>
                <a:ea typeface="楷体" pitchFamily="49" charset="-122"/>
              </a:rPr>
              <a:t>李老师：哪位同学来谈谈</a:t>
            </a:r>
            <a:r>
              <a:rPr lang="en-US" altLang="zh-CN" sz="2000" dirty="0" smtClean="0">
                <a:latin typeface="楷体" pitchFamily="49" charset="-122"/>
                <a:ea typeface="楷体" pitchFamily="49" charset="-122"/>
              </a:rPr>
              <a:t>?                     </a:t>
            </a:r>
          </a:p>
          <a:p>
            <a:r>
              <a:rPr lang="zh-CN" altLang="zh-CN" sz="2000" dirty="0" smtClean="0">
                <a:latin typeface="楷体" pitchFamily="49" charset="-122"/>
                <a:ea typeface="楷体" pitchFamily="49" charset="-122"/>
              </a:rPr>
              <a:t>乙</a:t>
            </a:r>
            <a:r>
              <a:rPr lang="zh-CN" altLang="zh-CN" sz="2000" dirty="0">
                <a:latin typeface="楷体" pitchFamily="49" charset="-122"/>
                <a:ea typeface="楷体" pitchFamily="49" charset="-122"/>
              </a:rPr>
              <a:t>学生：讲台受到了摩擦力，所以没推动</a:t>
            </a:r>
            <a:r>
              <a:rPr lang="zh-CN" altLang="zh-CN" sz="2000" dirty="0" smtClean="0">
                <a:latin typeface="楷体" pitchFamily="49" charset="-122"/>
                <a:ea typeface="楷体" pitchFamily="49" charset="-122"/>
              </a:rPr>
              <a:t>。</a:t>
            </a:r>
            <a:endParaRPr lang="zh-CN" altLang="zh-CN" sz="2000" dirty="0">
              <a:latin typeface="楷体" pitchFamily="49" charset="-122"/>
              <a:ea typeface="楷体" pitchFamily="49" charset="-122"/>
            </a:endParaRPr>
          </a:p>
        </p:txBody>
      </p:sp>
      <p:sp>
        <p:nvSpPr>
          <p:cNvPr id="52229" name="Text Box 55"/>
          <p:cNvSpPr txBox="1">
            <a:spLocks noChangeArrowheads="1"/>
          </p:cNvSpPr>
          <p:nvPr/>
        </p:nvSpPr>
        <p:spPr bwMode="auto">
          <a:xfrm>
            <a:off x="4763" y="15875"/>
            <a:ext cx="29114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三、案例分析题</a:t>
            </a:r>
          </a:p>
        </p:txBody>
      </p:sp>
      <p:sp>
        <p:nvSpPr>
          <p:cNvPr id="11" name="Rectangle 2"/>
          <p:cNvSpPr>
            <a:spLocks noChangeArrowheads="1"/>
          </p:cNvSpPr>
          <p:nvPr/>
        </p:nvSpPr>
        <p:spPr bwMode="auto">
          <a:xfrm>
            <a:off x="467544" y="920053"/>
            <a:ext cx="7128792" cy="43088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zh-CN" altLang="zh-CN" sz="2200" dirty="0" smtClean="0">
                <a:solidFill>
                  <a:srgbClr val="0000FF"/>
                </a:solidFill>
              </a:rPr>
              <a:t>下面</a:t>
            </a:r>
            <a:r>
              <a:rPr lang="zh-CN" altLang="zh-CN" sz="2200" dirty="0">
                <a:solidFill>
                  <a:srgbClr val="0000FF"/>
                </a:solidFill>
              </a:rPr>
              <a:t>是李老师讲授高中物理“摩擦力”一课的教学片段。</a:t>
            </a:r>
          </a:p>
        </p:txBody>
      </p:sp>
      <p:sp>
        <p:nvSpPr>
          <p:cNvPr id="9"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宋体"/>
                <a:ea typeface="宋体"/>
              </a:rPr>
              <a:t>2019</a:t>
            </a:r>
            <a:r>
              <a:rPr lang="zh-CN" altLang="en-US" dirty="0" smtClean="0">
                <a:solidFill>
                  <a:srgbClr val="FFFFFF"/>
                </a:solidFill>
                <a:latin typeface="宋体"/>
                <a:ea typeface="宋体"/>
              </a:rPr>
              <a:t>年上半年</a:t>
            </a:r>
          </a:p>
        </p:txBody>
      </p:sp>
      <p:pic>
        <p:nvPicPr>
          <p:cNvPr id="10" name="图片 9"/>
          <p:cNvPicPr/>
          <p:nvPr/>
        </p:nvPicPr>
        <p:blipFill>
          <a:blip r:embed="rId2" cstate="print">
            <a:extLst>
              <a:ext uri="{28A0092B-C50C-407E-A947-70E740481C1C}">
                <a14:useLocalDpi xmlns:a14="http://schemas.microsoft.com/office/drawing/2010/main" val="0"/>
              </a:ext>
            </a:extLst>
          </a:blip>
          <a:stretch>
            <a:fillRect/>
          </a:stretch>
        </p:blipFill>
        <p:spPr>
          <a:xfrm>
            <a:off x="5148065" y="3573016"/>
            <a:ext cx="3816423" cy="3096344"/>
          </a:xfrm>
          <a:prstGeom prst="rect">
            <a:avLst/>
          </a:prstGeom>
        </p:spPr>
      </p:pic>
    </p:spTree>
    <p:extLst>
      <p:ext uri="{BB962C8B-B14F-4D97-AF65-F5344CB8AC3E}">
        <p14:creationId xmlns:p14="http://schemas.microsoft.com/office/powerpoint/2010/main" val="54341624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60" name="矩形 1"/>
          <p:cNvSpPr>
            <a:spLocks noChangeArrowheads="1"/>
          </p:cNvSpPr>
          <p:nvPr/>
        </p:nvSpPr>
        <p:spPr bwMode="auto">
          <a:xfrm>
            <a:off x="75058" y="594117"/>
            <a:ext cx="8961438"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000" dirty="0">
                <a:latin typeface="楷体" pitchFamily="49" charset="-122"/>
                <a:ea typeface="楷体" pitchFamily="49" charset="-122"/>
              </a:rPr>
              <a:t>李老师：对</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甲同学用力推讲台，讲台没动，说明存在一个阻碍讲台运动的力，这个力就是今天我们要学习的静摩擦力。那静摩擦力的大小与什么因素有关呢</a:t>
            </a:r>
            <a:r>
              <a:rPr lang="en-US" altLang="zh-CN" sz="2000" dirty="0">
                <a:latin typeface="楷体" pitchFamily="49" charset="-122"/>
                <a:ea typeface="楷体" pitchFamily="49" charset="-122"/>
              </a:rPr>
              <a:t>?</a:t>
            </a:r>
            <a:endParaRPr lang="zh-CN" altLang="zh-CN" sz="2000" dirty="0">
              <a:latin typeface="楷体" pitchFamily="49" charset="-122"/>
              <a:ea typeface="楷体" pitchFamily="49" charset="-122"/>
            </a:endParaRPr>
          </a:p>
          <a:p>
            <a:r>
              <a:rPr lang="zh-CN" altLang="zh-CN" sz="2000" dirty="0">
                <a:latin typeface="楷体" pitchFamily="49" charset="-122"/>
                <a:ea typeface="楷体" pitchFamily="49" charset="-122"/>
              </a:rPr>
              <a:t>丙同学</a:t>
            </a:r>
            <a:r>
              <a:rPr lang="en-US" altLang="zh-CN" sz="2000" dirty="0">
                <a:latin typeface="楷体" pitchFamily="49" charset="-122"/>
                <a:ea typeface="楷体" pitchFamily="49" charset="-122"/>
              </a:rPr>
              <a:t>:</a:t>
            </a:r>
            <a:r>
              <a:rPr lang="zh-CN" altLang="zh-CN" sz="2000" dirty="0">
                <a:solidFill>
                  <a:srgbClr val="00B050"/>
                </a:solidFill>
                <a:latin typeface="楷体" pitchFamily="49" charset="-122"/>
                <a:ea typeface="楷体" pitchFamily="49" charset="-122"/>
              </a:rPr>
              <a:t>讲台比课桌重，</a:t>
            </a:r>
            <a:r>
              <a:rPr lang="zh-CN" altLang="zh-CN" sz="2000" dirty="0">
                <a:latin typeface="楷体" pitchFamily="49" charset="-122"/>
                <a:ea typeface="楷体" pitchFamily="49" charset="-122"/>
              </a:rPr>
              <a:t>它的惯性比课桌的大，所以推不动，</a:t>
            </a:r>
            <a:r>
              <a:rPr lang="zh-CN" altLang="zh-CN" sz="2000" dirty="0">
                <a:solidFill>
                  <a:srgbClr val="00B050"/>
                </a:solidFill>
                <a:latin typeface="楷体" pitchFamily="49" charset="-122"/>
                <a:ea typeface="楷体" pitchFamily="49" charset="-122"/>
              </a:rPr>
              <a:t>因此静摩擦力的大小与物体的质量有关</a:t>
            </a:r>
            <a:r>
              <a:rPr lang="zh-CN" altLang="zh-CN" sz="2000" dirty="0" smtClean="0">
                <a:solidFill>
                  <a:srgbClr val="00B050"/>
                </a:solidFill>
                <a:latin typeface="楷体" pitchFamily="49" charset="-122"/>
                <a:ea typeface="楷体" pitchFamily="49" charset="-122"/>
              </a:rPr>
              <a:t>。</a:t>
            </a:r>
            <a:r>
              <a:rPr lang="zh-CN" altLang="en-US" sz="2000" dirty="0" smtClean="0">
                <a:solidFill>
                  <a:srgbClr val="C00000"/>
                </a:solidFill>
                <a:latin typeface="楷体" pitchFamily="49" charset="-122"/>
                <a:ea typeface="楷体" pitchFamily="49" charset="-122"/>
              </a:rPr>
              <a:t>（学生回答错误没有反馈，引导，纠正）</a:t>
            </a:r>
            <a:endParaRPr lang="zh-CN" altLang="zh-CN" sz="2000" dirty="0">
              <a:solidFill>
                <a:srgbClr val="00B050"/>
              </a:solidFill>
              <a:latin typeface="楷体" pitchFamily="49" charset="-122"/>
              <a:ea typeface="楷体" pitchFamily="49" charset="-122"/>
            </a:endParaRPr>
          </a:p>
          <a:p>
            <a:r>
              <a:rPr lang="zh-CN" altLang="zh-CN" sz="2000" dirty="0">
                <a:latin typeface="楷体" pitchFamily="49" charset="-122"/>
                <a:ea typeface="楷体" pitchFamily="49" charset="-122"/>
              </a:rPr>
              <a:t>丁同学</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对，我们用同样的力推物体，</a:t>
            </a:r>
            <a:r>
              <a:rPr lang="zh-CN" altLang="zh-CN" sz="2000" dirty="0">
                <a:solidFill>
                  <a:srgbClr val="00B050"/>
                </a:solidFill>
                <a:latin typeface="楷体" pitchFamily="49" charset="-122"/>
                <a:ea typeface="楷体" pitchFamily="49" charset="-122"/>
              </a:rPr>
              <a:t>质量大的受到的摩擦力就大</a:t>
            </a:r>
            <a:r>
              <a:rPr lang="zh-CN" altLang="zh-CN" sz="2000" dirty="0">
                <a:latin typeface="楷体" pitchFamily="49" charset="-122"/>
                <a:ea typeface="楷体" pitchFamily="49" charset="-122"/>
              </a:rPr>
              <a:t>。</a:t>
            </a:r>
          </a:p>
          <a:p>
            <a:r>
              <a:rPr lang="zh-CN" altLang="zh-CN" sz="2000" dirty="0" smtClean="0">
                <a:latin typeface="楷体" pitchFamily="49" charset="-122"/>
                <a:ea typeface="楷体" pitchFamily="49" charset="-122"/>
              </a:rPr>
              <a:t>李老师</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丙同学和丁同学说的不对。摩擦力的大小与物体接触面之间的粗糙程度有关，与物体对接触面的正压力大小有关。这个我们在初中已经学过，大家要记住。这节课我们重点要学习的是，静摩擦力的大小还与施加的外力大小有关。大家观察老师做实验</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思考并总结出静摩擦力的这个特点。</a:t>
            </a:r>
          </a:p>
          <a:p>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教师演示</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学生观察</a:t>
            </a:r>
            <a:r>
              <a:rPr lang="en-US" altLang="zh-CN" sz="2000" dirty="0">
                <a:latin typeface="楷体" pitchFamily="49" charset="-122"/>
                <a:ea typeface="楷体" pitchFamily="49" charset="-122"/>
              </a:rPr>
              <a:t>)</a:t>
            </a:r>
            <a:endParaRPr lang="zh-CN" altLang="zh-CN" sz="2000" dirty="0">
              <a:latin typeface="楷体" pitchFamily="49" charset="-122"/>
              <a:ea typeface="楷体" pitchFamily="49" charset="-122"/>
            </a:endParaRPr>
          </a:p>
          <a:p>
            <a:r>
              <a:rPr lang="zh-CN" altLang="zh-CN" sz="2000" dirty="0">
                <a:latin typeface="楷体" pitchFamily="49" charset="-122"/>
                <a:ea typeface="楷体" pitchFamily="49" charset="-122"/>
              </a:rPr>
              <a:t>李老师：</a:t>
            </a:r>
            <a:r>
              <a:rPr lang="zh-CN" altLang="zh-CN" sz="2000" dirty="0">
                <a:solidFill>
                  <a:srgbClr val="00B050"/>
                </a:solidFill>
                <a:latin typeface="楷体" pitchFamily="49" charset="-122"/>
                <a:ea typeface="楷体" pitchFamily="49" charset="-122"/>
              </a:rPr>
              <a:t>刚才老师用弹簧测力计水平拉小铁块，小铁块没动，弹簧测力计的示数比较小；随着拉力的增大，弹簧测力计的示数也逐渐增大，但物体还是不动；这说明什么呢，说明静摩擦力随着外力的增大而增大；</a:t>
            </a:r>
            <a:r>
              <a:rPr lang="zh-CN" altLang="zh-CN" sz="2000" dirty="0">
                <a:latin typeface="楷体" pitchFamily="49" charset="-122"/>
                <a:ea typeface="楷体" pitchFamily="49" charset="-122"/>
              </a:rPr>
              <a:t>当拉力增大到一定值时，物体就开始滑动了，因此，静摩擦力就有最大值，这个</a:t>
            </a:r>
            <a:r>
              <a:rPr lang="zh-CN" altLang="zh-CN" sz="2000" dirty="0">
                <a:solidFill>
                  <a:srgbClr val="00B050"/>
                </a:solidFill>
                <a:latin typeface="楷体" pitchFamily="49" charset="-122"/>
                <a:ea typeface="楷体" pitchFamily="49" charset="-122"/>
              </a:rPr>
              <a:t>最大值叫最大静摩擦力</a:t>
            </a:r>
            <a:r>
              <a:rPr lang="zh-CN" altLang="zh-CN" sz="2000" dirty="0">
                <a:latin typeface="楷体" pitchFamily="49" charset="-122"/>
                <a:ea typeface="楷体" pitchFamily="49" charset="-122"/>
              </a:rPr>
              <a:t>，用</a:t>
            </a:r>
            <a:r>
              <a:rPr lang="en-US" altLang="zh-CN" sz="2000" dirty="0" err="1">
                <a:latin typeface="楷体" pitchFamily="49" charset="-122"/>
                <a:ea typeface="楷体" pitchFamily="49" charset="-122"/>
              </a:rPr>
              <a:t>F</a:t>
            </a:r>
            <a:r>
              <a:rPr lang="en-US" altLang="zh-CN" sz="2000" baseline="-25000" dirty="0" err="1">
                <a:latin typeface="楷体" pitchFamily="49" charset="-122"/>
                <a:ea typeface="楷体" pitchFamily="49" charset="-122"/>
              </a:rPr>
              <a:t>max</a:t>
            </a:r>
            <a:r>
              <a:rPr lang="zh-CN" altLang="zh-CN" sz="2000" dirty="0">
                <a:latin typeface="楷体" pitchFamily="49" charset="-122"/>
                <a:ea typeface="楷体" pitchFamily="49" charset="-122"/>
              </a:rPr>
              <a:t>表示，所以</a:t>
            </a:r>
            <a:r>
              <a:rPr lang="zh-CN" altLang="zh-CN" sz="2000" dirty="0">
                <a:solidFill>
                  <a:srgbClr val="00B050"/>
                </a:solidFill>
                <a:latin typeface="楷体" pitchFamily="49" charset="-122"/>
                <a:ea typeface="楷体" pitchFamily="49" charset="-122"/>
              </a:rPr>
              <a:t>静摩擦力的变化范围是从</a:t>
            </a:r>
            <a:r>
              <a:rPr lang="en-US" altLang="zh-CN" sz="2000" dirty="0">
                <a:solidFill>
                  <a:srgbClr val="00B050"/>
                </a:solidFill>
                <a:latin typeface="楷体" pitchFamily="49" charset="-122"/>
                <a:ea typeface="楷体" pitchFamily="49" charset="-122"/>
              </a:rPr>
              <a:t>0</a:t>
            </a:r>
            <a:r>
              <a:rPr lang="zh-CN" altLang="zh-CN" sz="2000" dirty="0">
                <a:solidFill>
                  <a:srgbClr val="00B050"/>
                </a:solidFill>
                <a:latin typeface="楷体" pitchFamily="49" charset="-122"/>
                <a:ea typeface="楷体" pitchFamily="49" charset="-122"/>
              </a:rPr>
              <a:t>到最大静摩擦力</a:t>
            </a:r>
            <a:r>
              <a:rPr lang="zh-CN" altLang="zh-CN" sz="2000" dirty="0">
                <a:latin typeface="楷体" pitchFamily="49" charset="-122"/>
                <a:ea typeface="楷体" pitchFamily="49" charset="-122"/>
              </a:rPr>
              <a:t>，我们把它记为</a:t>
            </a:r>
            <a:r>
              <a:rPr lang="en-US" altLang="zh-CN" sz="2000" dirty="0">
                <a:latin typeface="楷体" pitchFamily="49" charset="-122"/>
                <a:ea typeface="楷体" pitchFamily="49" charset="-122"/>
              </a:rPr>
              <a:t>0&lt;</a:t>
            </a:r>
            <a:r>
              <a:rPr lang="en-US" altLang="zh-CN" sz="2000" dirty="0" err="1">
                <a:latin typeface="楷体" pitchFamily="49" charset="-122"/>
                <a:ea typeface="楷体" pitchFamily="49" charset="-122"/>
              </a:rPr>
              <a:t>F</a:t>
            </a:r>
            <a:r>
              <a:rPr lang="en-US" altLang="zh-CN" sz="2000" baseline="-25000" dirty="0" err="1">
                <a:latin typeface="楷体" pitchFamily="49" charset="-122"/>
                <a:ea typeface="楷体" pitchFamily="49" charset="-122"/>
              </a:rPr>
              <a:t>f</a:t>
            </a:r>
            <a:r>
              <a:rPr lang="en-US" altLang="zh-CN" sz="2000" dirty="0">
                <a:latin typeface="楷体" pitchFamily="49" charset="-122"/>
                <a:ea typeface="楷体" pitchFamily="49" charset="-122"/>
              </a:rPr>
              <a:t>&lt;</a:t>
            </a:r>
            <a:r>
              <a:rPr lang="en-US" altLang="zh-CN" sz="2000" dirty="0" err="1">
                <a:latin typeface="楷体" pitchFamily="49" charset="-122"/>
                <a:ea typeface="楷体" pitchFamily="49" charset="-122"/>
              </a:rPr>
              <a:t>F</a:t>
            </a:r>
            <a:r>
              <a:rPr lang="en-US" altLang="zh-CN" sz="2000" baseline="-25000" dirty="0" err="1">
                <a:latin typeface="楷体" pitchFamily="49" charset="-122"/>
                <a:ea typeface="楷体" pitchFamily="49" charset="-122"/>
              </a:rPr>
              <a:t>max</a:t>
            </a:r>
            <a:r>
              <a:rPr lang="zh-CN" altLang="zh-CN" sz="2000" baseline="-25000" dirty="0" smtClean="0">
                <a:latin typeface="楷体" pitchFamily="49" charset="-122"/>
                <a:ea typeface="楷体" pitchFamily="49" charset="-122"/>
              </a:rPr>
              <a:t>。</a:t>
            </a:r>
            <a:r>
              <a:rPr lang="zh-CN" altLang="en-US" sz="2000" dirty="0" smtClean="0">
                <a:solidFill>
                  <a:srgbClr val="C00000"/>
                </a:solidFill>
                <a:latin typeface="楷体" pitchFamily="49" charset="-122"/>
                <a:ea typeface="楷体" pitchFamily="49" charset="-122"/>
              </a:rPr>
              <a:t>（灌输式教学）</a:t>
            </a:r>
            <a:endParaRPr lang="zh-CN" altLang="zh-CN" sz="2000" dirty="0">
              <a:solidFill>
                <a:srgbClr val="00B050"/>
              </a:solidFill>
              <a:latin typeface="楷体" pitchFamily="49" charset="-122"/>
              <a:ea typeface="楷体" pitchFamily="49" charset="-122"/>
            </a:endParaRPr>
          </a:p>
          <a:p>
            <a:endParaRPr lang="zh-CN" altLang="zh-CN" sz="2000" dirty="0">
              <a:latin typeface="楷体" pitchFamily="49" charset="-122"/>
              <a:ea typeface="楷体" pitchFamily="49" charset="-122"/>
            </a:endParaRPr>
          </a:p>
        </p:txBody>
      </p:sp>
      <p:sp>
        <p:nvSpPr>
          <p:cNvPr id="52229" name="Text Box 55"/>
          <p:cNvSpPr txBox="1">
            <a:spLocks noChangeArrowheads="1"/>
          </p:cNvSpPr>
          <p:nvPr/>
        </p:nvSpPr>
        <p:spPr bwMode="auto">
          <a:xfrm>
            <a:off x="4763" y="15875"/>
            <a:ext cx="29114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三、案例分析题</a:t>
            </a:r>
          </a:p>
        </p:txBody>
      </p:sp>
      <p:sp>
        <p:nvSpPr>
          <p:cNvPr id="9"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宋体"/>
                <a:ea typeface="宋体"/>
              </a:rPr>
              <a:t>2019</a:t>
            </a:r>
            <a:r>
              <a:rPr lang="zh-CN" altLang="en-US" dirty="0" smtClean="0">
                <a:solidFill>
                  <a:srgbClr val="FFFFFF"/>
                </a:solidFill>
                <a:latin typeface="宋体"/>
                <a:ea typeface="宋体"/>
              </a:rPr>
              <a:t>年上半年</a:t>
            </a:r>
          </a:p>
        </p:txBody>
      </p:sp>
    </p:spTree>
    <p:extLst>
      <p:ext uri="{BB962C8B-B14F-4D97-AF65-F5344CB8AC3E}">
        <p14:creationId xmlns:p14="http://schemas.microsoft.com/office/powerpoint/2010/main" val="180538306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60" name="矩形 1"/>
          <p:cNvSpPr>
            <a:spLocks noChangeArrowheads="1"/>
          </p:cNvSpPr>
          <p:nvPr/>
        </p:nvSpPr>
        <p:spPr bwMode="auto">
          <a:xfrm>
            <a:off x="72785" y="620688"/>
            <a:ext cx="896143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000" dirty="0" smtClean="0">
                <a:latin typeface="楷体" pitchFamily="49" charset="-122"/>
                <a:ea typeface="楷体" pitchFamily="49" charset="-122"/>
              </a:rPr>
              <a:t>李老师</a:t>
            </a:r>
            <a:r>
              <a:rPr lang="zh-CN" altLang="zh-CN" sz="2000" dirty="0">
                <a:latin typeface="楷体" pitchFamily="49" charset="-122"/>
                <a:ea typeface="楷体" pitchFamily="49" charset="-122"/>
              </a:rPr>
              <a:t>：大家要记住老师在黑板上</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图</a:t>
            </a:r>
            <a:r>
              <a:rPr lang="en-US" altLang="zh-CN" sz="2000" dirty="0">
                <a:latin typeface="楷体" pitchFamily="49" charset="-122"/>
                <a:ea typeface="楷体" pitchFamily="49" charset="-122"/>
              </a:rPr>
              <a:t>10)</a:t>
            </a:r>
            <a:r>
              <a:rPr lang="zh-CN" altLang="zh-CN" sz="2000" dirty="0" smtClean="0">
                <a:latin typeface="楷体" pitchFamily="49" charset="-122"/>
                <a:ea typeface="楷体" pitchFamily="49" charset="-122"/>
              </a:rPr>
              <a:t>总结的静摩擦力</a:t>
            </a:r>
            <a:r>
              <a:rPr lang="zh-CN" altLang="zh-CN" sz="2000" dirty="0">
                <a:latin typeface="楷体" pitchFamily="49" charset="-122"/>
                <a:ea typeface="楷体" pitchFamily="49" charset="-122"/>
              </a:rPr>
              <a:t>的特点</a:t>
            </a:r>
            <a:r>
              <a:rPr lang="zh-CN" altLang="zh-CN" sz="2000" dirty="0" smtClean="0">
                <a:latin typeface="楷体" pitchFamily="49" charset="-122"/>
                <a:ea typeface="楷体" pitchFamily="49" charset="-122"/>
              </a:rPr>
              <a:t>。好，我们接下来学习滑动摩擦力。</a:t>
            </a:r>
            <a:endParaRPr lang="en-US" altLang="zh-CN" sz="2000" dirty="0" smtClean="0">
              <a:latin typeface="楷体" pitchFamily="49" charset="-122"/>
              <a:ea typeface="楷体" pitchFamily="49" charset="-122"/>
            </a:endParaRPr>
          </a:p>
          <a:p>
            <a:r>
              <a:rPr lang="zh-CN" altLang="en-US" sz="2000" dirty="0" smtClean="0">
                <a:solidFill>
                  <a:srgbClr val="C00000"/>
                </a:solidFill>
                <a:latin typeface="楷体" pitchFamily="49" charset="-122"/>
                <a:ea typeface="楷体" pitchFamily="49" charset="-122"/>
              </a:rPr>
              <a:t>（板书出现科学性错误）</a:t>
            </a:r>
            <a:endParaRPr lang="zh-CN" altLang="zh-CN" sz="2000" dirty="0">
              <a:solidFill>
                <a:srgbClr val="C00000"/>
              </a:solidFill>
              <a:latin typeface="楷体" pitchFamily="49" charset="-122"/>
              <a:ea typeface="楷体" pitchFamily="49" charset="-122"/>
            </a:endParaRPr>
          </a:p>
        </p:txBody>
      </p:sp>
      <p:sp>
        <p:nvSpPr>
          <p:cNvPr id="52229" name="Text Box 55"/>
          <p:cNvSpPr txBox="1">
            <a:spLocks noChangeArrowheads="1"/>
          </p:cNvSpPr>
          <p:nvPr/>
        </p:nvSpPr>
        <p:spPr bwMode="auto">
          <a:xfrm>
            <a:off x="4763" y="15875"/>
            <a:ext cx="29114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三、案例分析题</a:t>
            </a:r>
          </a:p>
        </p:txBody>
      </p:sp>
      <p:sp>
        <p:nvSpPr>
          <p:cNvPr id="9"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宋体"/>
                <a:ea typeface="宋体"/>
              </a:rPr>
              <a:t>2019</a:t>
            </a:r>
            <a:r>
              <a:rPr lang="zh-CN" altLang="en-US" dirty="0" smtClean="0">
                <a:solidFill>
                  <a:srgbClr val="FFFFFF"/>
                </a:solidFill>
                <a:latin typeface="宋体"/>
                <a:ea typeface="宋体"/>
              </a:rPr>
              <a:t>年上半年</a:t>
            </a:r>
          </a:p>
        </p:txBody>
      </p:sp>
      <p:pic>
        <p:nvPicPr>
          <p:cNvPr id="10" name="图片 9"/>
          <p:cNvPicPr/>
          <p:nvPr/>
        </p:nvPicPr>
        <p:blipFill rotWithShape="1">
          <a:blip r:embed="rId2" cstate="print">
            <a:extLst>
              <a:ext uri="{28A0092B-C50C-407E-A947-70E740481C1C}">
                <a14:useLocalDpi xmlns:a14="http://schemas.microsoft.com/office/drawing/2010/main" val="0"/>
              </a:ext>
            </a:extLst>
          </a:blip>
          <a:srcRect l="6241" t="3630" r="4546" b="1980"/>
          <a:stretch/>
        </p:blipFill>
        <p:spPr>
          <a:xfrm>
            <a:off x="3851920" y="1340768"/>
            <a:ext cx="4320480" cy="3168352"/>
          </a:xfrm>
          <a:prstGeom prst="rect">
            <a:avLst/>
          </a:prstGeom>
        </p:spPr>
      </p:pic>
      <p:sp>
        <p:nvSpPr>
          <p:cNvPr id="12" name="矩形 11"/>
          <p:cNvSpPr/>
          <p:nvPr/>
        </p:nvSpPr>
        <p:spPr>
          <a:xfrm>
            <a:off x="147314" y="4869160"/>
            <a:ext cx="8798818" cy="1631216"/>
          </a:xfrm>
          <a:prstGeom prst="rect">
            <a:avLst/>
          </a:prstGeom>
        </p:spPr>
        <p:txBody>
          <a:bodyPr wrap="square">
            <a:spAutoFit/>
          </a:bodyPr>
          <a:lstStyle/>
          <a:p>
            <a:r>
              <a:rPr kumimoji="1" lang="zh-CN" altLang="en-US" sz="2000" dirty="0">
                <a:solidFill>
                  <a:srgbClr val="0000FF"/>
                </a:solidFill>
                <a:latin typeface="楷体" pitchFamily="49" charset="-122"/>
                <a:ea typeface="楷体" pitchFamily="49" charset="-122"/>
              </a:rPr>
              <a:t>问题</a:t>
            </a:r>
            <a:r>
              <a:rPr kumimoji="1" lang="en-US" altLang="zh-CN" sz="2000" dirty="0">
                <a:solidFill>
                  <a:srgbClr val="0000FF"/>
                </a:solidFill>
                <a:latin typeface="楷体" pitchFamily="49" charset="-122"/>
                <a:ea typeface="楷体" pitchFamily="49" charset="-122"/>
              </a:rPr>
              <a:t>:</a:t>
            </a:r>
          </a:p>
          <a:p>
            <a:r>
              <a:rPr kumimoji="1" lang="en-US" altLang="zh-CN" sz="2000" dirty="0">
                <a:solidFill>
                  <a:srgbClr val="0000FF"/>
                </a:solidFill>
                <a:latin typeface="楷体" pitchFamily="49" charset="-122"/>
                <a:ea typeface="楷体" pitchFamily="49" charset="-122"/>
              </a:rPr>
              <a:t>(</a:t>
            </a:r>
            <a:r>
              <a:rPr kumimoji="1" lang="en-US" altLang="zh-CN" sz="2000" dirty="0" smtClean="0">
                <a:solidFill>
                  <a:srgbClr val="0000FF"/>
                </a:solidFill>
                <a:latin typeface="楷体" pitchFamily="49" charset="-122"/>
                <a:ea typeface="楷体" pitchFamily="49" charset="-122"/>
              </a:rPr>
              <a:t>1)</a:t>
            </a:r>
            <a:r>
              <a:rPr kumimoji="1" lang="zh-CN" altLang="zh-CN" sz="2000" dirty="0" smtClean="0">
                <a:solidFill>
                  <a:srgbClr val="0000FF"/>
                </a:solidFill>
                <a:latin typeface="楷体" pitchFamily="49" charset="-122"/>
                <a:ea typeface="楷体" pitchFamily="49" charset="-122"/>
              </a:rPr>
              <a:t>评述</a:t>
            </a:r>
            <a:r>
              <a:rPr kumimoji="1" lang="zh-CN" altLang="zh-CN" sz="2000" dirty="0">
                <a:solidFill>
                  <a:srgbClr val="0000FF"/>
                </a:solidFill>
                <a:latin typeface="楷体" pitchFamily="49" charset="-122"/>
                <a:ea typeface="楷体" pitchFamily="49" charset="-122"/>
              </a:rPr>
              <a:t>李老师教学过程中的</a:t>
            </a:r>
            <a:r>
              <a:rPr kumimoji="1" lang="zh-CN" altLang="zh-CN" sz="2000" dirty="0">
                <a:solidFill>
                  <a:srgbClr val="C00000"/>
                </a:solidFill>
                <a:latin typeface="楷体" pitchFamily="49" charset="-122"/>
                <a:ea typeface="楷体" pitchFamily="49" charset="-122"/>
              </a:rPr>
              <a:t>问题与不足之处</a:t>
            </a:r>
            <a:r>
              <a:rPr kumimoji="1" lang="zh-CN" altLang="zh-CN" sz="2000" dirty="0">
                <a:solidFill>
                  <a:srgbClr val="0000FF"/>
                </a:solidFill>
                <a:latin typeface="楷体" pitchFamily="49" charset="-122"/>
                <a:ea typeface="楷体" pitchFamily="49" charset="-122"/>
              </a:rPr>
              <a:t>。 </a:t>
            </a:r>
            <a:r>
              <a:rPr kumimoji="1" lang="en-US" altLang="zh-CN" sz="2000" dirty="0" smtClean="0">
                <a:solidFill>
                  <a:srgbClr val="0000FF"/>
                </a:solidFill>
                <a:latin typeface="楷体" pitchFamily="49" charset="-122"/>
                <a:ea typeface="楷体" pitchFamily="49" charset="-122"/>
              </a:rPr>
              <a:t>(18</a:t>
            </a:r>
            <a:r>
              <a:rPr kumimoji="1" lang="zh-CN" altLang="en-US" sz="2000" dirty="0" smtClean="0">
                <a:solidFill>
                  <a:srgbClr val="0000FF"/>
                </a:solidFill>
                <a:latin typeface="楷体" pitchFamily="49" charset="-122"/>
                <a:ea typeface="楷体" pitchFamily="49" charset="-122"/>
              </a:rPr>
              <a:t>分</a:t>
            </a:r>
            <a:r>
              <a:rPr kumimoji="1" lang="en-US" altLang="zh-CN" sz="2000" dirty="0">
                <a:solidFill>
                  <a:srgbClr val="0000FF"/>
                </a:solidFill>
                <a:latin typeface="楷体" pitchFamily="49" charset="-122"/>
                <a:ea typeface="楷体" pitchFamily="49" charset="-122"/>
              </a:rPr>
              <a:t>)</a:t>
            </a:r>
          </a:p>
          <a:p>
            <a:r>
              <a:rPr kumimoji="1" lang="en-US" altLang="zh-CN" sz="2000" dirty="0">
                <a:solidFill>
                  <a:srgbClr val="0000FF"/>
                </a:solidFill>
                <a:latin typeface="楷体" pitchFamily="49" charset="-122"/>
                <a:ea typeface="楷体" pitchFamily="49" charset="-122"/>
              </a:rPr>
              <a:t>(2</a:t>
            </a:r>
            <a:r>
              <a:rPr kumimoji="1" lang="en-US" altLang="zh-CN" sz="2000" dirty="0" smtClean="0">
                <a:solidFill>
                  <a:srgbClr val="0000FF"/>
                </a:solidFill>
                <a:latin typeface="楷体" pitchFamily="49" charset="-122"/>
                <a:ea typeface="楷体" pitchFamily="49" charset="-122"/>
              </a:rPr>
              <a:t>)</a:t>
            </a:r>
            <a:r>
              <a:rPr kumimoji="1" lang="zh-CN" altLang="zh-CN" sz="2000" dirty="0" smtClean="0">
                <a:solidFill>
                  <a:srgbClr val="0000FF"/>
                </a:solidFill>
                <a:latin typeface="楷体" pitchFamily="49" charset="-122"/>
                <a:ea typeface="楷体" pitchFamily="49" charset="-122"/>
              </a:rPr>
              <a:t>指出</a:t>
            </a:r>
            <a:r>
              <a:rPr kumimoji="1" lang="zh-CN" altLang="zh-CN" sz="2000" dirty="0">
                <a:solidFill>
                  <a:srgbClr val="0000FF"/>
                </a:solidFill>
                <a:latin typeface="楷体" pitchFamily="49" charset="-122"/>
                <a:ea typeface="楷体" pitchFamily="49" charset="-122"/>
              </a:rPr>
              <a:t>丙、丁同同学回答中存在的问题。 </a:t>
            </a:r>
            <a:r>
              <a:rPr kumimoji="1" lang="en-US" altLang="zh-CN" sz="2000" dirty="0" smtClean="0">
                <a:solidFill>
                  <a:srgbClr val="0000FF"/>
                </a:solidFill>
                <a:latin typeface="楷体" pitchFamily="49" charset="-122"/>
                <a:ea typeface="楷体" pitchFamily="49" charset="-122"/>
              </a:rPr>
              <a:t>(4</a:t>
            </a:r>
            <a:r>
              <a:rPr kumimoji="1" lang="zh-CN" altLang="en-US" sz="2000" dirty="0" smtClean="0">
                <a:solidFill>
                  <a:srgbClr val="0000FF"/>
                </a:solidFill>
                <a:latin typeface="楷体" pitchFamily="49" charset="-122"/>
                <a:ea typeface="楷体" pitchFamily="49" charset="-122"/>
              </a:rPr>
              <a:t>分</a:t>
            </a:r>
            <a:r>
              <a:rPr kumimoji="1" lang="en-US" altLang="zh-CN" sz="2000" dirty="0" smtClean="0">
                <a:solidFill>
                  <a:srgbClr val="0000FF"/>
                </a:solidFill>
                <a:latin typeface="楷体" pitchFamily="49" charset="-122"/>
                <a:ea typeface="楷体" pitchFamily="49" charset="-122"/>
              </a:rPr>
              <a:t>)</a:t>
            </a:r>
          </a:p>
          <a:p>
            <a:r>
              <a:rPr kumimoji="1" lang="en-US" altLang="zh-CN" sz="2000" dirty="0" smtClean="0">
                <a:solidFill>
                  <a:srgbClr val="0000FF"/>
                </a:solidFill>
                <a:latin typeface="楷体" pitchFamily="49" charset="-122"/>
                <a:ea typeface="楷体" pitchFamily="49" charset="-122"/>
              </a:rPr>
              <a:t>(3)</a:t>
            </a:r>
            <a:r>
              <a:rPr kumimoji="1" lang="zh-CN" altLang="zh-CN" sz="2000" dirty="0">
                <a:solidFill>
                  <a:srgbClr val="0000FF"/>
                </a:solidFill>
                <a:latin typeface="楷体" pitchFamily="49" charset="-122"/>
                <a:ea typeface="楷体" pitchFamily="49" charset="-122"/>
              </a:rPr>
              <a:t>针对丁同学回答中存在的问题，设计一个教学片段或教学思路帮助学生理解知识、解决问题。</a:t>
            </a:r>
            <a:r>
              <a:rPr kumimoji="1" lang="en-US" altLang="zh-CN" sz="2000" dirty="0" smtClean="0">
                <a:solidFill>
                  <a:srgbClr val="0000FF"/>
                </a:solidFill>
                <a:latin typeface="楷体" pitchFamily="49" charset="-122"/>
                <a:ea typeface="楷体" pitchFamily="49" charset="-122"/>
              </a:rPr>
              <a:t>(8</a:t>
            </a:r>
            <a:r>
              <a:rPr kumimoji="1" lang="zh-CN" altLang="en-US" sz="2000" dirty="0" smtClean="0">
                <a:solidFill>
                  <a:srgbClr val="0000FF"/>
                </a:solidFill>
                <a:latin typeface="楷体" pitchFamily="49" charset="-122"/>
                <a:ea typeface="楷体" pitchFamily="49" charset="-122"/>
              </a:rPr>
              <a:t>分</a:t>
            </a:r>
            <a:r>
              <a:rPr kumimoji="1" lang="en-US" altLang="zh-CN" sz="2000" dirty="0" smtClean="0">
                <a:solidFill>
                  <a:srgbClr val="0000FF"/>
                </a:solidFill>
                <a:latin typeface="楷体" pitchFamily="49" charset="-122"/>
                <a:ea typeface="楷体" pitchFamily="49" charset="-122"/>
              </a:rPr>
              <a:t>)</a:t>
            </a:r>
            <a:endParaRPr kumimoji="1" lang="en-US" altLang="zh-CN" sz="2000" dirty="0">
              <a:solidFill>
                <a:srgbClr val="0000FF"/>
              </a:solidFill>
              <a:latin typeface="楷体" pitchFamily="49" charset="-122"/>
              <a:ea typeface="楷体" pitchFamily="49" charset="-122"/>
            </a:endParaRPr>
          </a:p>
        </p:txBody>
      </p:sp>
    </p:spTree>
    <p:extLst>
      <p:ext uri="{BB962C8B-B14F-4D97-AF65-F5344CB8AC3E}">
        <p14:creationId xmlns:p14="http://schemas.microsoft.com/office/powerpoint/2010/main" val="356515739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75" name="Text Box 55"/>
          <p:cNvSpPr txBox="1">
            <a:spLocks noChangeArrowheads="1"/>
          </p:cNvSpPr>
          <p:nvPr/>
        </p:nvSpPr>
        <p:spPr bwMode="auto">
          <a:xfrm>
            <a:off x="4763" y="15875"/>
            <a:ext cx="29114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三、案例分析题</a:t>
            </a:r>
          </a:p>
        </p:txBody>
      </p:sp>
      <p:sp>
        <p:nvSpPr>
          <p:cNvPr id="11" name="内容占位符 2"/>
          <p:cNvSpPr txBox="1">
            <a:spLocks/>
          </p:cNvSpPr>
          <p:nvPr/>
        </p:nvSpPr>
        <p:spPr>
          <a:xfrm>
            <a:off x="220217" y="638320"/>
            <a:ext cx="8713092" cy="6031040"/>
          </a:xfrm>
          <a:prstGeom prst="rect">
            <a:avLst/>
          </a:prstGeom>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spcBef>
                <a:spcPts val="0"/>
              </a:spcBef>
              <a:buFontTx/>
              <a:buNone/>
              <a:defRPr/>
            </a:pPr>
            <a:r>
              <a:rPr kumimoji="1" lang="en-US" altLang="zh-CN" sz="2000" dirty="0" smtClean="0">
                <a:solidFill>
                  <a:srgbClr val="0000FF"/>
                </a:solidFill>
                <a:latin typeface="楷体" pitchFamily="49" charset="-122"/>
                <a:ea typeface="楷体" pitchFamily="49" charset="-122"/>
              </a:rPr>
              <a:t>11.</a:t>
            </a:r>
            <a:r>
              <a:rPr kumimoji="1" lang="zh-CN" altLang="zh-CN" sz="2000" dirty="0" smtClean="0">
                <a:solidFill>
                  <a:srgbClr val="0000FF"/>
                </a:solidFill>
                <a:latin typeface="楷体" pitchFamily="49" charset="-122"/>
                <a:ea typeface="楷体" pitchFamily="49" charset="-122"/>
              </a:rPr>
              <a:t>参考答案</a:t>
            </a:r>
            <a:endParaRPr kumimoji="1" lang="zh-CN" altLang="en-US" sz="2000" dirty="0" smtClean="0">
              <a:solidFill>
                <a:srgbClr val="0000FF"/>
              </a:solidFill>
              <a:latin typeface="楷体" pitchFamily="49" charset="-122"/>
              <a:ea typeface="楷体" pitchFamily="49" charset="-122"/>
            </a:endParaRPr>
          </a:p>
          <a:p>
            <a:pPr marL="0" indent="0">
              <a:spcBef>
                <a:spcPts val="0"/>
              </a:spcBef>
              <a:buFontTx/>
              <a:buNone/>
            </a:pPr>
            <a:r>
              <a:rPr kumimoji="1" lang="en-US" altLang="zh-CN" sz="2000" dirty="0" smtClean="0">
                <a:solidFill>
                  <a:srgbClr val="0000FF"/>
                </a:solidFill>
                <a:latin typeface="楷体" pitchFamily="49" charset="-122"/>
                <a:ea typeface="楷体" pitchFamily="49" charset="-122"/>
              </a:rPr>
              <a:t>(1)</a:t>
            </a:r>
            <a:r>
              <a:rPr kumimoji="1" lang="zh-CN" altLang="en-US" sz="2000" dirty="0" smtClean="0">
                <a:solidFill>
                  <a:srgbClr val="0000FF"/>
                </a:solidFill>
                <a:latin typeface="楷体" pitchFamily="49" charset="-122"/>
                <a:ea typeface="楷体" pitchFamily="49" charset="-122"/>
              </a:rPr>
              <a:t>评价</a:t>
            </a:r>
            <a:r>
              <a:rPr lang="en-US" altLang="zh-CN" sz="2000" dirty="0" smtClean="0">
                <a:solidFill>
                  <a:srgbClr val="0000FF"/>
                </a:solidFill>
                <a:latin typeface="楷体" pitchFamily="49" charset="-122"/>
                <a:ea typeface="楷体" pitchFamily="49" charset="-122"/>
              </a:rPr>
              <a:t>:</a:t>
            </a:r>
          </a:p>
          <a:p>
            <a:pPr marL="0" indent="0">
              <a:spcBef>
                <a:spcPts val="0"/>
              </a:spcBef>
              <a:buFontTx/>
              <a:buNone/>
            </a:pPr>
            <a:r>
              <a:rPr lang="zh-CN" altLang="zh-CN" sz="2000" dirty="0" smtClean="0">
                <a:solidFill>
                  <a:srgbClr val="333333"/>
                </a:solidFill>
                <a:latin typeface="楷体" pitchFamily="49" charset="-122"/>
                <a:ea typeface="楷体" pitchFamily="49" charset="-122"/>
              </a:rPr>
              <a:t>第一</a:t>
            </a:r>
            <a:r>
              <a:rPr lang="zh-CN" altLang="zh-CN" sz="2000" dirty="0">
                <a:solidFill>
                  <a:srgbClr val="333333"/>
                </a:solidFill>
                <a:latin typeface="楷体" pitchFamily="49" charset="-122"/>
                <a:ea typeface="楷体" pitchFamily="49" charset="-122"/>
              </a:rPr>
              <a:t>，“课桌动了</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讲台却没动”，并不是单纯因为摩擦力</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而是因为合外力。李老师的导入不准确</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会对学生产生困扰</a:t>
            </a:r>
            <a:r>
              <a:rPr lang="zh-CN" altLang="zh-CN" sz="2000" dirty="0" smtClean="0">
                <a:solidFill>
                  <a:srgbClr val="333333"/>
                </a:solidFill>
                <a:latin typeface="楷体" pitchFamily="49" charset="-122"/>
                <a:ea typeface="楷体" pitchFamily="49" charset="-122"/>
              </a:rPr>
              <a:t>。</a:t>
            </a:r>
            <a:endParaRPr lang="en-US" altLang="zh-CN" sz="2000" dirty="0" smtClean="0">
              <a:solidFill>
                <a:srgbClr val="333333"/>
              </a:solidFill>
              <a:latin typeface="楷体" pitchFamily="49" charset="-122"/>
              <a:ea typeface="楷体" pitchFamily="49" charset="-122"/>
            </a:endParaRPr>
          </a:p>
          <a:p>
            <a:pPr marL="0" indent="0">
              <a:spcBef>
                <a:spcPts val="0"/>
              </a:spcBef>
              <a:buFontTx/>
              <a:buNone/>
            </a:pPr>
            <a:r>
              <a:rPr lang="zh-CN" altLang="zh-CN" sz="2000" dirty="0" smtClean="0">
                <a:solidFill>
                  <a:srgbClr val="333333"/>
                </a:solidFill>
                <a:latin typeface="楷体" pitchFamily="49" charset="-122"/>
                <a:ea typeface="楷体" pitchFamily="49" charset="-122"/>
              </a:rPr>
              <a:t>第二</a:t>
            </a:r>
            <a:r>
              <a:rPr lang="zh-CN" altLang="zh-CN" sz="2000" dirty="0">
                <a:solidFill>
                  <a:srgbClr val="333333"/>
                </a:solidFill>
                <a:latin typeface="楷体" pitchFamily="49" charset="-122"/>
                <a:ea typeface="楷体" pitchFamily="49" charset="-122"/>
              </a:rPr>
              <a:t>，李老师在讲课过程中存在学科知识性错误，如静摩擦力可以取到最大静摩擦力</a:t>
            </a:r>
            <a:r>
              <a:rPr lang="en-US" altLang="zh-CN" sz="2000" dirty="0">
                <a:solidFill>
                  <a:srgbClr val="333333"/>
                </a:solidFill>
                <a:latin typeface="楷体" pitchFamily="49" charset="-122"/>
                <a:ea typeface="楷体" pitchFamily="49" charset="-122"/>
              </a:rPr>
              <a:t>(0&lt;</a:t>
            </a:r>
            <a:r>
              <a:rPr lang="en-US" altLang="zh-CN" sz="2000" dirty="0" err="1">
                <a:solidFill>
                  <a:srgbClr val="333333"/>
                </a:solidFill>
                <a:latin typeface="楷体" pitchFamily="49" charset="-122"/>
                <a:ea typeface="楷体" pitchFamily="49" charset="-122"/>
              </a:rPr>
              <a:t>Ff</a:t>
            </a:r>
            <a:r>
              <a:rPr lang="zh-CN" altLang="zh-CN" sz="2000" dirty="0">
                <a:solidFill>
                  <a:srgbClr val="333333"/>
                </a:solidFill>
                <a:latin typeface="楷体" pitchFamily="49" charset="-122"/>
                <a:ea typeface="楷体" pitchFamily="49" charset="-122"/>
              </a:rPr>
              <a:t>≤</a:t>
            </a:r>
            <a:r>
              <a:rPr lang="en-US" altLang="zh-CN" sz="2000" dirty="0" err="1">
                <a:solidFill>
                  <a:srgbClr val="333333"/>
                </a:solidFill>
                <a:latin typeface="楷体" pitchFamily="49" charset="-122"/>
                <a:ea typeface="楷体" pitchFamily="49" charset="-122"/>
              </a:rPr>
              <a:t>Fmax</a:t>
            </a:r>
            <a:r>
              <a:rPr lang="en-US" altLang="zh-CN" sz="2000" dirty="0">
                <a:solidFill>
                  <a:srgbClr val="333333"/>
                </a:solidFill>
                <a:latin typeface="楷体" pitchFamily="49" charset="-122"/>
                <a:ea typeface="楷体" pitchFamily="49" charset="-122"/>
              </a:rPr>
              <a:t>)</a:t>
            </a:r>
            <a:r>
              <a:rPr lang="zh-CN" altLang="zh-CN" sz="2000" dirty="0" smtClean="0">
                <a:solidFill>
                  <a:srgbClr val="333333"/>
                </a:solidFill>
                <a:latin typeface="楷体" pitchFamily="49" charset="-122"/>
                <a:ea typeface="楷体" pitchFamily="49" charset="-122"/>
              </a:rPr>
              <a:t>。</a:t>
            </a:r>
            <a:endParaRPr lang="en-US" altLang="zh-CN" sz="2000" dirty="0" smtClean="0">
              <a:solidFill>
                <a:srgbClr val="333333"/>
              </a:solidFill>
              <a:latin typeface="楷体" pitchFamily="49" charset="-122"/>
              <a:ea typeface="楷体" pitchFamily="49" charset="-122"/>
            </a:endParaRPr>
          </a:p>
          <a:p>
            <a:pPr marL="0" indent="0">
              <a:spcBef>
                <a:spcPts val="0"/>
              </a:spcBef>
              <a:buFontTx/>
              <a:buNone/>
            </a:pPr>
            <a:r>
              <a:rPr lang="zh-CN" altLang="zh-CN" sz="2000" dirty="0" smtClean="0">
                <a:solidFill>
                  <a:srgbClr val="333333"/>
                </a:solidFill>
                <a:latin typeface="楷体" pitchFamily="49" charset="-122"/>
                <a:ea typeface="楷体" pitchFamily="49" charset="-122"/>
              </a:rPr>
              <a:t>第三</a:t>
            </a:r>
            <a:r>
              <a:rPr lang="zh-CN" altLang="zh-CN" sz="2000" dirty="0">
                <a:solidFill>
                  <a:srgbClr val="333333"/>
                </a:solidFill>
                <a:latin typeface="楷体" pitchFamily="49" charset="-122"/>
                <a:ea typeface="楷体" pitchFamily="49" charset="-122"/>
              </a:rPr>
              <a:t>，李老师在讲课过程中缺乏引导性，同时</a:t>
            </a:r>
            <a:r>
              <a:rPr lang="zh-CN" altLang="zh-CN" sz="2000" dirty="0" smtClean="0">
                <a:solidFill>
                  <a:srgbClr val="333333"/>
                </a:solidFill>
                <a:latin typeface="楷体" pitchFamily="49" charset="-122"/>
                <a:ea typeface="楷体" pitchFamily="49" charset="-122"/>
              </a:rPr>
              <a:t>对于</a:t>
            </a:r>
            <a:r>
              <a:rPr lang="zh-CN" altLang="zh-CN" sz="2000" dirty="0">
                <a:solidFill>
                  <a:srgbClr val="333333"/>
                </a:solidFill>
                <a:latin typeface="楷体" pitchFamily="49" charset="-122"/>
                <a:ea typeface="楷体" pitchFamily="49" charset="-122"/>
              </a:rPr>
              <a:t>学生出现的问题和知识理解上的错误（正压力和重力的区别）没有及时进行纠正与讲解</a:t>
            </a:r>
            <a:r>
              <a:rPr lang="zh-CN" altLang="zh-CN" sz="2000" dirty="0" smtClean="0">
                <a:solidFill>
                  <a:srgbClr val="333333"/>
                </a:solidFill>
                <a:latin typeface="楷体" pitchFamily="49" charset="-122"/>
                <a:ea typeface="楷体" pitchFamily="49" charset="-122"/>
              </a:rPr>
              <a:t>。</a:t>
            </a:r>
            <a:endParaRPr lang="en-US" altLang="zh-CN" sz="2000" dirty="0" smtClean="0">
              <a:solidFill>
                <a:srgbClr val="333333"/>
              </a:solidFill>
              <a:latin typeface="楷体" pitchFamily="49" charset="-122"/>
              <a:ea typeface="楷体" pitchFamily="49" charset="-122"/>
            </a:endParaRPr>
          </a:p>
          <a:p>
            <a:pPr marL="0" indent="0">
              <a:spcBef>
                <a:spcPts val="0"/>
              </a:spcBef>
              <a:buFontTx/>
              <a:buNone/>
            </a:pPr>
            <a:r>
              <a:rPr lang="zh-CN" altLang="zh-CN" sz="2000" dirty="0" smtClean="0">
                <a:solidFill>
                  <a:srgbClr val="333333"/>
                </a:solidFill>
                <a:latin typeface="楷体" pitchFamily="49" charset="-122"/>
                <a:ea typeface="楷体" pitchFamily="49" charset="-122"/>
              </a:rPr>
              <a:t>第四</a:t>
            </a:r>
            <a:r>
              <a:rPr lang="zh-CN" altLang="zh-CN" sz="2000" dirty="0">
                <a:solidFill>
                  <a:srgbClr val="333333"/>
                </a:solidFill>
                <a:latin typeface="楷体" pitchFamily="49" charset="-122"/>
                <a:ea typeface="楷体" pitchFamily="49" charset="-122"/>
              </a:rPr>
              <a:t>，教师的评价方式及评价内容存在问题。对于学生的回答</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李老师只回答对或不对，没有针对学生的回答做出指导性评价。同时</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在学生回答或理解错误时</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也没有及时指出</a:t>
            </a:r>
            <a:r>
              <a:rPr lang="zh-CN" altLang="zh-CN" sz="2000" dirty="0" smtClean="0">
                <a:solidFill>
                  <a:srgbClr val="333333"/>
                </a:solidFill>
                <a:latin typeface="楷体" pitchFamily="49" charset="-122"/>
                <a:ea typeface="楷体" pitchFamily="49" charset="-122"/>
              </a:rPr>
              <a:t>。</a:t>
            </a:r>
            <a:endParaRPr lang="en-US" altLang="zh-CN" sz="2000" dirty="0" smtClean="0">
              <a:solidFill>
                <a:srgbClr val="333333"/>
              </a:solidFill>
              <a:latin typeface="楷体" pitchFamily="49" charset="-122"/>
              <a:ea typeface="楷体" pitchFamily="49" charset="-122"/>
            </a:endParaRPr>
          </a:p>
          <a:p>
            <a:pPr marL="0" indent="0">
              <a:spcBef>
                <a:spcPts val="0"/>
              </a:spcBef>
              <a:buFontTx/>
              <a:buNone/>
            </a:pPr>
            <a:r>
              <a:rPr lang="zh-CN" altLang="zh-CN" sz="2000" dirty="0" smtClean="0">
                <a:solidFill>
                  <a:srgbClr val="333333"/>
                </a:solidFill>
                <a:latin typeface="楷体" pitchFamily="49" charset="-122"/>
                <a:ea typeface="楷体" pitchFamily="49" charset="-122"/>
              </a:rPr>
              <a:t>第五</a:t>
            </a:r>
            <a:r>
              <a:rPr lang="zh-CN" altLang="zh-CN" sz="2000" dirty="0">
                <a:solidFill>
                  <a:srgbClr val="333333"/>
                </a:solidFill>
                <a:latin typeface="楷体" pitchFamily="49" charset="-122"/>
                <a:ea typeface="楷体" pitchFamily="49" charset="-122"/>
              </a:rPr>
              <a:t>，在课堂气氛方面，李老师的课堂是“一言堂</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，不利于学生的思维发展和创新培养</a:t>
            </a:r>
            <a:r>
              <a:rPr lang="zh-CN" altLang="zh-CN" sz="2000" dirty="0" smtClean="0">
                <a:solidFill>
                  <a:srgbClr val="333333"/>
                </a:solidFill>
                <a:latin typeface="楷体" pitchFamily="49" charset="-122"/>
                <a:ea typeface="楷体" pitchFamily="49" charset="-122"/>
              </a:rPr>
              <a:t>。</a:t>
            </a:r>
            <a:endParaRPr lang="en-US" altLang="zh-CN" sz="2000" dirty="0" smtClean="0">
              <a:solidFill>
                <a:srgbClr val="333333"/>
              </a:solidFill>
              <a:latin typeface="楷体" pitchFamily="49" charset="-122"/>
              <a:ea typeface="楷体" pitchFamily="49" charset="-122"/>
            </a:endParaRPr>
          </a:p>
          <a:p>
            <a:pPr marL="0" indent="0">
              <a:spcBef>
                <a:spcPts val="0"/>
              </a:spcBef>
              <a:buFontTx/>
              <a:buNone/>
            </a:pPr>
            <a:r>
              <a:rPr lang="en-US" altLang="zh-CN" sz="2000" dirty="0" smtClean="0">
                <a:solidFill>
                  <a:srgbClr val="0000FF"/>
                </a:solidFill>
                <a:latin typeface="楷体" pitchFamily="49" charset="-122"/>
                <a:ea typeface="楷体" pitchFamily="49" charset="-122"/>
              </a:rPr>
              <a:t>(</a:t>
            </a:r>
            <a:r>
              <a:rPr lang="en-US" altLang="zh-CN" sz="2000" dirty="0">
                <a:solidFill>
                  <a:srgbClr val="0000FF"/>
                </a:solidFill>
                <a:latin typeface="楷体" pitchFamily="49" charset="-122"/>
                <a:ea typeface="楷体" pitchFamily="49" charset="-122"/>
              </a:rPr>
              <a:t>2</a:t>
            </a:r>
            <a:r>
              <a:rPr lang="en-US" altLang="zh-CN" sz="2000" dirty="0" smtClean="0">
                <a:solidFill>
                  <a:srgbClr val="0000FF"/>
                </a:solidFill>
                <a:latin typeface="楷体" pitchFamily="49" charset="-122"/>
                <a:ea typeface="楷体" pitchFamily="49" charset="-122"/>
              </a:rPr>
              <a:t>)</a:t>
            </a:r>
            <a:r>
              <a:rPr lang="zh-CN" altLang="en-US" sz="2000" dirty="0" smtClean="0">
                <a:solidFill>
                  <a:srgbClr val="0000FF"/>
                </a:solidFill>
                <a:latin typeface="楷体" pitchFamily="49" charset="-122"/>
                <a:ea typeface="楷体" pitchFamily="49" charset="-122"/>
              </a:rPr>
              <a:t>存在问题：</a:t>
            </a:r>
            <a:endParaRPr lang="en-US" altLang="zh-CN" sz="2000" dirty="0" smtClean="0">
              <a:solidFill>
                <a:srgbClr val="0000FF"/>
              </a:solidFill>
              <a:latin typeface="楷体" pitchFamily="49" charset="-122"/>
              <a:ea typeface="楷体" pitchFamily="49" charset="-122"/>
            </a:endParaRPr>
          </a:p>
          <a:p>
            <a:pPr marL="0" indent="0">
              <a:spcBef>
                <a:spcPts val="0"/>
              </a:spcBef>
              <a:buFontTx/>
              <a:buNone/>
            </a:pPr>
            <a:r>
              <a:rPr lang="zh-CN" altLang="zh-CN" sz="2000" dirty="0">
                <a:solidFill>
                  <a:srgbClr val="333333"/>
                </a:solidFill>
                <a:latin typeface="楷体" pitchFamily="49" charset="-122"/>
                <a:ea typeface="楷体" pitchFamily="49" charset="-122"/>
              </a:rPr>
              <a:t>丙和丁同学对于影响摩擦力大小的因素的理解不到位，知识掌握不扎实，不知道影响摩擦力大小的因素有接触面的粗糙程度与正压力的大小。丙同学在回答的过程中对于惯性理解得不到位，在其他条件都不变的情况下</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质量越大的物体惯性越大</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运动状态越难改变。丁同学没有考虑接触面的问题</a:t>
            </a:r>
            <a:r>
              <a:rPr lang="en-US" altLang="zh-CN" sz="2000" dirty="0">
                <a:solidFill>
                  <a:srgbClr val="333333"/>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同时不会分辨重力和正压力，回答不够具体。</a:t>
            </a:r>
          </a:p>
        </p:txBody>
      </p:sp>
      <p:sp>
        <p:nvSpPr>
          <p:cNvPr id="9"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宋体"/>
                <a:ea typeface="宋体"/>
              </a:rPr>
              <a:t>2019</a:t>
            </a:r>
            <a:r>
              <a:rPr lang="zh-CN" altLang="en-US" dirty="0" smtClean="0">
                <a:solidFill>
                  <a:srgbClr val="FFFFFF"/>
                </a:solidFill>
                <a:latin typeface="宋体"/>
                <a:ea typeface="宋体"/>
              </a:rPr>
              <a:t>年上半年</a:t>
            </a:r>
          </a:p>
        </p:txBody>
      </p:sp>
    </p:spTree>
    <p:extLst>
      <p:ext uri="{BB962C8B-B14F-4D97-AF65-F5344CB8AC3E}">
        <p14:creationId xmlns:p14="http://schemas.microsoft.com/office/powerpoint/2010/main" val="399128472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75" name="Text Box 55"/>
          <p:cNvSpPr txBox="1">
            <a:spLocks noChangeArrowheads="1"/>
          </p:cNvSpPr>
          <p:nvPr/>
        </p:nvSpPr>
        <p:spPr bwMode="auto">
          <a:xfrm>
            <a:off x="4763" y="15875"/>
            <a:ext cx="29114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三、案例分析题</a:t>
            </a:r>
          </a:p>
        </p:txBody>
      </p:sp>
      <p:sp>
        <p:nvSpPr>
          <p:cNvPr id="11" name="内容占位符 2"/>
          <p:cNvSpPr txBox="1">
            <a:spLocks/>
          </p:cNvSpPr>
          <p:nvPr/>
        </p:nvSpPr>
        <p:spPr>
          <a:xfrm>
            <a:off x="220217" y="638320"/>
            <a:ext cx="8713092" cy="2142608"/>
          </a:xfrm>
          <a:prstGeom prst="rect">
            <a:avLst/>
          </a:prstGeom>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FontTx/>
              <a:buNone/>
            </a:pPr>
            <a:r>
              <a:rPr lang="en-US" altLang="zh-CN" sz="2000" dirty="0" smtClean="0">
                <a:solidFill>
                  <a:srgbClr val="0000FF"/>
                </a:solidFill>
                <a:latin typeface="楷体" pitchFamily="49" charset="-122"/>
                <a:ea typeface="楷体" pitchFamily="49" charset="-122"/>
              </a:rPr>
              <a:t>(3)</a:t>
            </a:r>
            <a:r>
              <a:rPr lang="zh-CN" altLang="en-US" sz="2000" dirty="0" smtClean="0">
                <a:solidFill>
                  <a:srgbClr val="0000FF"/>
                </a:solidFill>
                <a:latin typeface="楷体" pitchFamily="49" charset="-122"/>
                <a:ea typeface="楷体" pitchFamily="49" charset="-122"/>
              </a:rPr>
              <a:t>教学思路：</a:t>
            </a:r>
            <a:endParaRPr lang="en-US" altLang="zh-CN" sz="2000" dirty="0" smtClean="0">
              <a:solidFill>
                <a:srgbClr val="0000FF"/>
              </a:solidFill>
              <a:latin typeface="楷体" pitchFamily="49" charset="-122"/>
              <a:ea typeface="楷体" pitchFamily="49" charset="-122"/>
            </a:endParaRPr>
          </a:p>
          <a:p>
            <a:pPr marL="0" indent="0">
              <a:buFontTx/>
              <a:buNone/>
            </a:pPr>
            <a:r>
              <a:rPr lang="zh-CN" altLang="zh-CN" sz="2000" dirty="0">
                <a:solidFill>
                  <a:srgbClr val="333333"/>
                </a:solidFill>
                <a:latin typeface="楷体" pitchFamily="49" charset="-122"/>
                <a:ea typeface="楷体" pitchFamily="49" charset="-122"/>
              </a:rPr>
              <a:t>首先教师可以让学生思考同一个箱子，是放在水泥地上容易推动还是冰面上容易推动，帮助学生理解滑动摩擦力的大小与接触面的粗糙程度有关；其次再利用弹簧测力计进行演示实验，分别在租糙程度相同的水平面和斜面上拉动物体，帮助学生区分正压力和重力；最后在确认学生明白理解这一知识点后</a:t>
            </a:r>
            <a:r>
              <a:rPr lang="en-US" altLang="zh-CN" sz="2000" dirty="0">
                <a:solidFill>
                  <a:srgbClr val="333333"/>
                </a:solidFill>
                <a:latin typeface="楷体" pitchFamily="49" charset="-122"/>
                <a:ea typeface="楷体" pitchFamily="49" charset="-122"/>
              </a:rPr>
              <a:t> ,</a:t>
            </a:r>
            <a:r>
              <a:rPr lang="zh-CN" altLang="zh-CN" sz="2000" dirty="0">
                <a:solidFill>
                  <a:srgbClr val="333333"/>
                </a:solidFill>
                <a:latin typeface="楷体" pitchFamily="49" charset="-122"/>
                <a:ea typeface="楷体" pitchFamily="49" charset="-122"/>
              </a:rPr>
              <a:t>再进行下步的教学工作。</a:t>
            </a:r>
          </a:p>
        </p:txBody>
      </p:sp>
      <p:sp>
        <p:nvSpPr>
          <p:cNvPr id="6"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宋体"/>
                <a:ea typeface="宋体"/>
              </a:rPr>
              <a:t>2019</a:t>
            </a:r>
            <a:r>
              <a:rPr lang="zh-CN" altLang="en-US" dirty="0" smtClean="0">
                <a:solidFill>
                  <a:srgbClr val="FFFFFF"/>
                </a:solidFill>
                <a:latin typeface="宋体"/>
                <a:ea typeface="宋体"/>
              </a:rPr>
              <a:t>年上半年</a:t>
            </a:r>
          </a:p>
        </p:txBody>
      </p:sp>
    </p:spTree>
    <p:extLst>
      <p:ext uri="{BB962C8B-B14F-4D97-AF65-F5344CB8AC3E}">
        <p14:creationId xmlns:p14="http://schemas.microsoft.com/office/powerpoint/2010/main" val="36884777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5"/>
          <p:cNvSpPr txBox="1">
            <a:spLocks noChangeArrowheads="1"/>
          </p:cNvSpPr>
          <p:nvPr/>
        </p:nvSpPr>
        <p:spPr bwMode="auto">
          <a:xfrm>
            <a:off x="1619672" y="1988840"/>
            <a:ext cx="6192688"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a:lnSpc>
                <a:spcPct val="80000"/>
              </a:lnSpc>
              <a:spcBef>
                <a:spcPct val="20000"/>
              </a:spcBef>
              <a:buClr>
                <a:srgbClr val="CC99FF"/>
              </a:buClr>
              <a:buSzPct val="90000"/>
              <a:defRPr/>
            </a:pPr>
            <a:r>
              <a:rPr kumimoji="1" lang="zh-CN" altLang="en-US" sz="3600" dirty="0">
                <a:solidFill>
                  <a:srgbClr val="0000FF"/>
                </a:solidFill>
                <a:latin typeface="华文行楷" pitchFamily="2" charset="-122"/>
                <a:ea typeface="华文行楷" pitchFamily="2" charset="-122"/>
                <a:cs typeface="+mn-ea"/>
              </a:rPr>
              <a:t>物理学科知识与教学能力试题</a:t>
            </a:r>
          </a:p>
        </p:txBody>
      </p:sp>
      <p:sp>
        <p:nvSpPr>
          <p:cNvPr id="3" name="矩形 2"/>
          <p:cNvSpPr>
            <a:spLocks noChangeArrowheads="1"/>
          </p:cNvSpPr>
          <p:nvPr/>
        </p:nvSpPr>
        <p:spPr bwMode="auto">
          <a:xfrm>
            <a:off x="2699792" y="2852936"/>
            <a:ext cx="449353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4800" dirty="0" smtClean="0">
                <a:solidFill>
                  <a:srgbClr val="C00000"/>
                </a:solidFill>
                <a:latin typeface="华文行楷" pitchFamily="2" charset="-122"/>
                <a:ea typeface="华文行楷" pitchFamily="2" charset="-122"/>
                <a:cs typeface="Times New Roman" pitchFamily="18" charset="0"/>
              </a:rPr>
              <a:t>教学设计（一）</a:t>
            </a:r>
            <a:endParaRPr lang="zh-CN" altLang="en-US" sz="4800" dirty="0">
              <a:solidFill>
                <a:srgbClr val="C00000"/>
              </a:solidFill>
              <a:latin typeface="华文行楷" pitchFamily="2" charset="-122"/>
              <a:ea typeface="华文行楷" pitchFamily="2" charset="-122"/>
              <a:cs typeface="Times New Roman" pitchFamily="18" charset="0"/>
            </a:endParaRPr>
          </a:p>
        </p:txBody>
      </p:sp>
    </p:spTree>
    <p:extLst>
      <p:ext uri="{BB962C8B-B14F-4D97-AF65-F5344CB8AC3E}">
        <p14:creationId xmlns:p14="http://schemas.microsoft.com/office/powerpoint/2010/main" val="6469295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矩形 3"/>
          <p:cNvSpPr>
            <a:spLocks noChangeArrowheads="1"/>
          </p:cNvSpPr>
          <p:nvPr/>
        </p:nvSpPr>
        <p:spPr bwMode="auto">
          <a:xfrm>
            <a:off x="88326" y="692696"/>
            <a:ext cx="8856984"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kumimoji="1" lang="en-US" altLang="zh-CN" sz="2200" dirty="0" smtClean="0">
                <a:solidFill>
                  <a:srgbClr val="FF0000"/>
                </a:solidFill>
                <a:latin typeface="宋体" pitchFamily="2" charset="-122"/>
                <a:ea typeface="楷体" pitchFamily="49" charset="-122"/>
              </a:rPr>
              <a:t>2</a:t>
            </a:r>
            <a:r>
              <a:rPr kumimoji="1" lang="zh-CN" altLang="en-US" sz="2200" dirty="0" smtClean="0">
                <a:solidFill>
                  <a:srgbClr val="FF0000"/>
                </a:solidFill>
                <a:latin typeface="宋体" pitchFamily="2" charset="-122"/>
                <a:ea typeface="楷体" pitchFamily="49" charset="-122"/>
              </a:rPr>
              <a:t>、电势</a:t>
            </a:r>
            <a:r>
              <a:rPr kumimoji="1" lang="zh-CN" altLang="en-US" sz="2200" dirty="0" smtClean="0">
                <a:solidFill>
                  <a:srgbClr val="333333"/>
                </a:solidFill>
                <a:latin typeface="宋体" pitchFamily="2" charset="-122"/>
                <a:ea typeface="楷体" pitchFamily="49" charset="-122"/>
              </a:rPr>
              <a:t> </a:t>
            </a:r>
            <a:endParaRPr kumimoji="1" lang="en-US" altLang="zh-CN" sz="2200" dirty="0" smtClean="0">
              <a:solidFill>
                <a:srgbClr val="333333"/>
              </a:solidFill>
              <a:latin typeface="宋体" pitchFamily="2" charset="-122"/>
              <a:ea typeface="楷体" pitchFamily="49" charset="-122"/>
            </a:endParaRPr>
          </a:p>
          <a:p>
            <a:r>
              <a:rPr kumimoji="1" lang="en-US" altLang="zh-CN" sz="2000" dirty="0" smtClean="0">
                <a:solidFill>
                  <a:srgbClr val="333333"/>
                </a:solidFill>
                <a:latin typeface="宋体" pitchFamily="2" charset="-122"/>
                <a:ea typeface="楷体" pitchFamily="49" charset="-122"/>
              </a:rPr>
              <a:t>(1)</a:t>
            </a:r>
            <a:r>
              <a:rPr kumimoji="1" lang="zh-CN" altLang="en-US" sz="2000" dirty="0" smtClean="0">
                <a:solidFill>
                  <a:srgbClr val="333333"/>
                </a:solidFill>
                <a:latin typeface="宋体" pitchFamily="2" charset="-122"/>
                <a:ea typeface="楷体" pitchFamily="49" charset="-122"/>
              </a:rPr>
              <a:t>电势差：</a:t>
            </a:r>
            <a:endParaRPr kumimoji="1" lang="en-US" altLang="zh-CN" sz="2000" dirty="0">
              <a:solidFill>
                <a:srgbClr val="333333"/>
              </a:solidFill>
              <a:latin typeface="宋体" pitchFamily="2" charset="-122"/>
              <a:ea typeface="楷体" pitchFamily="49" charset="-122"/>
            </a:endParaRPr>
          </a:p>
        </p:txBody>
      </p:sp>
      <p:sp>
        <p:nvSpPr>
          <p:cNvPr id="20484"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85" name="Text Box 55"/>
          <p:cNvSpPr txBox="1">
            <a:spLocks noChangeArrowheads="1"/>
          </p:cNvSpPr>
          <p:nvPr/>
        </p:nvSpPr>
        <p:spPr bwMode="auto">
          <a:xfrm>
            <a:off x="32471" y="43583"/>
            <a:ext cx="1902941"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dirty="0" smtClean="0">
                <a:solidFill>
                  <a:srgbClr val="FFFFFF"/>
                </a:solidFill>
                <a:latin typeface="楷体_GB2312" pitchFamily="49" charset="-122"/>
                <a:ea typeface="楷体_GB2312" pitchFamily="49" charset="-122"/>
              </a:rPr>
              <a:t>二、计算题</a:t>
            </a:r>
            <a:endParaRPr lang="zh-CN" altLang="en-US" dirty="0">
              <a:solidFill>
                <a:srgbClr val="FFFFFF"/>
              </a:solidFill>
              <a:latin typeface="楷体_GB2312" pitchFamily="49" charset="-122"/>
              <a:ea typeface="楷体_GB2312" pitchFamily="49" charset="-122"/>
            </a:endParaRPr>
          </a:p>
        </p:txBody>
      </p:sp>
      <p:sp>
        <p:nvSpPr>
          <p:cNvPr id="10" name="Text Box 55"/>
          <p:cNvSpPr txBox="1">
            <a:spLocks noChangeArrowheads="1"/>
          </p:cNvSpPr>
          <p:nvPr/>
        </p:nvSpPr>
        <p:spPr bwMode="auto">
          <a:xfrm>
            <a:off x="7313067" y="35718"/>
            <a:ext cx="1795437"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dirty="0" smtClean="0">
                <a:solidFill>
                  <a:srgbClr val="FFFFFF"/>
                </a:solidFill>
                <a:latin typeface="楷体_GB2312" pitchFamily="49" charset="-122"/>
                <a:ea typeface="楷体_GB2312" pitchFamily="49" charset="-122"/>
              </a:rPr>
              <a:t>重要知识点</a:t>
            </a:r>
            <a:endParaRPr lang="zh-CN" altLang="en-US" dirty="0">
              <a:solidFill>
                <a:srgbClr val="FFFFFF"/>
              </a:solidFill>
              <a:latin typeface="楷体_GB2312" pitchFamily="49" charset="-122"/>
              <a:ea typeface="楷体_GB2312" pitchFamily="49" charset="-122"/>
            </a:endParaRPr>
          </a:p>
        </p:txBody>
      </p:sp>
      <p:graphicFrame>
        <p:nvGraphicFramePr>
          <p:cNvPr id="12" name="对象 11"/>
          <p:cNvGraphicFramePr>
            <a:graphicFrameLocks noChangeAspect="1"/>
          </p:cNvGraphicFramePr>
          <p:nvPr>
            <p:extLst>
              <p:ext uri="{D42A27DB-BD31-4B8C-83A1-F6EECF244321}">
                <p14:modId xmlns:p14="http://schemas.microsoft.com/office/powerpoint/2010/main" val="4016362830"/>
              </p:ext>
            </p:extLst>
          </p:nvPr>
        </p:nvGraphicFramePr>
        <p:xfrm>
          <a:off x="2294880" y="3510274"/>
          <a:ext cx="854075" cy="587375"/>
        </p:xfrm>
        <a:graphic>
          <a:graphicData uri="http://schemas.openxmlformats.org/presentationml/2006/ole">
            <mc:AlternateContent xmlns:mc="http://schemas.openxmlformats.org/markup-compatibility/2006">
              <mc:Choice xmlns:v="urn:schemas-microsoft-com:vml" Requires="v">
                <p:oleObj spid="_x0000_s65879" name="Equation" r:id="rId3" imgW="571320" imgH="393480" progId="Equation.DSMT4">
                  <p:embed/>
                </p:oleObj>
              </mc:Choice>
              <mc:Fallback>
                <p:oleObj name="Equation" r:id="rId3" imgW="571320" imgH="393480" progId="Equation.DSMT4">
                  <p:embed/>
                  <p:pic>
                    <p:nvPicPr>
                      <p:cNvPr id="0" name=""/>
                      <p:cNvPicPr>
                        <a:picLocks noChangeAspect="1" noChangeArrowheads="1"/>
                      </p:cNvPicPr>
                      <p:nvPr/>
                    </p:nvPicPr>
                    <p:blipFill>
                      <a:blip r:embed="rId4"/>
                      <a:srcRect/>
                      <a:stretch>
                        <a:fillRect/>
                      </a:stretch>
                    </p:blipFill>
                    <p:spPr bwMode="auto">
                      <a:xfrm>
                        <a:off x="2294880" y="3510274"/>
                        <a:ext cx="854075" cy="587375"/>
                      </a:xfrm>
                      <a:prstGeom prst="rect">
                        <a:avLst/>
                      </a:prstGeom>
                      <a:noFill/>
                      <a:ln>
                        <a:noFill/>
                      </a:ln>
                    </p:spPr>
                  </p:pic>
                </p:oleObj>
              </mc:Fallback>
            </mc:AlternateContent>
          </a:graphicData>
        </a:graphic>
      </p:graphicFrame>
      <p:sp>
        <p:nvSpPr>
          <p:cNvPr id="17" name="矩形 3"/>
          <p:cNvSpPr>
            <a:spLocks noChangeArrowheads="1"/>
          </p:cNvSpPr>
          <p:nvPr/>
        </p:nvSpPr>
        <p:spPr bwMode="auto">
          <a:xfrm>
            <a:off x="83429" y="1574107"/>
            <a:ext cx="20419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kumimoji="1" lang="en-US" altLang="zh-CN" sz="2000" dirty="0" smtClean="0">
                <a:solidFill>
                  <a:srgbClr val="333333"/>
                </a:solidFill>
                <a:latin typeface="宋体" pitchFamily="2" charset="-122"/>
                <a:ea typeface="楷体" pitchFamily="49" charset="-122"/>
              </a:rPr>
              <a:t>(2)</a:t>
            </a:r>
            <a:r>
              <a:rPr kumimoji="1" lang="zh-CN" altLang="en-US" sz="2000" dirty="0" smtClean="0">
                <a:solidFill>
                  <a:srgbClr val="333333"/>
                </a:solidFill>
                <a:latin typeface="宋体" pitchFamily="2" charset="-122"/>
                <a:ea typeface="楷体" pitchFamily="49" charset="-122"/>
              </a:rPr>
              <a:t>某一点电势：</a:t>
            </a:r>
            <a:endParaRPr kumimoji="1" lang="en-US" altLang="zh-CN" sz="2000" kern="0" dirty="0">
              <a:solidFill>
                <a:srgbClr val="0000FF"/>
              </a:solidFill>
              <a:latin typeface="宋体" pitchFamily="2" charset="-122"/>
              <a:ea typeface="楷体" pitchFamily="49" charset="-122"/>
            </a:endParaRPr>
          </a:p>
        </p:txBody>
      </p:sp>
      <p:sp>
        <p:nvSpPr>
          <p:cNvPr id="46" name="矩形 3"/>
          <p:cNvSpPr>
            <a:spLocks noChangeArrowheads="1"/>
          </p:cNvSpPr>
          <p:nvPr/>
        </p:nvSpPr>
        <p:spPr bwMode="auto">
          <a:xfrm>
            <a:off x="88326" y="2060848"/>
            <a:ext cx="24723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kumimoji="1" lang="en-US" altLang="zh-CN" sz="2200" dirty="0">
                <a:solidFill>
                  <a:srgbClr val="FF0000"/>
                </a:solidFill>
                <a:latin typeface="宋体" pitchFamily="2" charset="-122"/>
                <a:ea typeface="楷体" pitchFamily="49" charset="-122"/>
              </a:rPr>
              <a:t>3</a:t>
            </a:r>
            <a:r>
              <a:rPr kumimoji="1" lang="zh-CN" altLang="en-US" sz="2200" dirty="0">
                <a:solidFill>
                  <a:srgbClr val="FF0000"/>
                </a:solidFill>
                <a:latin typeface="宋体" pitchFamily="2" charset="-122"/>
                <a:ea typeface="楷体" pitchFamily="49" charset="-122"/>
              </a:rPr>
              <a:t>、磁感应强度</a:t>
            </a:r>
            <a:r>
              <a:rPr kumimoji="1" lang="en-US" altLang="zh-CN" sz="2200" dirty="0">
                <a:solidFill>
                  <a:srgbClr val="FF0000"/>
                </a:solidFill>
                <a:latin typeface="宋体" pitchFamily="2" charset="-122"/>
                <a:ea typeface="楷体" pitchFamily="49" charset="-122"/>
              </a:rPr>
              <a:t>B</a:t>
            </a:r>
          </a:p>
        </p:txBody>
      </p:sp>
      <p:sp>
        <p:nvSpPr>
          <p:cNvPr id="48" name="矩形 3"/>
          <p:cNvSpPr>
            <a:spLocks noChangeArrowheads="1"/>
          </p:cNvSpPr>
          <p:nvPr/>
        </p:nvSpPr>
        <p:spPr bwMode="auto">
          <a:xfrm>
            <a:off x="88326" y="2570002"/>
            <a:ext cx="196339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kumimoji="1" lang="zh-CN" altLang="en-US" sz="2000" kern="0" dirty="0" smtClean="0">
                <a:solidFill>
                  <a:srgbClr val="333333"/>
                </a:solidFill>
                <a:latin typeface="宋体" pitchFamily="2" charset="-122"/>
                <a:ea typeface="楷体" pitchFamily="49" charset="-122"/>
              </a:rPr>
              <a:t>安培环路定律</a:t>
            </a:r>
            <a:endParaRPr kumimoji="1" lang="en-US" altLang="zh-CN" sz="2000" kern="0" dirty="0">
              <a:solidFill>
                <a:srgbClr val="333333"/>
              </a:solidFill>
              <a:latin typeface="宋体" pitchFamily="2" charset="-122"/>
              <a:ea typeface="楷体" pitchFamily="49"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740284649"/>
              </p:ext>
            </p:extLst>
          </p:nvPr>
        </p:nvGraphicFramePr>
        <p:xfrm>
          <a:off x="1651583" y="967507"/>
          <a:ext cx="2503487" cy="493712"/>
        </p:xfrm>
        <a:graphic>
          <a:graphicData uri="http://schemas.openxmlformats.org/presentationml/2006/ole">
            <mc:AlternateContent xmlns:mc="http://schemas.openxmlformats.org/markup-compatibility/2006">
              <mc:Choice xmlns:v="urn:schemas-microsoft-com:vml" Requires="v">
                <p:oleObj spid="_x0000_s65880" name="Equation" r:id="rId5" imgW="1676160" imgH="330120" progId="Equation.DSMT4">
                  <p:embed/>
                </p:oleObj>
              </mc:Choice>
              <mc:Fallback>
                <p:oleObj name="Equation" r:id="rId5" imgW="1676160" imgH="330120" progId="Equation.DSMT4">
                  <p:embed/>
                  <p:pic>
                    <p:nvPicPr>
                      <p:cNvPr id="0" name="对象 11"/>
                      <p:cNvPicPr>
                        <a:picLocks noChangeAspect="1" noChangeArrowheads="1"/>
                      </p:cNvPicPr>
                      <p:nvPr/>
                    </p:nvPicPr>
                    <p:blipFill>
                      <a:blip r:embed="rId6"/>
                      <a:srcRect/>
                      <a:stretch>
                        <a:fillRect/>
                      </a:stretch>
                    </p:blipFill>
                    <p:spPr bwMode="auto">
                      <a:xfrm>
                        <a:off x="1651583" y="967507"/>
                        <a:ext cx="2503487"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3472269706"/>
              </p:ext>
            </p:extLst>
          </p:nvPr>
        </p:nvGraphicFramePr>
        <p:xfrm>
          <a:off x="2171700" y="1547813"/>
          <a:ext cx="2446338" cy="493712"/>
        </p:xfrm>
        <a:graphic>
          <a:graphicData uri="http://schemas.openxmlformats.org/presentationml/2006/ole">
            <mc:AlternateContent xmlns:mc="http://schemas.openxmlformats.org/markup-compatibility/2006">
              <mc:Choice xmlns:v="urn:schemas-microsoft-com:vml" Requires="v">
                <p:oleObj spid="_x0000_s65881" name="Equation" r:id="rId7" imgW="1638000" imgH="330120" progId="Equation.DSMT4">
                  <p:embed/>
                </p:oleObj>
              </mc:Choice>
              <mc:Fallback>
                <p:oleObj name="Equation" r:id="rId7" imgW="1638000" imgH="330120" progId="Equation.DSMT4">
                  <p:embed/>
                  <p:pic>
                    <p:nvPicPr>
                      <p:cNvPr id="0" name="对象 1"/>
                      <p:cNvPicPr>
                        <a:picLocks noChangeAspect="1" noChangeArrowheads="1"/>
                      </p:cNvPicPr>
                      <p:nvPr/>
                    </p:nvPicPr>
                    <p:blipFill>
                      <a:blip r:embed="rId8"/>
                      <a:srcRect/>
                      <a:stretch>
                        <a:fillRect/>
                      </a:stretch>
                    </p:blipFill>
                    <p:spPr bwMode="auto">
                      <a:xfrm>
                        <a:off x="2171700" y="1547813"/>
                        <a:ext cx="2446338"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497764286"/>
              </p:ext>
            </p:extLst>
          </p:nvPr>
        </p:nvGraphicFramePr>
        <p:xfrm>
          <a:off x="1918256" y="2564904"/>
          <a:ext cx="1224136" cy="430360"/>
        </p:xfrm>
        <a:graphic>
          <a:graphicData uri="http://schemas.openxmlformats.org/presentationml/2006/ole">
            <mc:AlternateContent xmlns:mc="http://schemas.openxmlformats.org/markup-compatibility/2006">
              <mc:Choice xmlns:v="urn:schemas-microsoft-com:vml" Requires="v">
                <p:oleObj spid="_x0000_s65882" name="Equation" r:id="rId9" imgW="837836" imgH="291973" progId="Equation.DSMT4">
                  <p:embed/>
                </p:oleObj>
              </mc:Choice>
              <mc:Fallback>
                <p:oleObj name="Equation" r:id="rId9" imgW="837836" imgH="291973" progId="Equation.DSMT4">
                  <p:embed/>
                  <p:pic>
                    <p:nvPicPr>
                      <p:cNvPr id="0" name="Object 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18256" y="2564904"/>
                        <a:ext cx="1224136" cy="430360"/>
                      </a:xfrm>
                      <a:prstGeom prst="rect">
                        <a:avLst/>
                      </a:prstGeom>
                      <a:noFill/>
                      <a:ln>
                        <a:noFill/>
                      </a:ln>
                      <a:effectLst/>
                    </p:spPr>
                  </p:pic>
                </p:oleObj>
              </mc:Fallback>
            </mc:AlternateContent>
          </a:graphicData>
        </a:graphic>
      </p:graphicFrame>
      <p:sp>
        <p:nvSpPr>
          <p:cNvPr id="42" name="矩形 3"/>
          <p:cNvSpPr>
            <a:spLocks noChangeArrowheads="1"/>
          </p:cNvSpPr>
          <p:nvPr/>
        </p:nvSpPr>
        <p:spPr bwMode="auto">
          <a:xfrm>
            <a:off x="105520" y="3603506"/>
            <a:ext cx="24379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kumimoji="1" lang="zh-CN" altLang="en-US" sz="2000" kern="0" dirty="0" smtClean="0">
                <a:solidFill>
                  <a:srgbClr val="333333"/>
                </a:solidFill>
                <a:latin typeface="宋体" pitchFamily="2" charset="-122"/>
                <a:ea typeface="楷体" pitchFamily="49" charset="-122"/>
              </a:rPr>
              <a:t>无限长载流直导线</a:t>
            </a:r>
            <a:endParaRPr kumimoji="1" lang="en-US" altLang="zh-CN" sz="2000" kern="0" dirty="0">
              <a:solidFill>
                <a:srgbClr val="333333"/>
              </a:solidFill>
              <a:latin typeface="宋体" pitchFamily="2" charset="-122"/>
              <a:ea typeface="楷体" pitchFamily="49" charset="-122"/>
            </a:endParaRPr>
          </a:p>
        </p:txBody>
      </p:sp>
      <p:pic>
        <p:nvPicPr>
          <p:cNvPr id="65548"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85762" y="2276291"/>
            <a:ext cx="2098406" cy="2067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对象 4"/>
          <p:cNvGraphicFramePr>
            <a:graphicFrameLocks noChangeAspect="1"/>
          </p:cNvGraphicFramePr>
          <p:nvPr>
            <p:extLst>
              <p:ext uri="{D42A27DB-BD31-4B8C-83A1-F6EECF244321}">
                <p14:modId xmlns:p14="http://schemas.microsoft.com/office/powerpoint/2010/main" val="189223338"/>
              </p:ext>
            </p:extLst>
          </p:nvPr>
        </p:nvGraphicFramePr>
        <p:xfrm>
          <a:off x="827585" y="3107428"/>
          <a:ext cx="2478531" cy="496078"/>
        </p:xfrm>
        <a:graphic>
          <a:graphicData uri="http://schemas.openxmlformats.org/presentationml/2006/ole">
            <mc:AlternateContent xmlns:mc="http://schemas.openxmlformats.org/markup-compatibility/2006">
              <mc:Choice xmlns:v="urn:schemas-microsoft-com:vml" Requires="v">
                <p:oleObj spid="_x0000_s65883" name="Equation" r:id="rId12" imgW="1396800" imgH="291960" progId="Equation.DSMT4">
                  <p:embed/>
                </p:oleObj>
              </mc:Choice>
              <mc:Fallback>
                <p:oleObj name="Equation" r:id="rId12" imgW="1396800" imgH="291960" progId="Equation.DSMT4">
                  <p:embed/>
                  <p:pic>
                    <p:nvPicPr>
                      <p:cNvPr id="0" name="Object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7585" y="3107428"/>
                        <a:ext cx="2478531" cy="496078"/>
                      </a:xfrm>
                      <a:prstGeom prst="rect">
                        <a:avLst/>
                      </a:prstGeom>
                      <a:noFill/>
                      <a:ln>
                        <a:noFill/>
                      </a:ln>
                      <a:effectLst/>
                    </p:spPr>
                  </p:pic>
                </p:oleObj>
              </mc:Fallback>
            </mc:AlternateContent>
          </a:graphicData>
        </a:graphic>
      </p:graphicFrame>
      <p:grpSp>
        <p:nvGrpSpPr>
          <p:cNvPr id="6" name="组合 5"/>
          <p:cNvGrpSpPr/>
          <p:nvPr/>
        </p:nvGrpSpPr>
        <p:grpSpPr>
          <a:xfrm>
            <a:off x="6084168" y="2525570"/>
            <a:ext cx="2951757" cy="784225"/>
            <a:chOff x="4500563" y="5300666"/>
            <a:chExt cx="2951757" cy="784225"/>
          </a:xfrm>
        </p:grpSpPr>
        <p:sp>
          <p:nvSpPr>
            <p:cNvPr id="50" name="Text Box 17"/>
            <p:cNvSpPr txBox="1">
              <a:spLocks noChangeArrowheads="1"/>
            </p:cNvSpPr>
            <p:nvPr/>
          </p:nvSpPr>
          <p:spPr bwMode="auto">
            <a:xfrm>
              <a:off x="4500563" y="5300666"/>
              <a:ext cx="2951757" cy="784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1800" dirty="0" smtClean="0">
                  <a:solidFill>
                    <a:srgbClr val="000000"/>
                  </a:solidFill>
                  <a:ea typeface="宋体" charset="-122"/>
                </a:rPr>
                <a:t>设闭合回路</a:t>
              </a:r>
              <a:r>
                <a:rPr lang="zh-CN" altLang="en-US" sz="1800" dirty="0" smtClean="0">
                  <a:solidFill>
                    <a:srgbClr val="CC0000"/>
                  </a:solidFill>
                  <a:ea typeface="宋体" charset="-122"/>
                </a:rPr>
                <a:t>      为圆形回路</a:t>
              </a:r>
              <a:endParaRPr lang="en-US" altLang="zh-CN" sz="1800" dirty="0" smtClean="0">
                <a:solidFill>
                  <a:srgbClr val="CC0000"/>
                </a:solidFill>
                <a:ea typeface="宋体" charset="-122"/>
              </a:endParaRPr>
            </a:p>
            <a:p>
              <a:pPr>
                <a:spcBef>
                  <a:spcPct val="50000"/>
                </a:spcBef>
              </a:pPr>
              <a:r>
                <a:rPr lang="zh-CN" altLang="zh-CN" sz="1800" dirty="0" smtClean="0">
                  <a:solidFill>
                    <a:srgbClr val="CC0000"/>
                  </a:solidFill>
                  <a:ea typeface="宋体" charset="-122"/>
                </a:rPr>
                <a:t>（</a:t>
              </a:r>
              <a:r>
                <a:rPr lang="zh-CN" altLang="en-US" sz="1800" dirty="0" smtClean="0">
                  <a:solidFill>
                    <a:srgbClr val="000000"/>
                  </a:solidFill>
                  <a:ea typeface="宋体" charset="-122"/>
                </a:rPr>
                <a:t>    与    成</a:t>
              </a:r>
              <a:r>
                <a:rPr lang="zh-CN" altLang="en-US" sz="1800" dirty="0" smtClean="0">
                  <a:solidFill>
                    <a:srgbClr val="CC0000"/>
                  </a:solidFill>
                  <a:ea typeface="宋体" charset="-122"/>
                </a:rPr>
                <a:t>右</a:t>
              </a:r>
              <a:r>
                <a:rPr lang="zh-CN" altLang="en-US" sz="1800" dirty="0" smtClean="0">
                  <a:solidFill>
                    <a:srgbClr val="000000"/>
                  </a:solidFill>
                  <a:ea typeface="宋体" charset="-122"/>
                </a:rPr>
                <a:t>螺旋</a:t>
              </a:r>
              <a:r>
                <a:rPr lang="zh-CN" altLang="en-US" sz="1800" dirty="0" smtClean="0">
                  <a:solidFill>
                    <a:srgbClr val="CC0000"/>
                  </a:solidFill>
                  <a:ea typeface="宋体" charset="-122"/>
                </a:rPr>
                <a:t>）</a:t>
              </a:r>
              <a:endParaRPr lang="zh-CN" altLang="en-US" sz="1800" dirty="0" smtClean="0">
                <a:solidFill>
                  <a:srgbClr val="000000"/>
                </a:solidFill>
                <a:ea typeface="宋体" charset="-122"/>
              </a:endParaRPr>
            </a:p>
          </p:txBody>
        </p:sp>
        <p:graphicFrame>
          <p:nvGraphicFramePr>
            <p:cNvPr id="52" name="Object 18"/>
            <p:cNvGraphicFramePr>
              <a:graphicFrameLocks noChangeAspect="1"/>
            </p:cNvGraphicFramePr>
            <p:nvPr>
              <p:extLst>
                <p:ext uri="{D42A27DB-BD31-4B8C-83A1-F6EECF244321}">
                  <p14:modId xmlns:p14="http://schemas.microsoft.com/office/powerpoint/2010/main" val="4212153850"/>
                </p:ext>
              </p:extLst>
            </p:nvPr>
          </p:nvGraphicFramePr>
          <p:xfrm>
            <a:off x="5299539" y="5777817"/>
            <a:ext cx="353359" cy="279400"/>
          </p:xfrm>
          <a:graphic>
            <a:graphicData uri="http://schemas.openxmlformats.org/presentationml/2006/ole">
              <mc:AlternateContent xmlns:mc="http://schemas.openxmlformats.org/markup-compatibility/2006">
                <mc:Choice xmlns:v="urn:schemas-microsoft-com:vml" Requires="v">
                  <p:oleObj spid="_x0000_s65884" name="Equation" r:id="rId14" imgW="164880" imgH="228600" progId="Equation.3">
                    <p:embed/>
                  </p:oleObj>
                </mc:Choice>
                <mc:Fallback>
                  <p:oleObj name="Equation" r:id="rId14" imgW="164880" imgH="2286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299539" y="5777817"/>
                          <a:ext cx="353359" cy="279400"/>
                        </a:xfrm>
                        <a:prstGeom prst="rect">
                          <a:avLst/>
                        </a:prstGeom>
                        <a:noFill/>
                        <a:ln>
                          <a:noFill/>
                        </a:ln>
                        <a:effectLst/>
                        <a:extLst/>
                      </p:spPr>
                    </p:pic>
                  </p:oleObj>
                </mc:Fallback>
              </mc:AlternateContent>
            </a:graphicData>
          </a:graphic>
        </p:graphicFrame>
        <p:graphicFrame>
          <p:nvGraphicFramePr>
            <p:cNvPr id="53" name="Object 19"/>
            <p:cNvGraphicFramePr>
              <a:graphicFrameLocks noChangeAspect="1"/>
            </p:cNvGraphicFramePr>
            <p:nvPr>
              <p:extLst>
                <p:ext uri="{D42A27DB-BD31-4B8C-83A1-F6EECF244321}">
                  <p14:modId xmlns:p14="http://schemas.microsoft.com/office/powerpoint/2010/main" val="2571693097"/>
                </p:ext>
              </p:extLst>
            </p:nvPr>
          </p:nvGraphicFramePr>
          <p:xfrm>
            <a:off x="5867401" y="5300666"/>
            <a:ext cx="160338" cy="292100"/>
          </p:xfrm>
          <a:graphic>
            <a:graphicData uri="http://schemas.openxmlformats.org/presentationml/2006/ole">
              <mc:AlternateContent xmlns:mc="http://schemas.openxmlformats.org/markup-compatibility/2006">
                <mc:Choice xmlns:v="urn:schemas-microsoft-com:vml" Requires="v">
                  <p:oleObj spid="_x0000_s65885" name="Equation" r:id="rId16" imgW="114120" imgH="253800" progId="Equation.3">
                    <p:embed/>
                  </p:oleObj>
                </mc:Choice>
                <mc:Fallback>
                  <p:oleObj name="Equation" r:id="rId16" imgW="114120" imgH="2538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67401" y="5300666"/>
                          <a:ext cx="160338" cy="292100"/>
                        </a:xfrm>
                        <a:prstGeom prst="rect">
                          <a:avLst/>
                        </a:prstGeom>
                        <a:noFill/>
                        <a:ln>
                          <a:noFill/>
                        </a:ln>
                        <a:effectLst/>
                        <a:extLst/>
                      </p:spPr>
                    </p:pic>
                  </p:oleObj>
                </mc:Fallback>
              </mc:AlternateContent>
            </a:graphicData>
          </a:graphic>
        </p:graphicFrame>
        <p:graphicFrame>
          <p:nvGraphicFramePr>
            <p:cNvPr id="54" name="Object 20"/>
            <p:cNvGraphicFramePr>
              <a:graphicFrameLocks noChangeAspect="1"/>
            </p:cNvGraphicFramePr>
            <p:nvPr>
              <p:extLst>
                <p:ext uri="{D42A27DB-BD31-4B8C-83A1-F6EECF244321}">
                  <p14:modId xmlns:p14="http://schemas.microsoft.com/office/powerpoint/2010/main" val="765077835"/>
                </p:ext>
              </p:extLst>
            </p:nvPr>
          </p:nvGraphicFramePr>
          <p:xfrm>
            <a:off x="4860032" y="5724739"/>
            <a:ext cx="224146" cy="350837"/>
          </p:xfrm>
          <a:graphic>
            <a:graphicData uri="http://schemas.openxmlformats.org/presentationml/2006/ole">
              <mc:AlternateContent xmlns:mc="http://schemas.openxmlformats.org/markup-compatibility/2006">
                <mc:Choice xmlns:v="urn:schemas-microsoft-com:vml" Requires="v">
                  <p:oleObj spid="_x0000_s65886" name="Equation" r:id="rId18" imgW="114120" imgH="253800" progId="Equation.3">
                    <p:embed/>
                  </p:oleObj>
                </mc:Choice>
                <mc:Fallback>
                  <p:oleObj name="Equation" r:id="rId18" imgW="114120" imgH="2538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860032" y="5724739"/>
                          <a:ext cx="224146" cy="350837"/>
                        </a:xfrm>
                        <a:prstGeom prst="rect">
                          <a:avLst/>
                        </a:prstGeom>
                        <a:noFill/>
                        <a:ln>
                          <a:noFill/>
                        </a:ln>
                        <a:effectLst/>
                        <a:extLst/>
                      </p:spPr>
                    </p:pic>
                  </p:oleObj>
                </mc:Fallback>
              </mc:AlternateContent>
            </a:graphicData>
          </a:graphic>
        </p:graphicFrame>
      </p:grpSp>
      <p:sp>
        <p:nvSpPr>
          <p:cNvPr id="55" name="矩形 3"/>
          <p:cNvSpPr>
            <a:spLocks noChangeArrowheads="1"/>
          </p:cNvSpPr>
          <p:nvPr/>
        </p:nvSpPr>
        <p:spPr bwMode="auto">
          <a:xfrm>
            <a:off x="222877" y="4221088"/>
            <a:ext cx="171253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kumimoji="1" lang="en-US" altLang="zh-CN" sz="2200" dirty="0" smtClean="0">
                <a:solidFill>
                  <a:srgbClr val="FF0000"/>
                </a:solidFill>
                <a:latin typeface="宋体" pitchFamily="2" charset="-122"/>
                <a:ea typeface="楷体" pitchFamily="49" charset="-122"/>
              </a:rPr>
              <a:t>4</a:t>
            </a:r>
            <a:r>
              <a:rPr kumimoji="1" lang="zh-CN" altLang="en-US" sz="2200" dirty="0" smtClean="0">
                <a:solidFill>
                  <a:srgbClr val="FF0000"/>
                </a:solidFill>
                <a:latin typeface="宋体" pitchFamily="2" charset="-122"/>
                <a:ea typeface="楷体" pitchFamily="49" charset="-122"/>
              </a:rPr>
              <a:t>、安培力</a:t>
            </a:r>
            <a:endParaRPr kumimoji="1" lang="en-US" altLang="zh-CN" sz="2200" dirty="0">
              <a:solidFill>
                <a:srgbClr val="FF0000"/>
              </a:solidFill>
              <a:latin typeface="宋体" pitchFamily="2" charset="-122"/>
              <a:ea typeface="楷体" pitchFamily="49" charset="-122"/>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2769277403"/>
              </p:ext>
            </p:extLst>
          </p:nvPr>
        </p:nvGraphicFramePr>
        <p:xfrm>
          <a:off x="1796904" y="4305562"/>
          <a:ext cx="742950" cy="261937"/>
        </p:xfrm>
        <a:graphic>
          <a:graphicData uri="http://schemas.openxmlformats.org/presentationml/2006/ole">
            <mc:AlternateContent xmlns:mc="http://schemas.openxmlformats.org/markup-compatibility/2006">
              <mc:Choice xmlns:v="urn:schemas-microsoft-com:vml" Requires="v">
                <p:oleObj spid="_x0000_s65887" name="Equation" r:id="rId19" imgW="507960" imgH="177480" progId="Equation.DSMT4">
                  <p:embed/>
                </p:oleObj>
              </mc:Choice>
              <mc:Fallback>
                <p:oleObj name="Equation" r:id="rId19" imgW="507960" imgH="177480" progId="Equation.DSMT4">
                  <p:embed/>
                  <p:pic>
                    <p:nvPicPr>
                      <p:cNvPr id="0" name="对象 3"/>
                      <p:cNvPicPr>
                        <a:picLocks noChangeAspect="1" noChangeArrowheads="1"/>
                      </p:cNvPicPr>
                      <p:nvPr/>
                    </p:nvPicPr>
                    <p:blipFill>
                      <a:blip r:embed="rId20"/>
                      <a:srcRect/>
                      <a:stretch>
                        <a:fillRect/>
                      </a:stretch>
                    </p:blipFill>
                    <p:spPr bwMode="auto">
                      <a:xfrm>
                        <a:off x="1796904" y="4305562"/>
                        <a:ext cx="7429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6" name="矩形 3"/>
          <p:cNvSpPr>
            <a:spLocks noChangeArrowheads="1"/>
          </p:cNvSpPr>
          <p:nvPr/>
        </p:nvSpPr>
        <p:spPr bwMode="auto">
          <a:xfrm>
            <a:off x="213755" y="4869160"/>
            <a:ext cx="232972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kumimoji="1" lang="en-US" altLang="zh-CN" sz="2200" dirty="0" smtClean="0">
                <a:solidFill>
                  <a:srgbClr val="FF0000"/>
                </a:solidFill>
                <a:latin typeface="宋体" pitchFamily="2" charset="-122"/>
                <a:ea typeface="楷体" pitchFamily="49" charset="-122"/>
              </a:rPr>
              <a:t>5</a:t>
            </a:r>
            <a:r>
              <a:rPr kumimoji="1" lang="zh-CN" altLang="en-US" sz="2200" dirty="0" smtClean="0">
                <a:solidFill>
                  <a:srgbClr val="FF0000"/>
                </a:solidFill>
                <a:latin typeface="宋体" pitchFamily="2" charset="-122"/>
                <a:ea typeface="楷体" pitchFamily="49" charset="-122"/>
              </a:rPr>
              <a:t>、电磁感应</a:t>
            </a:r>
            <a:endParaRPr kumimoji="1" lang="en-US" altLang="zh-CN" sz="2200" dirty="0">
              <a:solidFill>
                <a:srgbClr val="FF0000"/>
              </a:solidFill>
              <a:latin typeface="宋体" pitchFamily="2" charset="-122"/>
              <a:ea typeface="楷体" pitchFamily="49" charset="-122"/>
            </a:endParaRPr>
          </a:p>
        </p:txBody>
      </p:sp>
      <p:sp>
        <p:nvSpPr>
          <p:cNvPr id="57" name="矩形 3"/>
          <p:cNvSpPr>
            <a:spLocks noChangeArrowheads="1"/>
          </p:cNvSpPr>
          <p:nvPr/>
        </p:nvSpPr>
        <p:spPr bwMode="auto">
          <a:xfrm>
            <a:off x="213755" y="5316045"/>
            <a:ext cx="20419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kumimoji="1" lang="en-US" altLang="zh-CN" sz="2000" dirty="0" smtClean="0">
                <a:solidFill>
                  <a:srgbClr val="333333"/>
                </a:solidFill>
                <a:latin typeface="宋体" pitchFamily="2" charset="-122"/>
                <a:ea typeface="楷体" pitchFamily="49" charset="-122"/>
              </a:rPr>
              <a:t>(1)</a:t>
            </a:r>
            <a:r>
              <a:rPr kumimoji="1" lang="zh-CN" altLang="en-US" sz="2000" dirty="0" smtClean="0">
                <a:solidFill>
                  <a:srgbClr val="333333"/>
                </a:solidFill>
                <a:latin typeface="宋体" pitchFamily="2" charset="-122"/>
                <a:ea typeface="楷体" pitchFamily="49" charset="-122"/>
              </a:rPr>
              <a:t>动生电动势：</a:t>
            </a:r>
            <a:endParaRPr kumimoji="1" lang="en-US" altLang="zh-CN" sz="2000" kern="0" dirty="0">
              <a:solidFill>
                <a:srgbClr val="0000FF"/>
              </a:solidFill>
              <a:latin typeface="宋体" pitchFamily="2" charset="-122"/>
              <a:ea typeface="楷体" pitchFamily="49" charset="-122"/>
            </a:endParaRPr>
          </a:p>
        </p:txBody>
      </p:sp>
      <p:graphicFrame>
        <p:nvGraphicFramePr>
          <p:cNvPr id="58" name="对象 57"/>
          <p:cNvGraphicFramePr>
            <a:graphicFrameLocks noChangeAspect="1"/>
          </p:cNvGraphicFramePr>
          <p:nvPr>
            <p:extLst>
              <p:ext uri="{D42A27DB-BD31-4B8C-83A1-F6EECF244321}">
                <p14:modId xmlns:p14="http://schemas.microsoft.com/office/powerpoint/2010/main" val="2607016261"/>
              </p:ext>
            </p:extLst>
          </p:nvPr>
        </p:nvGraphicFramePr>
        <p:xfrm>
          <a:off x="2411760" y="5345444"/>
          <a:ext cx="1460500" cy="341312"/>
        </p:xfrm>
        <a:graphic>
          <a:graphicData uri="http://schemas.openxmlformats.org/presentationml/2006/ole">
            <mc:AlternateContent xmlns:mc="http://schemas.openxmlformats.org/markup-compatibility/2006">
              <mc:Choice xmlns:v="urn:schemas-microsoft-com:vml" Requires="v">
                <p:oleObj spid="_x0000_s65888" name="Equation" r:id="rId21" imgW="977760" imgH="228600" progId="Equation.DSMT4">
                  <p:embed/>
                </p:oleObj>
              </mc:Choice>
              <mc:Fallback>
                <p:oleObj name="Equation" r:id="rId21" imgW="977760" imgH="228600" progId="Equation.DSMT4">
                  <p:embed/>
                  <p:pic>
                    <p:nvPicPr>
                      <p:cNvPr id="0" name=""/>
                      <p:cNvPicPr>
                        <a:picLocks noChangeAspect="1" noChangeArrowheads="1"/>
                      </p:cNvPicPr>
                      <p:nvPr/>
                    </p:nvPicPr>
                    <p:blipFill>
                      <a:blip r:embed="rId22"/>
                      <a:srcRect/>
                      <a:stretch>
                        <a:fillRect/>
                      </a:stretch>
                    </p:blipFill>
                    <p:spPr bwMode="auto">
                      <a:xfrm>
                        <a:off x="2411760" y="5345444"/>
                        <a:ext cx="14605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 name="矩形 3"/>
          <p:cNvSpPr>
            <a:spLocks noChangeArrowheads="1"/>
          </p:cNvSpPr>
          <p:nvPr/>
        </p:nvSpPr>
        <p:spPr bwMode="auto">
          <a:xfrm>
            <a:off x="222877" y="5868555"/>
            <a:ext cx="20419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kumimoji="1" lang="en-US" altLang="zh-CN" sz="2000" dirty="0" smtClean="0">
                <a:solidFill>
                  <a:srgbClr val="333333"/>
                </a:solidFill>
                <a:latin typeface="宋体" pitchFamily="2" charset="-122"/>
                <a:ea typeface="楷体" pitchFamily="49" charset="-122"/>
              </a:rPr>
              <a:t>(2)</a:t>
            </a:r>
            <a:r>
              <a:rPr kumimoji="1" lang="zh-CN" altLang="en-US" sz="2000" dirty="0" smtClean="0">
                <a:solidFill>
                  <a:srgbClr val="333333"/>
                </a:solidFill>
                <a:latin typeface="宋体" pitchFamily="2" charset="-122"/>
                <a:ea typeface="楷体" pitchFamily="49" charset="-122"/>
              </a:rPr>
              <a:t>感生电动势：</a:t>
            </a:r>
            <a:endParaRPr kumimoji="1" lang="en-US" altLang="zh-CN" sz="2000" kern="0" dirty="0">
              <a:solidFill>
                <a:srgbClr val="0000FF"/>
              </a:solidFill>
              <a:latin typeface="宋体" pitchFamily="2" charset="-122"/>
              <a:ea typeface="楷体" pitchFamily="49" charset="-122"/>
            </a:endParaRPr>
          </a:p>
        </p:txBody>
      </p:sp>
      <p:graphicFrame>
        <p:nvGraphicFramePr>
          <p:cNvPr id="60" name="对象 59"/>
          <p:cNvGraphicFramePr>
            <a:graphicFrameLocks noChangeAspect="1"/>
          </p:cNvGraphicFramePr>
          <p:nvPr>
            <p:extLst>
              <p:ext uri="{D42A27DB-BD31-4B8C-83A1-F6EECF244321}">
                <p14:modId xmlns:p14="http://schemas.microsoft.com/office/powerpoint/2010/main" val="3787901696"/>
              </p:ext>
            </p:extLst>
          </p:nvPr>
        </p:nvGraphicFramePr>
        <p:xfrm>
          <a:off x="2483768" y="5774922"/>
          <a:ext cx="814388" cy="587375"/>
        </p:xfrm>
        <a:graphic>
          <a:graphicData uri="http://schemas.openxmlformats.org/presentationml/2006/ole">
            <mc:AlternateContent xmlns:mc="http://schemas.openxmlformats.org/markup-compatibility/2006">
              <mc:Choice xmlns:v="urn:schemas-microsoft-com:vml" Requires="v">
                <p:oleObj spid="_x0000_s65889" name="Equation" r:id="rId23" imgW="545760" imgH="393480" progId="Equation.DSMT4">
                  <p:embed/>
                </p:oleObj>
              </mc:Choice>
              <mc:Fallback>
                <p:oleObj name="Equation" r:id="rId23" imgW="545760" imgH="393480" progId="Equation.DSMT4">
                  <p:embed/>
                  <p:pic>
                    <p:nvPicPr>
                      <p:cNvPr id="0" name=""/>
                      <p:cNvPicPr>
                        <a:picLocks noChangeAspect="1" noChangeArrowheads="1"/>
                      </p:cNvPicPr>
                      <p:nvPr/>
                    </p:nvPicPr>
                    <p:blipFill>
                      <a:blip r:embed="rId24"/>
                      <a:srcRect/>
                      <a:stretch>
                        <a:fillRect/>
                      </a:stretch>
                    </p:blipFill>
                    <p:spPr bwMode="auto">
                      <a:xfrm>
                        <a:off x="2483768" y="5774922"/>
                        <a:ext cx="814388"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48702274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Text Box 55"/>
          <p:cNvSpPr txBox="1">
            <a:spLocks noChangeArrowheads="1"/>
          </p:cNvSpPr>
          <p:nvPr/>
        </p:nvSpPr>
        <p:spPr bwMode="auto">
          <a:xfrm>
            <a:off x="7681277" y="27565"/>
            <a:ext cx="141429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zh-CN" altLang="en-US" dirty="0" smtClean="0">
                <a:solidFill>
                  <a:srgbClr val="FFFFFF"/>
                </a:solidFill>
                <a:latin typeface="宋体"/>
                <a:ea typeface="宋体"/>
              </a:rPr>
              <a:t>教学片断</a:t>
            </a:r>
          </a:p>
        </p:txBody>
      </p:sp>
      <p:sp>
        <p:nvSpPr>
          <p:cNvPr id="8" name="内容占位符 2"/>
          <p:cNvSpPr txBox="1">
            <a:spLocks/>
          </p:cNvSpPr>
          <p:nvPr/>
        </p:nvSpPr>
        <p:spPr bwMode="auto">
          <a:xfrm>
            <a:off x="76849" y="541942"/>
            <a:ext cx="4351135" cy="43259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eaLnBrk="1" hangingPunct="1">
              <a:buFontTx/>
              <a:buNone/>
            </a:pPr>
            <a:r>
              <a:rPr kumimoji="1" lang="zh-CN" altLang="en-US" sz="2200" dirty="0" smtClean="0">
                <a:solidFill>
                  <a:srgbClr val="0000FF"/>
                </a:solidFill>
                <a:latin typeface="宋体" pitchFamily="2" charset="-122"/>
                <a:ea typeface="楷体" pitchFamily="49" charset="-122"/>
              </a:rPr>
              <a:t>教学片断</a:t>
            </a:r>
            <a:r>
              <a:rPr kumimoji="1" lang="zh-CN" altLang="en-US" sz="2200" dirty="0" smtClean="0">
                <a:solidFill>
                  <a:srgbClr val="0000FF"/>
                </a:solidFill>
                <a:latin typeface="宋体" pitchFamily="2" charset="-122"/>
                <a:ea typeface="楷体" pitchFamily="49" charset="-122"/>
                <a:sym typeface="Wingdings" pitchFamily="2" charset="2"/>
              </a:rPr>
              <a:t>：主要演示实验或图片</a:t>
            </a:r>
            <a:endParaRPr kumimoji="1" lang="zh-CN" altLang="en-US" sz="2200" dirty="0">
              <a:solidFill>
                <a:srgbClr val="0000FF"/>
              </a:solidFill>
              <a:latin typeface="宋体" pitchFamily="2" charset="-122"/>
              <a:ea typeface="楷体" pitchFamily="49" charset="-122"/>
            </a:endParaRPr>
          </a:p>
        </p:txBody>
      </p:sp>
      <p:sp>
        <p:nvSpPr>
          <p:cNvPr id="9" name="矩形 3"/>
          <p:cNvSpPr>
            <a:spLocks noChangeArrowheads="1"/>
          </p:cNvSpPr>
          <p:nvPr/>
        </p:nvSpPr>
        <p:spPr bwMode="auto">
          <a:xfrm>
            <a:off x="118734" y="1052736"/>
            <a:ext cx="4813306"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kumimoji="1" lang="en-US" altLang="zh-CN" sz="2000" dirty="0" smtClean="0">
                <a:solidFill>
                  <a:srgbClr val="FF0000"/>
                </a:solidFill>
                <a:latin typeface="宋体" pitchFamily="2" charset="-122"/>
                <a:ea typeface="楷体" pitchFamily="49" charset="-122"/>
              </a:rPr>
              <a:t>1</a:t>
            </a:r>
            <a:r>
              <a:rPr kumimoji="1" lang="zh-CN" altLang="en-US" sz="2000" dirty="0" smtClean="0">
                <a:solidFill>
                  <a:srgbClr val="FF0000"/>
                </a:solidFill>
                <a:latin typeface="宋体" pitchFamily="2" charset="-122"/>
                <a:ea typeface="楷体" pitchFamily="49" charset="-122"/>
              </a:rPr>
              <a:t>、课堂导入（师生</a:t>
            </a:r>
            <a:r>
              <a:rPr kumimoji="1" lang="en-US" altLang="zh-CN" sz="2000" dirty="0" smtClean="0">
                <a:solidFill>
                  <a:srgbClr val="FF0000"/>
                </a:solidFill>
                <a:latin typeface="宋体" pitchFamily="2" charset="-122"/>
                <a:ea typeface="楷体" pitchFamily="49" charset="-122"/>
              </a:rPr>
              <a:t>)</a:t>
            </a:r>
          </a:p>
          <a:p>
            <a:r>
              <a:rPr kumimoji="1" lang="zh-CN" altLang="en-US" sz="2000" dirty="0" smtClean="0">
                <a:solidFill>
                  <a:srgbClr val="333333"/>
                </a:solidFill>
                <a:latin typeface="宋体" pitchFamily="2" charset="-122"/>
                <a:ea typeface="楷体" pitchFamily="49" charset="-122"/>
                <a:sym typeface="Wingdings" pitchFamily="2" charset="2"/>
              </a:rPr>
              <a:t>利用实验，生活实例，视频，复习提问</a:t>
            </a:r>
            <a:endParaRPr kumimoji="1" lang="en-US" altLang="zh-CN" sz="2000" dirty="0" smtClean="0">
              <a:solidFill>
                <a:srgbClr val="333333"/>
              </a:solidFill>
              <a:latin typeface="宋体" pitchFamily="2" charset="-122"/>
              <a:ea typeface="楷体" pitchFamily="49" charset="-122"/>
              <a:sym typeface="Wingdings" pitchFamily="2" charset="2"/>
            </a:endParaRPr>
          </a:p>
          <a:p>
            <a:r>
              <a:rPr kumimoji="1" lang="en-US" altLang="zh-CN" sz="2000" dirty="0" smtClean="0">
                <a:solidFill>
                  <a:srgbClr val="FF0000"/>
                </a:solidFill>
                <a:latin typeface="宋体" pitchFamily="2" charset="-122"/>
                <a:ea typeface="楷体" pitchFamily="49" charset="-122"/>
              </a:rPr>
              <a:t>2</a:t>
            </a:r>
            <a:r>
              <a:rPr kumimoji="1" lang="zh-CN" altLang="en-US" sz="2000" dirty="0" smtClean="0">
                <a:solidFill>
                  <a:srgbClr val="FF0000"/>
                </a:solidFill>
                <a:latin typeface="宋体" pitchFamily="2" charset="-122"/>
                <a:ea typeface="楷体" pitchFamily="49" charset="-122"/>
              </a:rPr>
              <a:t>、明确观察目的（教师</a:t>
            </a:r>
            <a:r>
              <a:rPr kumimoji="1" lang="en-US" altLang="zh-CN" sz="2000" dirty="0" smtClean="0">
                <a:solidFill>
                  <a:srgbClr val="FF0000"/>
                </a:solidFill>
                <a:latin typeface="宋体" pitchFamily="2" charset="-122"/>
                <a:ea typeface="楷体" pitchFamily="49" charset="-122"/>
              </a:rPr>
              <a:t>)</a:t>
            </a:r>
          </a:p>
          <a:p>
            <a:r>
              <a:rPr kumimoji="1" lang="zh-CN" altLang="en-US" sz="2000" dirty="0">
                <a:solidFill>
                  <a:srgbClr val="333333"/>
                </a:solidFill>
                <a:latin typeface="宋体" pitchFamily="2" charset="-122"/>
                <a:ea typeface="楷体" pitchFamily="49" charset="-122"/>
              </a:rPr>
              <a:t>开始演示实验</a:t>
            </a:r>
            <a:endParaRPr kumimoji="1" lang="en-US" altLang="zh-CN" sz="2000" dirty="0">
              <a:solidFill>
                <a:srgbClr val="333333"/>
              </a:solidFill>
              <a:latin typeface="宋体" pitchFamily="2" charset="-122"/>
              <a:ea typeface="楷体" pitchFamily="49" charset="-122"/>
            </a:endParaRPr>
          </a:p>
          <a:p>
            <a:r>
              <a:rPr kumimoji="1" lang="en-US" altLang="zh-CN" sz="2000" dirty="0" smtClean="0">
                <a:solidFill>
                  <a:srgbClr val="FF0000"/>
                </a:solidFill>
                <a:latin typeface="宋体" pitchFamily="2" charset="-122"/>
                <a:ea typeface="楷体" pitchFamily="49" charset="-122"/>
              </a:rPr>
              <a:t>3</a:t>
            </a:r>
            <a:r>
              <a:rPr kumimoji="1" lang="zh-CN" altLang="en-US" sz="2000" dirty="0" smtClean="0">
                <a:solidFill>
                  <a:srgbClr val="FF0000"/>
                </a:solidFill>
                <a:latin typeface="宋体" pitchFamily="2" charset="-122"/>
                <a:ea typeface="楷体" pitchFamily="49" charset="-122"/>
              </a:rPr>
              <a:t>、描述实验现象（学生）</a:t>
            </a:r>
            <a:endParaRPr kumimoji="1" lang="en-US" altLang="zh-CN" sz="2000" dirty="0" smtClean="0">
              <a:solidFill>
                <a:srgbClr val="FF0000"/>
              </a:solidFill>
              <a:latin typeface="宋体" pitchFamily="2" charset="-122"/>
              <a:ea typeface="楷体" pitchFamily="49" charset="-122"/>
            </a:endParaRPr>
          </a:p>
          <a:p>
            <a:r>
              <a:rPr kumimoji="1" lang="en-US" altLang="zh-CN" sz="2000" dirty="0" smtClean="0">
                <a:solidFill>
                  <a:srgbClr val="FF0000"/>
                </a:solidFill>
                <a:latin typeface="宋体" pitchFamily="2" charset="-122"/>
                <a:ea typeface="楷体" pitchFamily="49" charset="-122"/>
              </a:rPr>
              <a:t>4</a:t>
            </a:r>
            <a:r>
              <a:rPr kumimoji="1" lang="zh-CN" altLang="en-US" sz="2000" dirty="0" smtClean="0">
                <a:solidFill>
                  <a:srgbClr val="FF0000"/>
                </a:solidFill>
                <a:latin typeface="宋体" pitchFamily="2" charset="-122"/>
                <a:ea typeface="楷体" pitchFamily="49" charset="-122"/>
              </a:rPr>
              <a:t>、透过现象看本质（师生）</a:t>
            </a:r>
            <a:endParaRPr kumimoji="1" lang="en-US" altLang="zh-CN" sz="2000" dirty="0" smtClean="0">
              <a:solidFill>
                <a:srgbClr val="FF0000"/>
              </a:solidFill>
              <a:latin typeface="宋体" pitchFamily="2" charset="-122"/>
              <a:ea typeface="楷体" pitchFamily="49" charset="-122"/>
            </a:endParaRPr>
          </a:p>
          <a:p>
            <a:r>
              <a:rPr kumimoji="1" lang="zh-CN" altLang="en-US" sz="2000" dirty="0" smtClean="0">
                <a:solidFill>
                  <a:srgbClr val="333333"/>
                </a:solidFill>
                <a:latin typeface="宋体" pitchFamily="2" charset="-122"/>
                <a:ea typeface="楷体" pitchFamily="49" charset="-122"/>
                <a:sym typeface="Wingdings" pitchFamily="2" charset="2"/>
              </a:rPr>
              <a:t>对比：横向比较，或纵向比较</a:t>
            </a:r>
            <a:endParaRPr kumimoji="1" lang="en-US" altLang="zh-CN" sz="2000" dirty="0" smtClean="0">
              <a:solidFill>
                <a:srgbClr val="FF0000"/>
              </a:solidFill>
              <a:latin typeface="宋体" pitchFamily="2" charset="-122"/>
              <a:ea typeface="楷体" pitchFamily="49" charset="-122"/>
            </a:endParaRPr>
          </a:p>
          <a:p>
            <a:r>
              <a:rPr kumimoji="1" lang="en-US" altLang="zh-CN" sz="2000" dirty="0" smtClean="0">
                <a:solidFill>
                  <a:srgbClr val="FF0000"/>
                </a:solidFill>
                <a:latin typeface="宋体" pitchFamily="2" charset="-122"/>
                <a:ea typeface="楷体" pitchFamily="49" charset="-122"/>
              </a:rPr>
              <a:t>5</a:t>
            </a:r>
            <a:r>
              <a:rPr kumimoji="1" lang="zh-CN" altLang="en-US" sz="2000" dirty="0" smtClean="0">
                <a:solidFill>
                  <a:srgbClr val="FF0000"/>
                </a:solidFill>
                <a:latin typeface="宋体" pitchFamily="2" charset="-122"/>
                <a:ea typeface="楷体" pitchFamily="49" charset="-122"/>
              </a:rPr>
              <a:t>、结论（学生）</a:t>
            </a:r>
            <a:endParaRPr kumimoji="1" lang="en-US" altLang="zh-CN" sz="2000" dirty="0">
              <a:solidFill>
                <a:srgbClr val="FF0000"/>
              </a:solidFill>
              <a:latin typeface="宋体" pitchFamily="2" charset="-122"/>
              <a:ea typeface="楷体" pitchFamily="49" charset="-122"/>
            </a:endParaRPr>
          </a:p>
        </p:txBody>
      </p:sp>
      <p:sp>
        <p:nvSpPr>
          <p:cNvPr id="10" name="Text Box 55"/>
          <p:cNvSpPr txBox="1">
            <a:spLocks noChangeArrowheads="1"/>
          </p:cNvSpPr>
          <p:nvPr/>
        </p:nvSpPr>
        <p:spPr bwMode="auto">
          <a:xfrm>
            <a:off x="25400" y="50800"/>
            <a:ext cx="240665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dirty="0">
                <a:solidFill>
                  <a:srgbClr val="FFFFFF"/>
                </a:solidFill>
                <a:latin typeface="楷体_GB2312" pitchFamily="49" charset="-122"/>
                <a:ea typeface="楷体_GB2312" pitchFamily="49" charset="-122"/>
              </a:rPr>
              <a:t>四、教学设计题</a:t>
            </a:r>
          </a:p>
        </p:txBody>
      </p:sp>
    </p:spTree>
    <p:extLst>
      <p:ext uri="{BB962C8B-B14F-4D97-AF65-F5344CB8AC3E}">
        <p14:creationId xmlns:p14="http://schemas.microsoft.com/office/powerpoint/2010/main" val="16095038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内容占位符 4"/>
          <p:cNvSpPr>
            <a:spLocks/>
          </p:cNvSpPr>
          <p:nvPr/>
        </p:nvSpPr>
        <p:spPr bwMode="auto">
          <a:xfrm>
            <a:off x="106363" y="620713"/>
            <a:ext cx="54737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spcBef>
                <a:spcPct val="20000"/>
              </a:spcBef>
              <a:defRPr/>
            </a:pPr>
            <a:r>
              <a:rPr kumimoji="1" lang="en-US" altLang="zh-CN" sz="2200" dirty="0" smtClean="0">
                <a:solidFill>
                  <a:srgbClr val="0000FF"/>
                </a:solidFill>
                <a:latin typeface="+mn-ea"/>
                <a:ea typeface="+mn-ea"/>
              </a:rPr>
              <a:t>12.</a:t>
            </a:r>
            <a:r>
              <a:rPr kumimoji="1" lang="zh-CN" altLang="en-US" sz="2200" dirty="0" smtClean="0">
                <a:solidFill>
                  <a:srgbClr val="0000FF"/>
                </a:solidFill>
                <a:latin typeface="+mn-ea"/>
                <a:ea typeface="+mn-ea"/>
              </a:rPr>
              <a:t>阅读</a:t>
            </a:r>
            <a:r>
              <a:rPr kumimoji="1" lang="zh-CN" altLang="en-US" sz="2200" dirty="0">
                <a:solidFill>
                  <a:srgbClr val="0000FF"/>
                </a:solidFill>
                <a:latin typeface="+mn-ea"/>
                <a:ea typeface="+mn-ea"/>
              </a:rPr>
              <a:t>材料，根据要求完成教学设计</a:t>
            </a:r>
            <a:r>
              <a:rPr kumimoji="1" lang="zh-CN" altLang="en-US" dirty="0">
                <a:solidFill>
                  <a:srgbClr val="0000FF"/>
                </a:solidFill>
              </a:rPr>
              <a:t>。</a:t>
            </a:r>
          </a:p>
          <a:p>
            <a:pPr>
              <a:lnSpc>
                <a:spcPct val="90000"/>
              </a:lnSpc>
              <a:spcBef>
                <a:spcPct val="20000"/>
              </a:spcBef>
              <a:defRPr/>
            </a:pPr>
            <a:endParaRPr lang="zh-CN" altLang="en-US" dirty="0">
              <a:solidFill>
                <a:srgbClr val="0000FF"/>
              </a:solidFill>
            </a:endParaRPr>
          </a:p>
        </p:txBody>
      </p:sp>
      <p:sp>
        <p:nvSpPr>
          <p:cNvPr id="56324"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25" name="Text Box 55"/>
          <p:cNvSpPr txBox="1">
            <a:spLocks noChangeArrowheads="1"/>
          </p:cNvSpPr>
          <p:nvPr/>
        </p:nvSpPr>
        <p:spPr bwMode="auto">
          <a:xfrm>
            <a:off x="25400" y="50800"/>
            <a:ext cx="240665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dirty="0">
                <a:solidFill>
                  <a:srgbClr val="FFFFFF"/>
                </a:solidFill>
                <a:latin typeface="楷体_GB2312" pitchFamily="49" charset="-122"/>
                <a:ea typeface="楷体_GB2312" pitchFamily="49" charset="-122"/>
              </a:rPr>
              <a:t>四、教学设计题</a:t>
            </a:r>
          </a:p>
        </p:txBody>
      </p:sp>
      <p:sp>
        <p:nvSpPr>
          <p:cNvPr id="56326" name="矩形 1"/>
          <p:cNvSpPr>
            <a:spLocks noChangeArrowheads="1"/>
          </p:cNvSpPr>
          <p:nvPr/>
        </p:nvSpPr>
        <p:spPr bwMode="auto">
          <a:xfrm>
            <a:off x="132050" y="4791075"/>
            <a:ext cx="82184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dirty="0"/>
              <a:t> </a:t>
            </a:r>
            <a:r>
              <a:rPr kumimoji="1" lang="zh-CN" altLang="en-US" sz="2000" dirty="0">
                <a:solidFill>
                  <a:srgbClr val="0000FF"/>
                </a:solidFill>
                <a:latin typeface="楷体" pitchFamily="49" charset="-122"/>
                <a:ea typeface="楷体" pitchFamily="49" charset="-122"/>
              </a:rPr>
              <a:t>任务</a:t>
            </a:r>
            <a:r>
              <a:rPr kumimoji="1" lang="zh-CN" altLang="en-US" sz="2000" dirty="0" smtClean="0">
                <a:solidFill>
                  <a:srgbClr val="0000FF"/>
                </a:solidFill>
                <a:latin typeface="楷体" pitchFamily="49" charset="-122"/>
                <a:ea typeface="楷体" pitchFamily="49" charset="-122"/>
              </a:rPr>
              <a:t>：</a:t>
            </a:r>
            <a:r>
              <a:rPr lang="zh-CN" altLang="zh-CN" sz="2000" dirty="0">
                <a:solidFill>
                  <a:srgbClr val="0000FF"/>
                </a:solidFill>
                <a:latin typeface="楷体" pitchFamily="49" charset="-122"/>
                <a:ea typeface="楷体" pitchFamily="49" charset="-122"/>
              </a:rPr>
              <a:t>设计一个教学片段，向学生介绍可变电容器的工作原理。</a:t>
            </a:r>
            <a:r>
              <a:rPr kumimoji="1" lang="en-US" altLang="zh-CN" sz="2000" dirty="0" smtClean="0">
                <a:solidFill>
                  <a:srgbClr val="0000FF"/>
                </a:solidFill>
                <a:latin typeface="楷体" pitchFamily="49" charset="-122"/>
                <a:ea typeface="楷体" pitchFamily="49" charset="-122"/>
              </a:rPr>
              <a:t>(12</a:t>
            </a:r>
            <a:r>
              <a:rPr kumimoji="1" lang="zh-CN" altLang="en-US" sz="2000" dirty="0" smtClean="0">
                <a:solidFill>
                  <a:srgbClr val="0000FF"/>
                </a:solidFill>
                <a:latin typeface="楷体" pitchFamily="49" charset="-122"/>
                <a:ea typeface="楷体" pitchFamily="49" charset="-122"/>
              </a:rPr>
              <a:t>分</a:t>
            </a:r>
            <a:r>
              <a:rPr kumimoji="1" lang="en-US" altLang="zh-CN" sz="2000" dirty="0" smtClean="0">
                <a:solidFill>
                  <a:srgbClr val="0000FF"/>
                </a:solidFill>
                <a:latin typeface="楷体" pitchFamily="49" charset="-122"/>
                <a:ea typeface="楷体" pitchFamily="49" charset="-122"/>
              </a:rPr>
              <a:t>)</a:t>
            </a:r>
            <a:endParaRPr kumimoji="1" lang="en-US" altLang="zh-CN" sz="2000" dirty="0">
              <a:solidFill>
                <a:srgbClr val="0000FF"/>
              </a:solidFill>
              <a:latin typeface="楷体" pitchFamily="49" charset="-122"/>
              <a:ea typeface="楷体" pitchFamily="49" charset="-122"/>
            </a:endParaRPr>
          </a:p>
        </p:txBody>
      </p:sp>
      <p:sp>
        <p:nvSpPr>
          <p:cNvPr id="56328" name="矩形 1"/>
          <p:cNvSpPr>
            <a:spLocks noChangeArrowheads="1"/>
          </p:cNvSpPr>
          <p:nvPr/>
        </p:nvSpPr>
        <p:spPr bwMode="auto">
          <a:xfrm>
            <a:off x="117475" y="1052513"/>
            <a:ext cx="85693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000" dirty="0">
                <a:latin typeface="楷体" pitchFamily="49" charset="-122"/>
                <a:ea typeface="楷体" pitchFamily="49" charset="-122"/>
              </a:rPr>
              <a:t>材料 图</a:t>
            </a:r>
            <a:r>
              <a:rPr lang="en-US" altLang="zh-CN" sz="2000" dirty="0">
                <a:latin typeface="楷体" pitchFamily="49" charset="-122"/>
                <a:ea typeface="楷体" pitchFamily="49" charset="-122"/>
              </a:rPr>
              <a:t>8</a:t>
            </a:r>
            <a:r>
              <a:rPr lang="zh-CN" altLang="zh-CN" sz="2000" dirty="0">
                <a:latin typeface="楷体" pitchFamily="49" charset="-122"/>
                <a:ea typeface="楷体" pitchFamily="49" charset="-122"/>
              </a:rPr>
              <a:t>为高中物理某教科书</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电容器和电容</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一节介绍的可变电容器的符号和实物图。</a:t>
            </a:r>
            <a:endParaRPr lang="zh-CN" altLang="en-US" sz="2000" dirty="0">
              <a:latin typeface="楷体" pitchFamily="49" charset="-122"/>
              <a:ea typeface="楷体" pitchFamily="49" charset="-122"/>
            </a:endParaRPr>
          </a:p>
        </p:txBody>
      </p:sp>
      <p:sp>
        <p:nvSpPr>
          <p:cNvPr id="9"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mn-ea"/>
                <a:ea typeface="+mn-ea"/>
              </a:rPr>
              <a:t>2017</a:t>
            </a:r>
            <a:r>
              <a:rPr lang="zh-CN" altLang="en-US" dirty="0" smtClean="0">
                <a:solidFill>
                  <a:srgbClr val="FFFFFF"/>
                </a:solidFill>
                <a:latin typeface="+mn-ea"/>
                <a:ea typeface="+mn-ea"/>
              </a:rPr>
              <a:t>年上半年</a:t>
            </a:r>
          </a:p>
        </p:txBody>
      </p:sp>
      <p:pic>
        <p:nvPicPr>
          <p:cNvPr id="11" name="图片 10"/>
          <p:cNvPicPr/>
          <p:nvPr/>
        </p:nvPicPr>
        <p:blipFill>
          <a:blip r:embed="rId2" cstate="print">
            <a:extLst>
              <a:ext uri="{28A0092B-C50C-407E-A947-70E740481C1C}">
                <a14:useLocalDpi xmlns:a14="http://schemas.microsoft.com/office/drawing/2010/main" val="0"/>
              </a:ext>
            </a:extLst>
          </a:blip>
          <a:stretch>
            <a:fillRect/>
          </a:stretch>
        </p:blipFill>
        <p:spPr>
          <a:xfrm>
            <a:off x="2404697" y="1844824"/>
            <a:ext cx="2071370" cy="2135505"/>
          </a:xfrm>
          <a:prstGeom prst="rect">
            <a:avLst/>
          </a:prstGeom>
        </p:spPr>
      </p:pic>
    </p:spTree>
    <p:extLst>
      <p:ext uri="{BB962C8B-B14F-4D97-AF65-F5344CB8AC3E}">
        <p14:creationId xmlns:p14="http://schemas.microsoft.com/office/powerpoint/2010/main" val="2336925886"/>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矩形 1"/>
          <p:cNvSpPr>
            <a:spLocks noChangeArrowheads="1"/>
          </p:cNvSpPr>
          <p:nvPr/>
        </p:nvSpPr>
        <p:spPr bwMode="auto">
          <a:xfrm>
            <a:off x="46038" y="600576"/>
            <a:ext cx="9102725"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en-US" altLang="zh-CN" sz="2000" dirty="0">
                <a:solidFill>
                  <a:srgbClr val="0000FF"/>
                </a:solidFill>
                <a:latin typeface="楷体" pitchFamily="49" charset="-122"/>
                <a:ea typeface="楷体" pitchFamily="49" charset="-122"/>
              </a:rPr>
              <a:t>12. </a:t>
            </a:r>
            <a:r>
              <a:rPr kumimoji="1" lang="zh-CN" altLang="zh-CN" sz="2000" dirty="0">
                <a:solidFill>
                  <a:srgbClr val="0000FF"/>
                </a:solidFill>
                <a:latin typeface="楷体" pitchFamily="49" charset="-122"/>
                <a:ea typeface="楷体" pitchFamily="49" charset="-122"/>
              </a:rPr>
              <a:t>参考答案</a:t>
            </a:r>
            <a:endParaRPr kumimoji="1" lang="en-US" altLang="zh-CN" sz="2000" dirty="0">
              <a:solidFill>
                <a:srgbClr val="0000FF"/>
              </a:solidFill>
              <a:latin typeface="楷体" pitchFamily="49" charset="-122"/>
              <a:ea typeface="楷体" pitchFamily="49" charset="-122"/>
            </a:endParaRPr>
          </a:p>
          <a:p>
            <a:r>
              <a:rPr kumimoji="1" lang="zh-CN" altLang="en-US" sz="2000" dirty="0" smtClean="0">
                <a:solidFill>
                  <a:srgbClr val="0000FF"/>
                </a:solidFill>
                <a:latin typeface="楷体" pitchFamily="49" charset="-122"/>
                <a:ea typeface="楷体" pitchFamily="49" charset="-122"/>
              </a:rPr>
              <a:t>教学片断：</a:t>
            </a:r>
            <a:endParaRPr kumimoji="1" lang="en-US" altLang="zh-CN" sz="2000" dirty="0">
              <a:solidFill>
                <a:srgbClr val="0000FF"/>
              </a:solidFill>
              <a:latin typeface="楷体" pitchFamily="49" charset="-122"/>
              <a:ea typeface="楷体" pitchFamily="49" charset="-122"/>
            </a:endParaRPr>
          </a:p>
          <a:p>
            <a:pPr lvl="0"/>
            <a:r>
              <a:rPr lang="zh-CN" altLang="zh-CN" sz="2000" dirty="0">
                <a:latin typeface="楷体" pitchFamily="49" charset="-122"/>
                <a:ea typeface="楷体" pitchFamily="49" charset="-122"/>
              </a:rPr>
              <a:t>师</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学习了电容的有关知识后，我们一</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起来认识生活中常见的电容器。常见的电容器分为两种</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一种是固定电容器</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一种是可变电容器</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今天大家</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起来认识可变电容器。</a:t>
            </a:r>
            <a:r>
              <a:rPr lang="zh-CN" altLang="zh-CN" sz="2000" dirty="0">
                <a:solidFill>
                  <a:srgbClr val="FF00FF"/>
                </a:solidFill>
                <a:latin typeface="楷体" pitchFamily="49" charset="-122"/>
                <a:ea typeface="楷体" pitchFamily="49" charset="-122"/>
              </a:rPr>
              <a:t>请看大屏幕</a:t>
            </a:r>
            <a:r>
              <a:rPr lang="en-US" altLang="zh-CN" sz="2000" dirty="0">
                <a:solidFill>
                  <a:srgbClr val="FF00FF"/>
                </a:solidFill>
                <a:latin typeface="楷体" pitchFamily="49" charset="-122"/>
                <a:ea typeface="楷体" pitchFamily="49" charset="-122"/>
              </a:rPr>
              <a:t>,</a:t>
            </a:r>
            <a:r>
              <a:rPr lang="zh-CN" altLang="zh-CN" sz="2000" dirty="0">
                <a:solidFill>
                  <a:srgbClr val="FF00FF"/>
                </a:solidFill>
                <a:latin typeface="楷体" pitchFamily="49" charset="-122"/>
                <a:ea typeface="楷体" pitchFamily="49" charset="-122"/>
              </a:rPr>
              <a:t>右图是一个可变电容器</a:t>
            </a:r>
            <a:r>
              <a:rPr lang="zh-CN" altLang="zh-CN" sz="2000" dirty="0" smtClean="0">
                <a:latin typeface="楷体" pitchFamily="49" charset="-122"/>
                <a:ea typeface="楷体" pitchFamily="49" charset="-122"/>
              </a:rPr>
              <a:t>。</a:t>
            </a:r>
            <a:r>
              <a:rPr lang="en-US" altLang="zh-CN" sz="2000" dirty="0" smtClean="0">
                <a:solidFill>
                  <a:srgbClr val="C00000"/>
                </a:solidFill>
                <a:latin typeface="楷体" pitchFamily="49" charset="-122"/>
                <a:ea typeface="楷体" pitchFamily="49" charset="-122"/>
              </a:rPr>
              <a:t>(</a:t>
            </a:r>
            <a:r>
              <a:rPr lang="zh-CN" altLang="en-US" sz="2000" dirty="0" smtClean="0">
                <a:solidFill>
                  <a:srgbClr val="C00000"/>
                </a:solidFill>
                <a:latin typeface="楷体" pitchFamily="49" charset="-122"/>
                <a:ea typeface="楷体" pitchFamily="49" charset="-122"/>
              </a:rPr>
              <a:t>图片导</a:t>
            </a:r>
            <a:r>
              <a:rPr lang="zh-CN" altLang="en-US" sz="2000" dirty="0">
                <a:solidFill>
                  <a:srgbClr val="C00000"/>
                </a:solidFill>
                <a:latin typeface="楷体" pitchFamily="49" charset="-122"/>
                <a:ea typeface="楷体" pitchFamily="49" charset="-122"/>
              </a:rPr>
              <a:t>入</a:t>
            </a:r>
            <a:r>
              <a:rPr lang="en-US" altLang="zh-CN" sz="2000" dirty="0">
                <a:solidFill>
                  <a:srgbClr val="C00000"/>
                </a:solidFill>
                <a:latin typeface="楷体" pitchFamily="49" charset="-122"/>
                <a:ea typeface="楷体" pitchFamily="49" charset="-122"/>
              </a:rPr>
              <a:t>)</a:t>
            </a:r>
            <a:endParaRPr lang="zh-CN" altLang="zh-CN" sz="2000" dirty="0">
              <a:latin typeface="楷体" pitchFamily="49" charset="-122"/>
              <a:ea typeface="楷体" pitchFamily="49" charset="-122"/>
            </a:endParaRPr>
          </a:p>
          <a:p>
            <a:pPr lvl="0"/>
            <a:r>
              <a:rPr lang="zh-CN" altLang="zh-CN" sz="2000" dirty="0" smtClean="0">
                <a:latin typeface="楷体" pitchFamily="49" charset="-122"/>
                <a:ea typeface="楷体" pitchFamily="49" charset="-122"/>
              </a:rPr>
              <a:t>它</a:t>
            </a:r>
            <a:r>
              <a:rPr lang="zh-CN" altLang="zh-CN" sz="2000" dirty="0">
                <a:latin typeface="楷体" pitchFamily="49" charset="-122"/>
                <a:ea typeface="楷体" pitchFamily="49" charset="-122"/>
              </a:rPr>
              <a:t>由两组铝片组成，固定的一组</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下端的这组</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叫作定片</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可以转动的一组叫作动片</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老师演示转动动片</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a:t>
            </a:r>
            <a:r>
              <a:rPr lang="en-US" altLang="zh-CN" sz="2000" dirty="0">
                <a:latin typeface="楷体" pitchFamily="49" charset="-122"/>
                <a:ea typeface="楷体" pitchFamily="49" charset="-122"/>
              </a:rPr>
              <a:t/>
            </a:r>
            <a:br>
              <a:rPr lang="en-US" altLang="zh-CN" sz="2000" dirty="0">
                <a:latin typeface="楷体" pitchFamily="49" charset="-122"/>
                <a:ea typeface="楷体" pitchFamily="49" charset="-122"/>
              </a:rPr>
            </a:br>
            <a:r>
              <a:rPr lang="zh-CN" altLang="zh-CN" sz="2000" dirty="0">
                <a:latin typeface="楷体" pitchFamily="49" charset="-122"/>
                <a:ea typeface="楷体" pitchFamily="49" charset="-122"/>
              </a:rPr>
              <a:t>师</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大家猜想下，</a:t>
            </a:r>
            <a:r>
              <a:rPr lang="zh-CN" altLang="zh-CN" sz="2000" dirty="0">
                <a:solidFill>
                  <a:srgbClr val="FF00FF"/>
                </a:solidFill>
                <a:latin typeface="楷体" pitchFamily="49" charset="-122"/>
                <a:ea typeface="楷体" pitchFamily="49" charset="-122"/>
              </a:rPr>
              <a:t>它的工作原理以及它是如何改变电容的</a:t>
            </a:r>
            <a:r>
              <a:rPr lang="en-US" altLang="zh-CN" sz="2000" dirty="0">
                <a:solidFill>
                  <a:srgbClr val="FF00FF"/>
                </a:solidFill>
                <a:latin typeface="楷体" pitchFamily="49" charset="-122"/>
                <a:ea typeface="楷体" pitchFamily="49" charset="-122"/>
              </a:rPr>
              <a:t>?</a:t>
            </a:r>
            <a:r>
              <a:rPr lang="en-US" altLang="zh-CN" sz="2000" dirty="0">
                <a:latin typeface="楷体" pitchFamily="49" charset="-122"/>
                <a:ea typeface="楷体" pitchFamily="49" charset="-122"/>
              </a:rPr>
              <a:t> (</a:t>
            </a:r>
            <a:r>
              <a:rPr lang="zh-CN" altLang="zh-CN" sz="2000" dirty="0">
                <a:latin typeface="楷体" pitchFamily="49" charset="-122"/>
                <a:ea typeface="楷体" pitchFamily="49" charset="-122"/>
              </a:rPr>
              <a:t>提示从电容的决定式考虑</a:t>
            </a:r>
            <a:r>
              <a:rPr lang="en-US" altLang="zh-CN" sz="2000" dirty="0" smtClean="0">
                <a:latin typeface="楷体" pitchFamily="49" charset="-122"/>
                <a:ea typeface="楷体" pitchFamily="49" charset="-122"/>
              </a:rPr>
              <a:t>)</a:t>
            </a:r>
            <a:r>
              <a:rPr lang="en-US" altLang="zh-CN" sz="2000" dirty="0">
                <a:solidFill>
                  <a:srgbClr val="C00000"/>
                </a:solidFill>
                <a:latin typeface="楷体" pitchFamily="49" charset="-122"/>
                <a:ea typeface="楷体" pitchFamily="49" charset="-122"/>
              </a:rPr>
              <a:t> </a:t>
            </a:r>
            <a:r>
              <a:rPr lang="en-US" altLang="zh-CN" sz="2000" dirty="0" smtClean="0">
                <a:solidFill>
                  <a:srgbClr val="C00000"/>
                </a:solidFill>
                <a:latin typeface="楷体" pitchFamily="49" charset="-122"/>
                <a:ea typeface="楷体" pitchFamily="49" charset="-122"/>
              </a:rPr>
              <a:t>(</a:t>
            </a:r>
            <a:r>
              <a:rPr lang="zh-CN" altLang="en-US" sz="2000" dirty="0" smtClean="0">
                <a:solidFill>
                  <a:srgbClr val="C00000"/>
                </a:solidFill>
                <a:latin typeface="楷体" pitchFamily="49" charset="-122"/>
                <a:ea typeface="楷体" pitchFamily="49" charset="-122"/>
              </a:rPr>
              <a:t>分析工作原理</a:t>
            </a:r>
            <a:r>
              <a:rPr lang="en-US" altLang="zh-CN" sz="2000" dirty="0" smtClean="0">
                <a:solidFill>
                  <a:srgbClr val="C00000"/>
                </a:solidFill>
                <a:latin typeface="楷体" pitchFamily="49" charset="-122"/>
                <a:ea typeface="楷体" pitchFamily="49" charset="-122"/>
              </a:rPr>
              <a:t>)</a:t>
            </a:r>
            <a:endParaRPr lang="zh-CN" altLang="zh-CN" sz="2000" dirty="0">
              <a:latin typeface="楷体" pitchFamily="49" charset="-122"/>
              <a:ea typeface="楷体" pitchFamily="49" charset="-122"/>
            </a:endParaRPr>
          </a:p>
          <a:p>
            <a:r>
              <a:rPr lang="zh-CN" altLang="zh-CN" sz="2000" dirty="0" smtClean="0">
                <a:latin typeface="楷体" pitchFamily="49" charset="-122"/>
                <a:ea typeface="楷体" pitchFamily="49" charset="-122"/>
              </a:rPr>
              <a:t>生</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根据</a:t>
            </a:r>
            <a:r>
              <a:rPr lang="en-US" altLang="zh-CN" sz="2000" dirty="0">
                <a:latin typeface="楷体" pitchFamily="49" charset="-122"/>
                <a:ea typeface="楷体" pitchFamily="49" charset="-122"/>
              </a:rPr>
              <a:t>C=</a:t>
            </a:r>
            <a:r>
              <a:rPr lang="en-US" altLang="zh-CN" sz="2000" dirty="0">
                <a:latin typeface="楷体" pitchFamily="49" charset="-122"/>
                <a:ea typeface="楷体" pitchFamily="49" charset="-122"/>
                <a:sym typeface="Symbol"/>
              </a:rPr>
              <a:t></a:t>
            </a:r>
            <a:r>
              <a:rPr lang="en-US" altLang="zh-CN" sz="2000" dirty="0" err="1">
                <a:latin typeface="楷体" pitchFamily="49" charset="-122"/>
                <a:ea typeface="楷体" pitchFamily="49" charset="-122"/>
              </a:rPr>
              <a:t>rS</a:t>
            </a:r>
            <a:r>
              <a:rPr lang="en-US" altLang="zh-CN" sz="2000" dirty="0">
                <a:latin typeface="楷体" pitchFamily="49" charset="-122"/>
                <a:ea typeface="楷体" pitchFamily="49" charset="-122"/>
              </a:rPr>
              <a:t>/4π</a:t>
            </a:r>
            <a:r>
              <a:rPr lang="en-US" altLang="zh-CN" sz="2000" dirty="0" err="1">
                <a:latin typeface="楷体" pitchFamily="49" charset="-122"/>
                <a:ea typeface="楷体" pitchFamily="49" charset="-122"/>
              </a:rPr>
              <a:t>kd</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我猜想可能和正对面积</a:t>
            </a:r>
            <a:r>
              <a:rPr lang="en-US" altLang="zh-CN" sz="2000" dirty="0">
                <a:latin typeface="楷体" pitchFamily="49" charset="-122"/>
                <a:ea typeface="楷体" pitchFamily="49" charset="-122"/>
              </a:rPr>
              <a:t>S</a:t>
            </a:r>
            <a:r>
              <a:rPr lang="zh-CN" altLang="zh-CN" sz="2000" dirty="0">
                <a:latin typeface="楷体" pitchFamily="49" charset="-122"/>
                <a:ea typeface="楷体" pitchFamily="49" charset="-122"/>
              </a:rPr>
              <a:t>有关。</a:t>
            </a:r>
            <a:r>
              <a:rPr lang="en-US" altLang="zh-CN" sz="2000" dirty="0">
                <a:latin typeface="楷体" pitchFamily="49" charset="-122"/>
                <a:ea typeface="楷体" pitchFamily="49" charset="-122"/>
              </a:rPr>
              <a:t/>
            </a:r>
            <a:br>
              <a:rPr lang="en-US" altLang="zh-CN" sz="2000" dirty="0">
                <a:latin typeface="楷体" pitchFamily="49" charset="-122"/>
                <a:ea typeface="楷体" pitchFamily="49" charset="-122"/>
              </a:rPr>
            </a:br>
            <a:r>
              <a:rPr lang="zh-CN" altLang="zh-CN" sz="2000" dirty="0">
                <a:latin typeface="楷体" pitchFamily="49" charset="-122"/>
                <a:ea typeface="楷体" pitchFamily="49" charset="-122"/>
              </a:rPr>
              <a:t>师</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这位同学观察得很细致，大家看两组极板间的间距是不是没有发生变化</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它是两组间隔相等的极板。那么影响电容的还有电介质</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这个可变电容的电介质是什么呢</a:t>
            </a:r>
            <a:r>
              <a:rPr lang="en-US" altLang="zh-CN" sz="2000" dirty="0">
                <a:latin typeface="楷体" pitchFamily="49" charset="-122"/>
                <a:ea typeface="楷体" pitchFamily="49" charset="-122"/>
              </a:rPr>
              <a:t>?</a:t>
            </a:r>
            <a:endParaRPr lang="zh-CN" altLang="zh-CN" sz="2000" dirty="0">
              <a:latin typeface="楷体" pitchFamily="49" charset="-122"/>
              <a:ea typeface="楷体" pitchFamily="49" charset="-122"/>
            </a:endParaRPr>
          </a:p>
          <a:p>
            <a:r>
              <a:rPr lang="zh-CN" altLang="zh-CN" sz="2000" dirty="0">
                <a:latin typeface="楷体" pitchFamily="49" charset="-122"/>
                <a:ea typeface="楷体" pitchFamily="49" charset="-122"/>
              </a:rPr>
              <a:t>生：空气。</a:t>
            </a:r>
            <a:r>
              <a:rPr lang="en-US" altLang="zh-CN" sz="2000" dirty="0">
                <a:latin typeface="楷体" pitchFamily="49" charset="-122"/>
                <a:ea typeface="楷体" pitchFamily="49" charset="-122"/>
              </a:rPr>
              <a:t/>
            </a:r>
            <a:br>
              <a:rPr lang="en-US" altLang="zh-CN" sz="2000" dirty="0">
                <a:latin typeface="楷体" pitchFamily="49" charset="-122"/>
                <a:ea typeface="楷体" pitchFamily="49" charset="-122"/>
              </a:rPr>
            </a:br>
            <a:r>
              <a:rPr lang="zh-CN" altLang="zh-CN" sz="2000" dirty="0">
                <a:latin typeface="楷体" pitchFamily="49" charset="-122"/>
                <a:ea typeface="楷体" pitchFamily="49" charset="-122"/>
              </a:rPr>
              <a:t>师</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非常好，是不是没有在极板间添加任何电介质</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那么影响电容的因素就只有两极板间的正对面积这一因素了。转动动片</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老师再次演示</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，两组铝片的正对面积发生了变化</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电容随之改变，这就是可变电容的工作原理。通常我们一般</a:t>
            </a:r>
            <a:r>
              <a:rPr lang="zh-CN" altLang="zh-CN" sz="2000" dirty="0" smtClean="0">
                <a:latin typeface="楷体" pitchFamily="49" charset="-122"/>
                <a:ea typeface="楷体" pitchFamily="49" charset="-122"/>
              </a:rPr>
              <a:t>用来表示</a:t>
            </a:r>
            <a:r>
              <a:rPr lang="zh-CN" altLang="zh-CN" sz="2000" dirty="0">
                <a:latin typeface="楷体" pitchFamily="49" charset="-122"/>
                <a:ea typeface="楷体" pitchFamily="49" charset="-122"/>
              </a:rPr>
              <a:t>可变电容器。</a:t>
            </a:r>
            <a:endParaRPr lang="en-US" altLang="zh-CN" sz="2000" dirty="0" smtClean="0">
              <a:latin typeface="楷体" pitchFamily="49" charset="-122"/>
              <a:ea typeface="楷体" pitchFamily="49" charset="-122"/>
            </a:endParaRPr>
          </a:p>
        </p:txBody>
      </p:sp>
      <p:sp>
        <p:nvSpPr>
          <p:cNvPr id="57348"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0" name="Text Box 55"/>
          <p:cNvSpPr txBox="1">
            <a:spLocks noChangeArrowheads="1"/>
          </p:cNvSpPr>
          <p:nvPr/>
        </p:nvSpPr>
        <p:spPr bwMode="auto">
          <a:xfrm>
            <a:off x="25400" y="50800"/>
            <a:ext cx="240665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四、教学设计题</a:t>
            </a:r>
          </a:p>
        </p:txBody>
      </p:sp>
      <p:sp>
        <p:nvSpPr>
          <p:cNvPr id="6"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mn-ea"/>
                <a:ea typeface="+mn-ea"/>
              </a:rPr>
              <a:t>2017</a:t>
            </a:r>
            <a:r>
              <a:rPr lang="zh-CN" altLang="en-US" dirty="0" smtClean="0">
                <a:solidFill>
                  <a:srgbClr val="FFFFFF"/>
                </a:solidFill>
                <a:latin typeface="+mn-ea"/>
                <a:ea typeface="+mn-ea"/>
              </a:rPr>
              <a:t>年上半年</a:t>
            </a:r>
          </a:p>
        </p:txBody>
      </p:sp>
    </p:spTree>
    <p:extLst>
      <p:ext uri="{BB962C8B-B14F-4D97-AF65-F5344CB8AC3E}">
        <p14:creationId xmlns:p14="http://schemas.microsoft.com/office/powerpoint/2010/main" val="290410581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矩形 1"/>
          <p:cNvSpPr>
            <a:spLocks noChangeArrowheads="1"/>
          </p:cNvSpPr>
          <p:nvPr/>
        </p:nvSpPr>
        <p:spPr bwMode="auto">
          <a:xfrm>
            <a:off x="46038" y="600576"/>
            <a:ext cx="9102725"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000" dirty="0" smtClean="0">
                <a:latin typeface="楷体" pitchFamily="49" charset="-122"/>
                <a:ea typeface="楷体" pitchFamily="49" charset="-122"/>
              </a:rPr>
              <a:t>下面老师问大家一个问题</a:t>
            </a:r>
            <a:r>
              <a:rPr lang="en-US" altLang="zh-CN" sz="2000" dirty="0" smtClean="0">
                <a:latin typeface="楷体" pitchFamily="49" charset="-122"/>
                <a:ea typeface="楷体" pitchFamily="49" charset="-122"/>
              </a:rPr>
              <a:t>,</a:t>
            </a:r>
            <a:r>
              <a:rPr lang="zh-CN" altLang="zh-CN" sz="2000" dirty="0" smtClean="0">
                <a:latin typeface="楷体" pitchFamily="49" charset="-122"/>
                <a:ea typeface="楷体" pitchFamily="49" charset="-122"/>
              </a:rPr>
              <a:t>如果把可变电容器的动片旋进去一些，电容器的电容会怎么变</a:t>
            </a:r>
            <a:r>
              <a:rPr lang="en-US" altLang="zh-CN" sz="2000" dirty="0" smtClean="0">
                <a:latin typeface="楷体" pitchFamily="49" charset="-122"/>
                <a:ea typeface="楷体" pitchFamily="49" charset="-122"/>
              </a:rPr>
              <a:t>?</a:t>
            </a:r>
            <a:endParaRPr lang="zh-CN" altLang="zh-CN" sz="2000" dirty="0" smtClean="0">
              <a:latin typeface="楷体" pitchFamily="49" charset="-122"/>
              <a:ea typeface="楷体" pitchFamily="49" charset="-122"/>
            </a:endParaRPr>
          </a:p>
          <a:p>
            <a:r>
              <a:rPr lang="zh-CN" altLang="zh-CN" sz="2000" dirty="0" smtClean="0">
                <a:latin typeface="楷体" pitchFamily="49" charset="-122"/>
                <a:ea typeface="楷体" pitchFamily="49" charset="-122"/>
              </a:rPr>
              <a:t>生</a:t>
            </a:r>
            <a:r>
              <a:rPr lang="en-US" altLang="zh-CN" sz="2000" dirty="0">
                <a:latin typeface="楷体" pitchFamily="49" charset="-122"/>
                <a:ea typeface="楷体" pitchFamily="49" charset="-122"/>
              </a:rPr>
              <a:t>:</a:t>
            </a:r>
            <a:r>
              <a:rPr lang="zh-CN" altLang="zh-CN" sz="2000" dirty="0">
                <a:solidFill>
                  <a:srgbClr val="FF00FF"/>
                </a:solidFill>
                <a:latin typeface="楷体" pitchFamily="49" charset="-122"/>
                <a:ea typeface="楷体" pitchFamily="49" charset="-122"/>
              </a:rPr>
              <a:t>变大</a:t>
            </a:r>
            <a:r>
              <a:rPr lang="zh-CN" altLang="zh-CN" sz="2000" dirty="0">
                <a:latin typeface="楷体" pitchFamily="49" charset="-122"/>
                <a:ea typeface="楷体" pitchFamily="49" charset="-122"/>
              </a:rPr>
              <a:t>，正对面积变大了。</a:t>
            </a:r>
            <a:r>
              <a:rPr lang="en-US" altLang="zh-CN" sz="2000" dirty="0">
                <a:latin typeface="楷体" pitchFamily="49" charset="-122"/>
                <a:ea typeface="楷体" pitchFamily="49" charset="-122"/>
              </a:rPr>
              <a:t/>
            </a:r>
            <a:br>
              <a:rPr lang="en-US" altLang="zh-CN" sz="2000" dirty="0">
                <a:latin typeface="楷体" pitchFamily="49" charset="-122"/>
                <a:ea typeface="楷体" pitchFamily="49" charset="-122"/>
              </a:rPr>
            </a:br>
            <a:r>
              <a:rPr lang="zh-CN" altLang="zh-CN" sz="2000" dirty="0">
                <a:latin typeface="楷体" pitchFamily="49" charset="-122"/>
                <a:ea typeface="楷体" pitchFamily="49" charset="-122"/>
              </a:rPr>
              <a:t>师</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如果把两极板间的空气换成陶瓷，则电容怎么变化</a:t>
            </a:r>
            <a:r>
              <a:rPr lang="en-US" altLang="zh-CN" sz="2000" dirty="0">
                <a:latin typeface="楷体" pitchFamily="49" charset="-122"/>
                <a:ea typeface="楷体" pitchFamily="49" charset="-122"/>
              </a:rPr>
              <a:t>?</a:t>
            </a:r>
            <a:endParaRPr lang="zh-CN" altLang="zh-CN" sz="2000" dirty="0">
              <a:latin typeface="楷体" pitchFamily="49" charset="-122"/>
              <a:ea typeface="楷体" pitchFamily="49" charset="-122"/>
            </a:endParaRPr>
          </a:p>
          <a:p>
            <a:r>
              <a:rPr lang="zh-CN" altLang="zh-CN" sz="2000" dirty="0">
                <a:latin typeface="楷体" pitchFamily="49" charset="-122"/>
                <a:ea typeface="楷体" pitchFamily="49" charset="-122"/>
              </a:rPr>
              <a:t>生</a:t>
            </a:r>
            <a:r>
              <a:rPr lang="en-US" altLang="zh-CN" sz="2000" dirty="0">
                <a:latin typeface="楷体" pitchFamily="49" charset="-122"/>
                <a:ea typeface="楷体" pitchFamily="49" charset="-122"/>
              </a:rPr>
              <a:t>:</a:t>
            </a:r>
            <a:r>
              <a:rPr lang="zh-CN" altLang="zh-CN" sz="2000" dirty="0">
                <a:solidFill>
                  <a:srgbClr val="FF00FF"/>
                </a:solidFill>
                <a:latin typeface="楷体" pitchFamily="49" charset="-122"/>
                <a:ea typeface="楷体" pitchFamily="49" charset="-122"/>
              </a:rPr>
              <a:t>变大</a:t>
            </a:r>
            <a:r>
              <a:rPr lang="zh-CN" altLang="zh-CN" sz="2000" dirty="0">
                <a:latin typeface="楷体" pitchFamily="49" charset="-122"/>
                <a:ea typeface="楷体" pitchFamily="49" charset="-122"/>
              </a:rPr>
              <a:t>，电介质增大。</a:t>
            </a:r>
          </a:p>
          <a:p>
            <a:r>
              <a:rPr lang="zh-CN" altLang="zh-CN" sz="2000" dirty="0">
                <a:latin typeface="楷体" pitchFamily="49" charset="-122"/>
                <a:ea typeface="楷体" pitchFamily="49" charset="-122"/>
              </a:rPr>
              <a:t>师</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大家都掌握得非常好</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如果增大两极板间的电势差电容如何变化呢</a:t>
            </a:r>
            <a:r>
              <a:rPr lang="en-US" altLang="zh-CN" sz="2000" dirty="0" smtClean="0">
                <a:latin typeface="楷体" pitchFamily="49" charset="-122"/>
                <a:ea typeface="楷体" pitchFamily="49" charset="-122"/>
              </a:rPr>
              <a:t>?</a:t>
            </a:r>
          </a:p>
          <a:p>
            <a:pPr lvl="0"/>
            <a:r>
              <a:rPr lang="zh-CN" altLang="zh-CN" sz="2000" dirty="0" smtClean="0">
                <a:latin typeface="楷体" pitchFamily="49" charset="-122"/>
                <a:ea typeface="楷体" pitchFamily="49" charset="-122"/>
              </a:rPr>
              <a:t>生</a:t>
            </a:r>
            <a:r>
              <a:rPr lang="en-US" altLang="zh-CN" sz="2000" dirty="0">
                <a:latin typeface="楷体" pitchFamily="49" charset="-122"/>
                <a:ea typeface="楷体" pitchFamily="49" charset="-122"/>
              </a:rPr>
              <a:t>:</a:t>
            </a:r>
            <a:r>
              <a:rPr lang="zh-CN" altLang="zh-CN" sz="2000" dirty="0">
                <a:solidFill>
                  <a:srgbClr val="FF00FF"/>
                </a:solidFill>
                <a:latin typeface="楷体" pitchFamily="49" charset="-122"/>
                <a:ea typeface="楷体" pitchFamily="49" charset="-122"/>
              </a:rPr>
              <a:t>不变</a:t>
            </a:r>
            <a:r>
              <a:rPr lang="zh-CN" altLang="zh-CN" sz="2000" dirty="0">
                <a:latin typeface="楷体" pitchFamily="49" charset="-122"/>
                <a:ea typeface="楷体" pitchFamily="49" charset="-122"/>
              </a:rPr>
              <a:t>。</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略有疑惑</a:t>
            </a:r>
            <a:r>
              <a:rPr lang="en-US" altLang="zh-CN" sz="2000" dirty="0" smtClean="0">
                <a:latin typeface="楷体" pitchFamily="49" charset="-122"/>
                <a:ea typeface="楷体" pitchFamily="49" charset="-122"/>
              </a:rPr>
              <a:t>)</a:t>
            </a:r>
            <a:r>
              <a:rPr lang="en-US" altLang="zh-CN" sz="2000" dirty="0">
                <a:solidFill>
                  <a:srgbClr val="C00000"/>
                </a:solidFill>
                <a:latin typeface="楷体" pitchFamily="49" charset="-122"/>
                <a:ea typeface="楷体" pitchFamily="49" charset="-122"/>
              </a:rPr>
              <a:t> </a:t>
            </a:r>
            <a:r>
              <a:rPr lang="en-US" altLang="zh-CN" sz="2000" dirty="0" smtClean="0">
                <a:solidFill>
                  <a:srgbClr val="C00000"/>
                </a:solidFill>
                <a:latin typeface="楷体" pitchFamily="49" charset="-122"/>
                <a:ea typeface="楷体" pitchFamily="49" charset="-122"/>
              </a:rPr>
              <a:t>(</a:t>
            </a:r>
            <a:r>
              <a:rPr lang="zh-CN" altLang="en-US" sz="2000" dirty="0" smtClean="0">
                <a:solidFill>
                  <a:srgbClr val="C00000"/>
                </a:solidFill>
                <a:latin typeface="楷体" pitchFamily="49" charset="-122"/>
                <a:ea typeface="楷体" pitchFamily="49" charset="-122"/>
              </a:rPr>
              <a:t>结论</a:t>
            </a:r>
            <a:r>
              <a:rPr lang="en-US" altLang="zh-CN" sz="2000" dirty="0" smtClean="0">
                <a:solidFill>
                  <a:srgbClr val="C00000"/>
                </a:solidFill>
                <a:latin typeface="楷体" pitchFamily="49" charset="-122"/>
                <a:ea typeface="楷体" pitchFamily="49" charset="-122"/>
              </a:rPr>
              <a:t>)</a:t>
            </a:r>
            <a:endParaRPr lang="zh-CN" altLang="zh-CN" sz="2000" dirty="0">
              <a:latin typeface="楷体" pitchFamily="49" charset="-122"/>
              <a:ea typeface="楷体" pitchFamily="49" charset="-122"/>
            </a:endParaRPr>
          </a:p>
          <a:p>
            <a:r>
              <a:rPr lang="zh-CN" altLang="zh-CN" sz="2000" dirty="0">
                <a:latin typeface="楷体" pitchFamily="49" charset="-122"/>
                <a:ea typeface="楷体" pitchFamily="49" charset="-122"/>
              </a:rPr>
              <a:t>师</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电容器不变改变电压，可以改变电容容纳的电荷量，但是电容器本身的电容没有增加。另外老师雷要补充一个知识点，大家观察电容器外壳上标的电压</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它是电容器的额定电压</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使用时一定要保证电容器两端的电压为额定电压。当电压超过了一定值</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大于击穿电压时，电介质被击穿</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容易发生危险</a:t>
            </a:r>
            <a:r>
              <a:rPr lang="zh-CN" altLang="zh-CN" sz="2000" dirty="0" smtClean="0"/>
              <a:t>。</a:t>
            </a:r>
            <a:r>
              <a:rPr lang="zh-CN" altLang="en-US" sz="2000" dirty="0">
                <a:solidFill>
                  <a:srgbClr val="C00000"/>
                </a:solidFill>
                <a:latin typeface="楷体" pitchFamily="49" charset="-122"/>
                <a:ea typeface="楷体" pitchFamily="49" charset="-122"/>
              </a:rPr>
              <a:t>（巩固提高）</a:t>
            </a:r>
            <a:endParaRPr lang="en-US" altLang="zh-CN" sz="2000" dirty="0">
              <a:solidFill>
                <a:srgbClr val="C00000"/>
              </a:solidFill>
              <a:latin typeface="楷体" pitchFamily="49" charset="-122"/>
              <a:ea typeface="楷体" pitchFamily="49" charset="-122"/>
            </a:endParaRPr>
          </a:p>
        </p:txBody>
      </p:sp>
      <p:sp>
        <p:nvSpPr>
          <p:cNvPr id="57348"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0" name="Text Box 55"/>
          <p:cNvSpPr txBox="1">
            <a:spLocks noChangeArrowheads="1"/>
          </p:cNvSpPr>
          <p:nvPr/>
        </p:nvSpPr>
        <p:spPr bwMode="auto">
          <a:xfrm>
            <a:off x="25400" y="50800"/>
            <a:ext cx="240665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四、教学设计题</a:t>
            </a:r>
          </a:p>
        </p:txBody>
      </p:sp>
      <p:sp>
        <p:nvSpPr>
          <p:cNvPr id="6"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mn-ea"/>
                <a:ea typeface="+mn-ea"/>
              </a:rPr>
              <a:t>2017</a:t>
            </a:r>
            <a:r>
              <a:rPr lang="zh-CN" altLang="en-US" dirty="0" smtClean="0">
                <a:solidFill>
                  <a:srgbClr val="FFFFFF"/>
                </a:solidFill>
                <a:latin typeface="+mn-ea"/>
                <a:ea typeface="+mn-ea"/>
              </a:rPr>
              <a:t>年上半年</a:t>
            </a:r>
          </a:p>
        </p:txBody>
      </p:sp>
    </p:spTree>
    <p:extLst>
      <p:ext uri="{BB962C8B-B14F-4D97-AF65-F5344CB8AC3E}">
        <p14:creationId xmlns:p14="http://schemas.microsoft.com/office/powerpoint/2010/main" val="10857277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内容占位符 4"/>
          <p:cNvSpPr>
            <a:spLocks/>
          </p:cNvSpPr>
          <p:nvPr/>
        </p:nvSpPr>
        <p:spPr bwMode="auto">
          <a:xfrm>
            <a:off x="106363" y="620713"/>
            <a:ext cx="54737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spcBef>
                <a:spcPct val="20000"/>
              </a:spcBef>
              <a:defRPr/>
            </a:pPr>
            <a:r>
              <a:rPr kumimoji="1" lang="en-US" altLang="zh-CN" sz="2200" dirty="0" smtClean="0">
                <a:solidFill>
                  <a:srgbClr val="0000FF"/>
                </a:solidFill>
                <a:latin typeface="宋体"/>
                <a:ea typeface="宋体"/>
              </a:rPr>
              <a:t>12.</a:t>
            </a:r>
            <a:r>
              <a:rPr kumimoji="1" lang="zh-CN" altLang="en-US" sz="2200" dirty="0" smtClean="0">
                <a:solidFill>
                  <a:srgbClr val="0000FF"/>
                </a:solidFill>
                <a:latin typeface="宋体"/>
                <a:ea typeface="宋体"/>
              </a:rPr>
              <a:t>阅读</a:t>
            </a:r>
            <a:r>
              <a:rPr kumimoji="1" lang="zh-CN" altLang="en-US" sz="2200" dirty="0">
                <a:solidFill>
                  <a:srgbClr val="0000FF"/>
                </a:solidFill>
                <a:latin typeface="宋体"/>
                <a:ea typeface="宋体"/>
              </a:rPr>
              <a:t>材料，根据要求完成教学设计</a:t>
            </a:r>
            <a:r>
              <a:rPr kumimoji="1" lang="zh-CN" altLang="en-US" dirty="0">
                <a:solidFill>
                  <a:srgbClr val="0000FF"/>
                </a:solidFill>
              </a:rPr>
              <a:t>。</a:t>
            </a:r>
          </a:p>
          <a:p>
            <a:pPr>
              <a:lnSpc>
                <a:spcPct val="90000"/>
              </a:lnSpc>
              <a:spcBef>
                <a:spcPct val="20000"/>
              </a:spcBef>
              <a:defRPr/>
            </a:pPr>
            <a:endParaRPr lang="zh-CN" altLang="en-US" dirty="0">
              <a:solidFill>
                <a:srgbClr val="0000FF"/>
              </a:solidFill>
            </a:endParaRPr>
          </a:p>
        </p:txBody>
      </p:sp>
      <p:sp>
        <p:nvSpPr>
          <p:cNvPr id="56324"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25" name="Text Box 55"/>
          <p:cNvSpPr txBox="1">
            <a:spLocks noChangeArrowheads="1"/>
          </p:cNvSpPr>
          <p:nvPr/>
        </p:nvSpPr>
        <p:spPr bwMode="auto">
          <a:xfrm>
            <a:off x="25400" y="50800"/>
            <a:ext cx="240665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四、教学设计题</a:t>
            </a:r>
          </a:p>
        </p:txBody>
      </p:sp>
      <p:sp>
        <p:nvSpPr>
          <p:cNvPr id="56326" name="矩形 1"/>
          <p:cNvSpPr>
            <a:spLocks noChangeArrowheads="1"/>
          </p:cNvSpPr>
          <p:nvPr/>
        </p:nvSpPr>
        <p:spPr bwMode="auto">
          <a:xfrm>
            <a:off x="132050" y="4791075"/>
            <a:ext cx="840039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dirty="0"/>
              <a:t> </a:t>
            </a:r>
            <a:r>
              <a:rPr kumimoji="1" lang="zh-CN" altLang="en-US" sz="2000" dirty="0">
                <a:solidFill>
                  <a:srgbClr val="0000FF"/>
                </a:solidFill>
                <a:latin typeface="楷体" pitchFamily="49" charset="-122"/>
                <a:ea typeface="楷体" pitchFamily="49" charset="-122"/>
              </a:rPr>
              <a:t>任务</a:t>
            </a:r>
            <a:r>
              <a:rPr kumimoji="1" lang="zh-CN" altLang="en-US" sz="2000" dirty="0" smtClean="0">
                <a:solidFill>
                  <a:srgbClr val="0000FF"/>
                </a:solidFill>
                <a:latin typeface="楷体" pitchFamily="49" charset="-122"/>
                <a:ea typeface="楷体" pitchFamily="49" charset="-122"/>
              </a:rPr>
              <a:t>：</a:t>
            </a:r>
            <a:endParaRPr kumimoji="1" lang="en-US" altLang="zh-CN" sz="2000" dirty="0" smtClean="0">
              <a:solidFill>
                <a:srgbClr val="0000FF"/>
              </a:solidFill>
              <a:latin typeface="楷体" pitchFamily="49" charset="-122"/>
              <a:ea typeface="楷体" pitchFamily="49" charset="-122"/>
            </a:endParaRPr>
          </a:p>
          <a:p>
            <a:r>
              <a:rPr lang="en-US" altLang="zh-CN" sz="2000" dirty="0">
                <a:solidFill>
                  <a:srgbClr val="0000FF"/>
                </a:solidFill>
                <a:latin typeface="楷体" pitchFamily="49" charset="-122"/>
                <a:ea typeface="楷体" pitchFamily="49" charset="-122"/>
              </a:rPr>
              <a:t>(</a:t>
            </a:r>
            <a:r>
              <a:rPr lang="en-US" altLang="zh-CN" sz="2000" dirty="0" smtClean="0">
                <a:solidFill>
                  <a:srgbClr val="0000FF"/>
                </a:solidFill>
                <a:latin typeface="楷体" pitchFamily="49" charset="-122"/>
                <a:ea typeface="楷体" pitchFamily="49" charset="-122"/>
              </a:rPr>
              <a:t>1)</a:t>
            </a:r>
            <a:r>
              <a:rPr lang="zh-CN" altLang="zh-CN" sz="2000" dirty="0">
                <a:solidFill>
                  <a:srgbClr val="0000FF"/>
                </a:solidFill>
                <a:latin typeface="楷体" pitchFamily="49" charset="-122"/>
                <a:ea typeface="楷体" pitchFamily="49" charset="-122"/>
              </a:rPr>
              <a:t>这个演示实验可用于什么物理知识的教学？</a:t>
            </a:r>
            <a:r>
              <a:rPr lang="en-US" altLang="zh-CN" sz="2000" dirty="0">
                <a:solidFill>
                  <a:srgbClr val="0000FF"/>
                </a:solidFill>
                <a:latin typeface="楷体" pitchFamily="49" charset="-122"/>
                <a:ea typeface="楷体" pitchFamily="49" charset="-122"/>
              </a:rPr>
              <a:t>(</a:t>
            </a:r>
            <a:r>
              <a:rPr lang="en-US" altLang="zh-CN" sz="2000" dirty="0" smtClean="0">
                <a:solidFill>
                  <a:srgbClr val="0000FF"/>
                </a:solidFill>
                <a:latin typeface="楷体" pitchFamily="49" charset="-122"/>
                <a:ea typeface="楷体" pitchFamily="49" charset="-122"/>
              </a:rPr>
              <a:t>4</a:t>
            </a:r>
            <a:r>
              <a:rPr lang="zh-CN" altLang="zh-CN" sz="2000" dirty="0" smtClean="0">
                <a:solidFill>
                  <a:srgbClr val="0000FF"/>
                </a:solidFill>
                <a:latin typeface="楷体" pitchFamily="49" charset="-122"/>
                <a:ea typeface="楷体" pitchFamily="49" charset="-122"/>
              </a:rPr>
              <a:t>分</a:t>
            </a:r>
            <a:r>
              <a:rPr lang="en-US" altLang="zh-CN" sz="2000" dirty="0">
                <a:solidFill>
                  <a:srgbClr val="0000FF"/>
                </a:solidFill>
                <a:latin typeface="楷体" pitchFamily="49" charset="-122"/>
                <a:ea typeface="楷体" pitchFamily="49" charset="-122"/>
              </a:rPr>
              <a:t>)</a:t>
            </a:r>
            <a:endParaRPr lang="zh-CN" altLang="zh-CN" sz="2000" dirty="0">
              <a:solidFill>
                <a:srgbClr val="0000FF"/>
              </a:solidFill>
              <a:latin typeface="楷体" pitchFamily="49" charset="-122"/>
              <a:ea typeface="楷体" pitchFamily="49" charset="-122"/>
            </a:endParaRPr>
          </a:p>
          <a:p>
            <a:r>
              <a:rPr lang="en-US" altLang="zh-CN" sz="2000" dirty="0">
                <a:solidFill>
                  <a:srgbClr val="0000FF"/>
                </a:solidFill>
                <a:latin typeface="楷体" pitchFamily="49" charset="-122"/>
                <a:ea typeface="楷体" pitchFamily="49" charset="-122"/>
              </a:rPr>
              <a:t>(</a:t>
            </a:r>
            <a:r>
              <a:rPr lang="en-US" altLang="zh-CN" sz="2000" dirty="0" smtClean="0">
                <a:solidFill>
                  <a:srgbClr val="0000FF"/>
                </a:solidFill>
                <a:latin typeface="楷体" pitchFamily="49" charset="-122"/>
                <a:ea typeface="楷体" pitchFamily="49" charset="-122"/>
              </a:rPr>
              <a:t>2)</a:t>
            </a:r>
            <a:r>
              <a:rPr lang="zh-CN" altLang="zh-CN" sz="2000" dirty="0">
                <a:solidFill>
                  <a:srgbClr val="0000FF"/>
                </a:solidFill>
                <a:latin typeface="楷体" pitchFamily="49" charset="-122"/>
                <a:ea typeface="楷体" pitchFamily="49" charset="-122"/>
              </a:rPr>
              <a:t>用此实验设计一个教学片段，帮助学生理解与该现象相关的物理知识。</a:t>
            </a:r>
            <a:r>
              <a:rPr lang="en-US" altLang="zh-CN" sz="2000" dirty="0" smtClean="0">
                <a:solidFill>
                  <a:srgbClr val="0000FF"/>
                </a:solidFill>
                <a:latin typeface="楷体" pitchFamily="49" charset="-122"/>
                <a:ea typeface="楷体" pitchFamily="49" charset="-122"/>
              </a:rPr>
              <a:t>(8</a:t>
            </a:r>
            <a:r>
              <a:rPr lang="zh-CN" altLang="zh-CN" sz="2000" dirty="0" smtClean="0">
                <a:solidFill>
                  <a:srgbClr val="0000FF"/>
                </a:solidFill>
                <a:latin typeface="楷体" pitchFamily="49" charset="-122"/>
                <a:ea typeface="楷体" pitchFamily="49" charset="-122"/>
              </a:rPr>
              <a:t>分</a:t>
            </a:r>
            <a:r>
              <a:rPr lang="en-US" altLang="zh-CN" sz="2000" dirty="0">
                <a:solidFill>
                  <a:srgbClr val="0000FF"/>
                </a:solidFill>
                <a:latin typeface="楷体" pitchFamily="49" charset="-122"/>
                <a:ea typeface="楷体" pitchFamily="49" charset="-122"/>
              </a:rPr>
              <a:t>)</a:t>
            </a:r>
            <a:r>
              <a:rPr lang="zh-CN" altLang="zh-CN" sz="2000" dirty="0" smtClean="0">
                <a:solidFill>
                  <a:srgbClr val="0000FF"/>
                </a:solidFill>
                <a:latin typeface="楷体" pitchFamily="49" charset="-122"/>
                <a:ea typeface="楷体" pitchFamily="49" charset="-122"/>
              </a:rPr>
              <a:t> </a:t>
            </a:r>
            <a:endParaRPr lang="zh-CN" altLang="zh-CN" sz="2000" dirty="0">
              <a:solidFill>
                <a:srgbClr val="0000FF"/>
              </a:solidFill>
              <a:latin typeface="楷体" pitchFamily="49" charset="-122"/>
              <a:ea typeface="楷体" pitchFamily="49" charset="-122"/>
            </a:endParaRPr>
          </a:p>
        </p:txBody>
      </p:sp>
      <p:sp>
        <p:nvSpPr>
          <p:cNvPr id="56328" name="矩形 1"/>
          <p:cNvSpPr>
            <a:spLocks noChangeArrowheads="1"/>
          </p:cNvSpPr>
          <p:nvPr/>
        </p:nvSpPr>
        <p:spPr bwMode="auto">
          <a:xfrm>
            <a:off x="117475" y="1052513"/>
            <a:ext cx="85693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000" dirty="0">
                <a:latin typeface="楷体" pitchFamily="49" charset="-122"/>
                <a:ea typeface="楷体" pitchFamily="49" charset="-122"/>
              </a:rPr>
              <a:t>材料 高中物理某教科书关于</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分子动理论</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一章某节的一个演示实验如图</a:t>
            </a:r>
            <a:r>
              <a:rPr lang="en-US" altLang="zh-CN" sz="2000" dirty="0">
                <a:latin typeface="楷体" pitchFamily="49" charset="-122"/>
                <a:ea typeface="楷体" pitchFamily="49" charset="-122"/>
              </a:rPr>
              <a:t> </a:t>
            </a:r>
            <a:r>
              <a:rPr lang="en-US" altLang="zh-CN" sz="2000" dirty="0" smtClean="0">
                <a:latin typeface="楷体" pitchFamily="49" charset="-122"/>
                <a:ea typeface="楷体" pitchFamily="49" charset="-122"/>
              </a:rPr>
              <a:t>10</a:t>
            </a:r>
            <a:r>
              <a:rPr lang="zh-CN" altLang="zh-CN" sz="2000" dirty="0" smtClean="0">
                <a:latin typeface="楷体" pitchFamily="49" charset="-122"/>
                <a:ea typeface="楷体" pitchFamily="49" charset="-122"/>
              </a:rPr>
              <a:t>所</a:t>
            </a:r>
            <a:r>
              <a:rPr lang="zh-CN" altLang="zh-CN" sz="2000" dirty="0">
                <a:latin typeface="楷体" pitchFamily="49" charset="-122"/>
                <a:ea typeface="楷体" pitchFamily="49" charset="-122"/>
              </a:rPr>
              <a:t>示。</a:t>
            </a:r>
            <a:endParaRPr lang="zh-CN" altLang="en-US" sz="2000" dirty="0">
              <a:latin typeface="楷体" pitchFamily="49" charset="-122"/>
              <a:ea typeface="楷体" pitchFamily="49" charset="-122"/>
            </a:endParaRPr>
          </a:p>
        </p:txBody>
      </p:sp>
      <p:sp>
        <p:nvSpPr>
          <p:cNvPr id="10"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宋体"/>
                <a:ea typeface="宋体"/>
              </a:rPr>
              <a:t>2017</a:t>
            </a:r>
            <a:r>
              <a:rPr lang="zh-CN" altLang="en-US" dirty="0" smtClean="0">
                <a:solidFill>
                  <a:srgbClr val="FFFFFF"/>
                </a:solidFill>
                <a:latin typeface="宋体"/>
                <a:ea typeface="宋体"/>
              </a:rPr>
              <a:t>年下半年</a:t>
            </a:r>
          </a:p>
        </p:txBody>
      </p:sp>
      <p:pic>
        <p:nvPicPr>
          <p:cNvPr id="12" name="图片 11"/>
          <p:cNvPicPr/>
          <p:nvPr/>
        </p:nvPicPr>
        <p:blipFill>
          <a:blip r:embed="rId2"/>
          <a:stretch>
            <a:fillRect/>
          </a:stretch>
        </p:blipFill>
        <p:spPr>
          <a:xfrm>
            <a:off x="2466468" y="1628800"/>
            <a:ext cx="3549650" cy="2781300"/>
          </a:xfrm>
          <a:prstGeom prst="rect">
            <a:avLst/>
          </a:prstGeom>
        </p:spPr>
      </p:pic>
    </p:spTree>
    <p:extLst>
      <p:ext uri="{BB962C8B-B14F-4D97-AF65-F5344CB8AC3E}">
        <p14:creationId xmlns:p14="http://schemas.microsoft.com/office/powerpoint/2010/main" val="1984364774"/>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矩形 1"/>
          <p:cNvSpPr>
            <a:spLocks noChangeArrowheads="1"/>
          </p:cNvSpPr>
          <p:nvPr/>
        </p:nvSpPr>
        <p:spPr bwMode="auto">
          <a:xfrm>
            <a:off x="46038" y="600576"/>
            <a:ext cx="9102725" cy="59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en-US" altLang="zh-CN" sz="2000" dirty="0">
                <a:solidFill>
                  <a:srgbClr val="0000FF"/>
                </a:solidFill>
                <a:latin typeface="楷体" pitchFamily="49" charset="-122"/>
                <a:ea typeface="楷体" pitchFamily="49" charset="-122"/>
              </a:rPr>
              <a:t>12. </a:t>
            </a:r>
            <a:r>
              <a:rPr kumimoji="1" lang="zh-CN" altLang="zh-CN" sz="2000" dirty="0">
                <a:solidFill>
                  <a:srgbClr val="0000FF"/>
                </a:solidFill>
                <a:latin typeface="楷体" pitchFamily="49" charset="-122"/>
                <a:ea typeface="楷体" pitchFamily="49" charset="-122"/>
              </a:rPr>
              <a:t>参考</a:t>
            </a:r>
            <a:r>
              <a:rPr kumimoji="1" lang="zh-CN" altLang="zh-CN" sz="2000" dirty="0" smtClean="0">
                <a:solidFill>
                  <a:srgbClr val="0000FF"/>
                </a:solidFill>
                <a:latin typeface="楷体" pitchFamily="49" charset="-122"/>
                <a:ea typeface="楷体" pitchFamily="49" charset="-122"/>
              </a:rPr>
              <a:t>答案</a:t>
            </a:r>
            <a:endParaRPr kumimoji="1" lang="en-US" altLang="zh-CN" sz="2000" dirty="0">
              <a:solidFill>
                <a:srgbClr val="0000FF"/>
              </a:solidFill>
              <a:latin typeface="楷体" pitchFamily="49" charset="-122"/>
              <a:ea typeface="楷体" pitchFamily="49" charset="-122"/>
            </a:endParaRPr>
          </a:p>
          <a:p>
            <a:r>
              <a:rPr kumimoji="1" lang="en-US" altLang="zh-CN" sz="2000" dirty="0" smtClean="0">
                <a:solidFill>
                  <a:srgbClr val="0000FF"/>
                </a:solidFill>
                <a:latin typeface="楷体" pitchFamily="49" charset="-122"/>
                <a:ea typeface="楷体" pitchFamily="49" charset="-122"/>
              </a:rPr>
              <a:t>(1)</a:t>
            </a:r>
            <a:r>
              <a:rPr lang="zh-CN" altLang="zh-CN" sz="2000" dirty="0">
                <a:latin typeface="楷体" pitchFamily="49" charset="-122"/>
                <a:ea typeface="楷体" pitchFamily="49" charset="-122"/>
              </a:rPr>
              <a:t>这个演示实验可用于分子的热运动中扩散现象的教学</a:t>
            </a:r>
            <a:r>
              <a:rPr lang="zh-CN" altLang="zh-CN" sz="2000" dirty="0" smtClean="0">
                <a:latin typeface="楷体" pitchFamily="49" charset="-122"/>
                <a:ea typeface="楷体" pitchFamily="49" charset="-122"/>
              </a:rPr>
              <a:t>。</a:t>
            </a:r>
            <a:endParaRPr lang="en-US" altLang="zh-CN" sz="2000" dirty="0" smtClean="0">
              <a:latin typeface="楷体" pitchFamily="49" charset="-122"/>
              <a:ea typeface="楷体" pitchFamily="49" charset="-122"/>
            </a:endParaRPr>
          </a:p>
          <a:p>
            <a:r>
              <a:rPr kumimoji="1" lang="en-US" altLang="zh-CN" sz="2000" dirty="0" smtClean="0">
                <a:solidFill>
                  <a:srgbClr val="0000FF"/>
                </a:solidFill>
                <a:latin typeface="楷体" pitchFamily="49" charset="-122"/>
                <a:ea typeface="楷体" pitchFamily="49" charset="-122"/>
              </a:rPr>
              <a:t>(2)</a:t>
            </a:r>
            <a:r>
              <a:rPr kumimoji="1" lang="zh-CN" altLang="en-US" sz="2000" dirty="0" smtClean="0">
                <a:solidFill>
                  <a:srgbClr val="0000FF"/>
                </a:solidFill>
                <a:latin typeface="楷体" pitchFamily="49" charset="-122"/>
                <a:ea typeface="楷体" pitchFamily="49" charset="-122"/>
              </a:rPr>
              <a:t>教学片断：</a:t>
            </a:r>
            <a:endParaRPr kumimoji="1" lang="en-US" altLang="zh-CN" sz="2000" dirty="0" smtClean="0">
              <a:solidFill>
                <a:srgbClr val="0000FF"/>
              </a:solidFill>
              <a:latin typeface="楷体" pitchFamily="49" charset="-122"/>
              <a:ea typeface="楷体" pitchFamily="49" charset="-122"/>
            </a:endParaRPr>
          </a:p>
          <a:p>
            <a:pPr lvl="0"/>
            <a:r>
              <a:rPr lang="zh-CN" altLang="zh-CN" sz="2000" dirty="0" smtClean="0">
                <a:latin typeface="楷体" pitchFamily="49" charset="-122"/>
                <a:ea typeface="楷体" pitchFamily="49" charset="-122"/>
              </a:rPr>
              <a:t>师</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前面大家已经学习了物质是由分子组成的，那么这些分子是静止的还是运动的呢</a:t>
            </a:r>
            <a:r>
              <a:rPr lang="en-US" altLang="zh-CN" sz="2000" dirty="0" smtClean="0">
                <a:latin typeface="楷体" pitchFamily="49" charset="-122"/>
                <a:ea typeface="楷体" pitchFamily="49" charset="-122"/>
              </a:rPr>
              <a:t>?</a:t>
            </a:r>
            <a:r>
              <a:rPr lang="en-US" altLang="zh-CN" sz="2000" dirty="0">
                <a:solidFill>
                  <a:srgbClr val="C00000"/>
                </a:solidFill>
                <a:latin typeface="楷体" pitchFamily="49" charset="-122"/>
                <a:ea typeface="楷体" pitchFamily="49" charset="-122"/>
              </a:rPr>
              <a:t> </a:t>
            </a:r>
            <a:r>
              <a:rPr lang="en-US" altLang="zh-CN" sz="2000" dirty="0" smtClean="0">
                <a:solidFill>
                  <a:srgbClr val="C00000"/>
                </a:solidFill>
                <a:latin typeface="楷体" pitchFamily="49" charset="-122"/>
                <a:ea typeface="楷体" pitchFamily="49" charset="-122"/>
              </a:rPr>
              <a:t>(</a:t>
            </a:r>
            <a:r>
              <a:rPr lang="zh-CN" altLang="en-US" sz="2000" dirty="0" smtClean="0">
                <a:solidFill>
                  <a:srgbClr val="C00000"/>
                </a:solidFill>
                <a:latin typeface="楷体" pitchFamily="49" charset="-122"/>
                <a:ea typeface="楷体" pitchFamily="49" charset="-122"/>
              </a:rPr>
              <a:t>复习提问导入</a:t>
            </a:r>
            <a:r>
              <a:rPr lang="en-US" altLang="zh-CN" sz="2000" dirty="0" smtClean="0">
                <a:solidFill>
                  <a:srgbClr val="C00000"/>
                </a:solidFill>
                <a:latin typeface="楷体" pitchFamily="49" charset="-122"/>
                <a:ea typeface="楷体" pitchFamily="49" charset="-122"/>
              </a:rPr>
              <a:t>)</a:t>
            </a:r>
            <a:r>
              <a:rPr lang="zh-CN" altLang="zh-CN" sz="2000" dirty="0" smtClean="0">
                <a:latin typeface="楷体" pitchFamily="49" charset="-122"/>
                <a:ea typeface="楷体" pitchFamily="49" charset="-122"/>
              </a:rPr>
              <a:t> </a:t>
            </a:r>
            <a:endParaRPr lang="zh-CN" altLang="zh-CN" sz="2000" dirty="0">
              <a:latin typeface="楷体" pitchFamily="49" charset="-122"/>
              <a:ea typeface="楷体" pitchFamily="49" charset="-122"/>
            </a:endParaRPr>
          </a:p>
          <a:p>
            <a:r>
              <a:rPr lang="zh-CN" altLang="zh-CN" sz="2000" dirty="0">
                <a:latin typeface="楷体" pitchFamily="49" charset="-122"/>
                <a:ea typeface="楷体" pitchFamily="49" charset="-122"/>
              </a:rPr>
              <a:t>生</a:t>
            </a:r>
            <a:r>
              <a:rPr lang="en-US" altLang="zh-CN" sz="2000" dirty="0">
                <a:latin typeface="楷体" pitchFamily="49" charset="-122"/>
                <a:ea typeface="楷体" pitchFamily="49" charset="-122"/>
              </a:rPr>
              <a:t>1:</a:t>
            </a:r>
            <a:r>
              <a:rPr lang="zh-CN" altLang="zh-CN" sz="2000" dirty="0">
                <a:latin typeface="楷体" pitchFamily="49" charset="-122"/>
                <a:ea typeface="楷体" pitchFamily="49" charset="-122"/>
              </a:rPr>
              <a:t>是静止的。</a:t>
            </a:r>
          </a:p>
          <a:p>
            <a:r>
              <a:rPr lang="zh-CN" altLang="zh-CN" sz="2000" dirty="0">
                <a:latin typeface="楷体" pitchFamily="49" charset="-122"/>
                <a:ea typeface="楷体" pitchFamily="49" charset="-122"/>
              </a:rPr>
              <a:t>生</a:t>
            </a:r>
            <a:r>
              <a:rPr lang="en-US" altLang="zh-CN" sz="2000" dirty="0">
                <a:latin typeface="楷体" pitchFamily="49" charset="-122"/>
                <a:ea typeface="楷体" pitchFamily="49" charset="-122"/>
              </a:rPr>
              <a:t>2:</a:t>
            </a:r>
            <a:r>
              <a:rPr lang="zh-CN" altLang="zh-CN" sz="2000" dirty="0">
                <a:latin typeface="楷体" pitchFamily="49" charset="-122"/>
                <a:ea typeface="楷体" pitchFamily="49" charset="-122"/>
              </a:rPr>
              <a:t>是运动的。</a:t>
            </a:r>
          </a:p>
          <a:p>
            <a:r>
              <a:rPr lang="zh-CN" altLang="zh-CN" sz="2000" dirty="0">
                <a:latin typeface="楷体" pitchFamily="49" charset="-122"/>
                <a:ea typeface="楷体" pitchFamily="49" charset="-122"/>
              </a:rPr>
              <a:t>师</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既然大家不确定，那我们起来讨论一下吧</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首先我想问大家，为什么打开一瓶香水</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很快就会闻到香味</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是什么跑到鼻子里去了呢</a:t>
            </a:r>
            <a:r>
              <a:rPr lang="en-US" altLang="zh-CN" sz="2000" dirty="0">
                <a:latin typeface="楷体" pitchFamily="49" charset="-122"/>
                <a:ea typeface="楷体" pitchFamily="49" charset="-122"/>
              </a:rPr>
              <a:t>?</a:t>
            </a:r>
            <a:endParaRPr lang="zh-CN" altLang="zh-CN" sz="2000" dirty="0">
              <a:latin typeface="楷体" pitchFamily="49" charset="-122"/>
              <a:ea typeface="楷体" pitchFamily="49" charset="-122"/>
            </a:endParaRPr>
          </a:p>
          <a:p>
            <a:pPr lvl="0"/>
            <a:r>
              <a:rPr lang="zh-CN" altLang="zh-CN" sz="2000" dirty="0">
                <a:latin typeface="楷体" pitchFamily="49" charset="-122"/>
                <a:ea typeface="楷体" pitchFamily="49" charset="-122"/>
              </a:rPr>
              <a:t>生</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因为分子是运动的，所以香水的分子跑到我们的鼻子中</a:t>
            </a:r>
            <a:r>
              <a:rPr lang="zh-CN" altLang="zh-CN" sz="2000" dirty="0" smtClean="0">
                <a:latin typeface="楷体" pitchFamily="49" charset="-122"/>
                <a:ea typeface="楷体" pitchFamily="49" charset="-122"/>
              </a:rPr>
              <a:t>。</a:t>
            </a:r>
            <a:r>
              <a:rPr lang="en-US" altLang="zh-CN" sz="2000" dirty="0" smtClean="0">
                <a:solidFill>
                  <a:srgbClr val="C00000"/>
                </a:solidFill>
                <a:latin typeface="楷体" pitchFamily="49" charset="-122"/>
                <a:ea typeface="楷体" pitchFamily="49" charset="-122"/>
              </a:rPr>
              <a:t>(</a:t>
            </a:r>
            <a:r>
              <a:rPr lang="zh-CN" altLang="en-US" sz="2000" dirty="0" smtClean="0">
                <a:solidFill>
                  <a:srgbClr val="C00000"/>
                </a:solidFill>
                <a:latin typeface="楷体" pitchFamily="49" charset="-122"/>
                <a:ea typeface="楷体" pitchFamily="49" charset="-122"/>
              </a:rPr>
              <a:t>生活实例导</a:t>
            </a:r>
            <a:r>
              <a:rPr lang="zh-CN" altLang="en-US" sz="2000" dirty="0">
                <a:solidFill>
                  <a:srgbClr val="C00000"/>
                </a:solidFill>
                <a:latin typeface="楷体" pitchFamily="49" charset="-122"/>
                <a:ea typeface="楷体" pitchFamily="49" charset="-122"/>
              </a:rPr>
              <a:t>入</a:t>
            </a:r>
            <a:r>
              <a:rPr lang="en-US" altLang="zh-CN" sz="2000" dirty="0">
                <a:solidFill>
                  <a:srgbClr val="C00000"/>
                </a:solidFill>
                <a:latin typeface="楷体" pitchFamily="49" charset="-122"/>
                <a:ea typeface="楷体" pitchFamily="49" charset="-122"/>
              </a:rPr>
              <a:t>)</a:t>
            </a:r>
            <a:r>
              <a:rPr lang="zh-CN" altLang="zh-CN" sz="2000" dirty="0">
                <a:latin typeface="楷体" pitchFamily="49" charset="-122"/>
                <a:ea typeface="楷体" pitchFamily="49" charset="-122"/>
              </a:rPr>
              <a:t> </a:t>
            </a:r>
            <a:endParaRPr lang="en-US" altLang="zh-CN" sz="2000" dirty="0" smtClean="0">
              <a:latin typeface="楷体" pitchFamily="49" charset="-122"/>
              <a:ea typeface="楷体" pitchFamily="49" charset="-122"/>
            </a:endParaRPr>
          </a:p>
          <a:p>
            <a:r>
              <a:rPr lang="zh-CN" altLang="zh-CN" sz="2000" dirty="0" smtClean="0">
                <a:latin typeface="楷体" pitchFamily="49" charset="-122"/>
                <a:ea typeface="楷体" pitchFamily="49" charset="-122"/>
              </a:rPr>
              <a:t>师</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真实情况是这样的吗</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接下来我们通过实验来验证一下。</a:t>
            </a:r>
          </a:p>
          <a:p>
            <a:r>
              <a:rPr lang="zh-CN" altLang="zh-CN" sz="2000" dirty="0">
                <a:latin typeface="楷体" pitchFamily="49" charset="-122"/>
                <a:ea typeface="楷体" pitchFamily="49" charset="-122"/>
              </a:rPr>
              <a:t>师</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大家看大屏幕</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这是昨天老师做实验后拍摄的记录实验现象的图片。由于呈现实验现象所用的时间比较久，所以老师提前录制了实验。老师用漏斗慢慢地将蓝色硫酸铜溶液注人盛有清水的烧杯中</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使硫酸铜溶液留在杯底，拍摄了</a:t>
            </a:r>
            <a:r>
              <a:rPr lang="en-US" altLang="zh-CN" sz="2000" dirty="0">
                <a:latin typeface="楷体" pitchFamily="49" charset="-122"/>
                <a:ea typeface="楷体" pitchFamily="49" charset="-122"/>
              </a:rPr>
              <a:t>1</a:t>
            </a:r>
            <a:r>
              <a:rPr lang="zh-CN" altLang="zh-CN" sz="2000" dirty="0">
                <a:latin typeface="楷体" pitchFamily="49" charset="-122"/>
                <a:ea typeface="楷体" pitchFamily="49" charset="-122"/>
              </a:rPr>
              <a:t>所示的图，静置过程中分别拍摄了</a:t>
            </a:r>
            <a:r>
              <a:rPr lang="en-US" altLang="zh-CN" sz="2000" dirty="0">
                <a:latin typeface="楷体" pitchFamily="49" charset="-122"/>
                <a:ea typeface="楷体" pitchFamily="49" charset="-122"/>
              </a:rPr>
              <a:t>12</a:t>
            </a:r>
            <a:r>
              <a:rPr lang="zh-CN" altLang="zh-CN" sz="2000" dirty="0">
                <a:latin typeface="楷体" pitchFamily="49" charset="-122"/>
                <a:ea typeface="楷体" pitchFamily="49" charset="-122"/>
              </a:rPr>
              <a:t>和</a:t>
            </a:r>
            <a:r>
              <a:rPr lang="en-US" altLang="zh-CN" sz="2000" dirty="0">
                <a:latin typeface="楷体" pitchFamily="49" charset="-122"/>
                <a:ea typeface="楷体" pitchFamily="49" charset="-122"/>
              </a:rPr>
              <a:t>13</a:t>
            </a:r>
            <a:r>
              <a:rPr lang="zh-CN" altLang="zh-CN" sz="2000" dirty="0">
                <a:latin typeface="楷体" pitchFamily="49" charset="-122"/>
                <a:ea typeface="楷体" pitchFamily="49" charset="-122"/>
              </a:rPr>
              <a:t>所示的图片。同学们观察实验现象</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你们能得出什么结论</a:t>
            </a:r>
            <a:r>
              <a:rPr lang="en-US" altLang="zh-CN" sz="2000" dirty="0" smtClean="0">
                <a:latin typeface="楷体" pitchFamily="49" charset="-122"/>
                <a:ea typeface="楷体" pitchFamily="49" charset="-122"/>
              </a:rPr>
              <a:t>?</a:t>
            </a:r>
            <a:r>
              <a:rPr lang="en-US" altLang="zh-CN" sz="2000" dirty="0">
                <a:solidFill>
                  <a:srgbClr val="C00000"/>
                </a:solidFill>
                <a:latin typeface="楷体" pitchFamily="49" charset="-122"/>
                <a:ea typeface="楷体" pitchFamily="49" charset="-122"/>
              </a:rPr>
              <a:t> </a:t>
            </a:r>
            <a:endParaRPr lang="en-US" altLang="zh-CN" sz="2000" dirty="0" smtClean="0">
              <a:solidFill>
                <a:srgbClr val="C00000"/>
              </a:solidFill>
              <a:latin typeface="楷体" pitchFamily="49" charset="-122"/>
              <a:ea typeface="楷体" pitchFamily="49" charset="-122"/>
            </a:endParaRPr>
          </a:p>
          <a:p>
            <a:r>
              <a:rPr lang="zh-CN" altLang="zh-CN" sz="2000" dirty="0" smtClean="0">
                <a:latin typeface="楷体" pitchFamily="49" charset="-122"/>
                <a:ea typeface="楷体" pitchFamily="49" charset="-122"/>
              </a:rPr>
              <a:t>生</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蓝色的硫酸铜溶液慢慢地往上面去了</a:t>
            </a:r>
            <a:r>
              <a:rPr lang="zh-CN" altLang="zh-CN" sz="2000" dirty="0" smtClean="0">
                <a:latin typeface="楷体" pitchFamily="49" charset="-122"/>
                <a:ea typeface="楷体" pitchFamily="49" charset="-122"/>
              </a:rPr>
              <a:t>。</a:t>
            </a:r>
            <a:r>
              <a:rPr lang="en-US" altLang="zh-CN" sz="2000" dirty="0">
                <a:solidFill>
                  <a:srgbClr val="C00000"/>
                </a:solidFill>
                <a:latin typeface="楷体" pitchFamily="49" charset="-122"/>
                <a:ea typeface="楷体" pitchFamily="49" charset="-122"/>
              </a:rPr>
              <a:t>(</a:t>
            </a:r>
            <a:r>
              <a:rPr lang="zh-CN" altLang="en-US" sz="2000" dirty="0">
                <a:solidFill>
                  <a:srgbClr val="C00000"/>
                </a:solidFill>
                <a:latin typeface="楷体" pitchFamily="49" charset="-122"/>
                <a:ea typeface="楷体" pitchFamily="49" charset="-122"/>
              </a:rPr>
              <a:t>描述实验现象</a:t>
            </a:r>
            <a:r>
              <a:rPr lang="en-US" altLang="zh-CN" sz="2000" dirty="0">
                <a:solidFill>
                  <a:srgbClr val="C00000"/>
                </a:solidFill>
                <a:latin typeface="楷体" pitchFamily="49" charset="-122"/>
                <a:ea typeface="楷体" pitchFamily="49" charset="-122"/>
              </a:rPr>
              <a:t>)</a:t>
            </a:r>
            <a:r>
              <a:rPr lang="zh-CN" altLang="zh-CN" sz="2000" dirty="0">
                <a:latin typeface="楷体" pitchFamily="49" charset="-122"/>
                <a:ea typeface="楷体" pitchFamily="49" charset="-122"/>
              </a:rPr>
              <a:t> </a:t>
            </a:r>
          </a:p>
          <a:p>
            <a:r>
              <a:rPr lang="zh-CN" altLang="zh-CN" sz="2000" dirty="0" smtClean="0">
                <a:latin typeface="楷体" pitchFamily="49" charset="-122"/>
                <a:ea typeface="楷体" pitchFamily="49" charset="-122"/>
              </a:rPr>
              <a:t>师</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这说明了什么呢</a:t>
            </a:r>
            <a:r>
              <a:rPr lang="en-US" altLang="zh-CN" sz="2000" dirty="0" smtClean="0">
                <a:latin typeface="楷体" pitchFamily="49" charset="-122"/>
                <a:ea typeface="楷体" pitchFamily="49" charset="-122"/>
              </a:rPr>
              <a:t>?</a:t>
            </a:r>
          </a:p>
          <a:p>
            <a:r>
              <a:rPr lang="zh-CN" altLang="zh-CN" sz="2000" dirty="0" smtClean="0">
                <a:latin typeface="楷体" pitchFamily="49" charset="-122"/>
                <a:ea typeface="楷体" pitchFamily="49" charset="-122"/>
              </a:rPr>
              <a:t>生</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分子是运动</a:t>
            </a:r>
            <a:r>
              <a:rPr lang="zh-CN" altLang="zh-CN" sz="2000" dirty="0" smtClean="0">
                <a:latin typeface="楷体" pitchFamily="49" charset="-122"/>
                <a:ea typeface="楷体" pitchFamily="49" charset="-122"/>
              </a:rPr>
              <a:t>的</a:t>
            </a:r>
            <a:r>
              <a:rPr lang="zh-CN" altLang="en-US" sz="2000" dirty="0" smtClean="0">
                <a:latin typeface="楷体" pitchFamily="49" charset="-122"/>
                <a:ea typeface="楷体" pitchFamily="49" charset="-122"/>
              </a:rPr>
              <a:t>。</a:t>
            </a:r>
            <a:r>
              <a:rPr lang="en-US" altLang="zh-CN" sz="2000" dirty="0">
                <a:solidFill>
                  <a:srgbClr val="C00000"/>
                </a:solidFill>
                <a:latin typeface="楷体" pitchFamily="49" charset="-122"/>
                <a:ea typeface="楷体" pitchFamily="49" charset="-122"/>
              </a:rPr>
              <a:t> </a:t>
            </a:r>
            <a:r>
              <a:rPr lang="en-US" altLang="zh-CN" sz="2000" dirty="0" smtClean="0">
                <a:solidFill>
                  <a:srgbClr val="C00000"/>
                </a:solidFill>
                <a:latin typeface="楷体" pitchFamily="49" charset="-122"/>
                <a:ea typeface="楷体" pitchFamily="49" charset="-122"/>
              </a:rPr>
              <a:t>(</a:t>
            </a:r>
            <a:r>
              <a:rPr lang="zh-CN" altLang="en-US" sz="2000" dirty="0" smtClean="0">
                <a:solidFill>
                  <a:srgbClr val="C00000"/>
                </a:solidFill>
                <a:latin typeface="楷体" pitchFamily="49" charset="-122"/>
                <a:ea typeface="楷体" pitchFamily="49" charset="-122"/>
              </a:rPr>
              <a:t>透过现象看本质</a:t>
            </a:r>
            <a:r>
              <a:rPr lang="en-US" altLang="zh-CN" sz="2000" dirty="0" smtClean="0">
                <a:solidFill>
                  <a:srgbClr val="C00000"/>
                </a:solidFill>
                <a:latin typeface="楷体" pitchFamily="49" charset="-122"/>
                <a:ea typeface="楷体" pitchFamily="49" charset="-122"/>
              </a:rPr>
              <a:t>)</a:t>
            </a:r>
            <a:r>
              <a:rPr lang="zh-CN" altLang="zh-CN" sz="2000" dirty="0" smtClean="0">
                <a:latin typeface="楷体" pitchFamily="49" charset="-122"/>
                <a:ea typeface="楷体" pitchFamily="49" charset="-122"/>
              </a:rPr>
              <a:t> </a:t>
            </a:r>
            <a:endParaRPr lang="en-US" altLang="zh-CN" sz="2000" dirty="0" smtClean="0">
              <a:latin typeface="楷体" pitchFamily="49" charset="-122"/>
              <a:ea typeface="楷体" pitchFamily="49" charset="-122"/>
            </a:endParaRPr>
          </a:p>
        </p:txBody>
      </p:sp>
      <p:sp>
        <p:nvSpPr>
          <p:cNvPr id="57348"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0" name="Text Box 55"/>
          <p:cNvSpPr txBox="1">
            <a:spLocks noChangeArrowheads="1"/>
          </p:cNvSpPr>
          <p:nvPr/>
        </p:nvSpPr>
        <p:spPr bwMode="auto">
          <a:xfrm>
            <a:off x="25400" y="50800"/>
            <a:ext cx="240665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四、教学设计题</a:t>
            </a:r>
          </a:p>
        </p:txBody>
      </p:sp>
      <p:sp>
        <p:nvSpPr>
          <p:cNvPr id="7"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宋体"/>
                <a:ea typeface="宋体"/>
              </a:rPr>
              <a:t>2017</a:t>
            </a:r>
            <a:r>
              <a:rPr lang="zh-CN" altLang="en-US" dirty="0" smtClean="0">
                <a:solidFill>
                  <a:srgbClr val="FFFFFF"/>
                </a:solidFill>
                <a:latin typeface="宋体"/>
                <a:ea typeface="宋体"/>
              </a:rPr>
              <a:t>年下半年</a:t>
            </a:r>
          </a:p>
        </p:txBody>
      </p:sp>
    </p:spTree>
    <p:extLst>
      <p:ext uri="{BB962C8B-B14F-4D97-AF65-F5344CB8AC3E}">
        <p14:creationId xmlns:p14="http://schemas.microsoft.com/office/powerpoint/2010/main" val="295671966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矩形 1"/>
          <p:cNvSpPr>
            <a:spLocks noChangeArrowheads="1"/>
          </p:cNvSpPr>
          <p:nvPr/>
        </p:nvSpPr>
        <p:spPr bwMode="auto">
          <a:xfrm>
            <a:off x="46038" y="600576"/>
            <a:ext cx="9102725"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000" dirty="0" smtClean="0">
                <a:latin typeface="楷体" pitchFamily="49" charset="-122"/>
                <a:ea typeface="楷体" pitchFamily="49" charset="-122"/>
              </a:rPr>
              <a:t>师</a:t>
            </a:r>
            <a:r>
              <a:rPr lang="en-US" altLang="zh-CN" sz="2000" dirty="0" smtClean="0">
                <a:latin typeface="楷体" pitchFamily="49" charset="-122"/>
                <a:ea typeface="楷体" pitchFamily="49" charset="-122"/>
              </a:rPr>
              <a:t>:</a:t>
            </a:r>
            <a:r>
              <a:rPr lang="zh-CN" altLang="zh-CN" sz="2000" dirty="0" smtClean="0">
                <a:latin typeface="楷体" pitchFamily="49" charset="-122"/>
                <a:ea typeface="楷体" pitchFamily="49" charset="-122"/>
              </a:rPr>
              <a:t>通过实验我们发现，分子是运动的。</a:t>
            </a:r>
            <a:r>
              <a:rPr lang="zh-CN" altLang="zh-CN" sz="2000" dirty="0" smtClean="0">
                <a:solidFill>
                  <a:srgbClr val="FF00FF"/>
                </a:solidFill>
                <a:latin typeface="楷体" pitchFamily="49" charset="-122"/>
                <a:ea typeface="楷体" pitchFamily="49" charset="-122"/>
              </a:rPr>
              <a:t>从实验现象和生活中我们都会发现</a:t>
            </a:r>
            <a:r>
              <a:rPr lang="en-US" altLang="zh-CN" sz="2000" dirty="0" smtClean="0">
                <a:solidFill>
                  <a:srgbClr val="FF00FF"/>
                </a:solidFill>
                <a:latin typeface="楷体" pitchFamily="49" charset="-122"/>
                <a:ea typeface="楷体" pitchFamily="49" charset="-122"/>
              </a:rPr>
              <a:t>,</a:t>
            </a:r>
            <a:r>
              <a:rPr lang="zh-CN" altLang="zh-CN" sz="2000" dirty="0" smtClean="0">
                <a:solidFill>
                  <a:srgbClr val="FF00FF"/>
                </a:solidFill>
                <a:latin typeface="楷体" pitchFamily="49" charset="-122"/>
                <a:ea typeface="楷体" pitchFamily="49" charset="-122"/>
              </a:rPr>
              <a:t>不同物质能够进人对方。物理学中把这类现象叫作扩散。</a:t>
            </a:r>
            <a:r>
              <a:rPr lang="zh-CN" altLang="zh-CN" sz="2000" dirty="0" smtClean="0">
                <a:latin typeface="楷体" pitchFamily="49" charset="-122"/>
                <a:ea typeface="楷体" pitchFamily="49" charset="-122"/>
              </a:rPr>
              <a:t>生活中也有许多扩散的例子，固、液、气都有，谁能举几个例子</a:t>
            </a:r>
            <a:r>
              <a:rPr lang="en-US" altLang="zh-CN" sz="2000" dirty="0" smtClean="0">
                <a:latin typeface="楷体" pitchFamily="49" charset="-122"/>
                <a:ea typeface="楷体" pitchFamily="49" charset="-122"/>
              </a:rPr>
              <a:t>?</a:t>
            </a:r>
            <a:r>
              <a:rPr lang="zh-CN" altLang="en-US" sz="2000" dirty="0" smtClean="0">
                <a:solidFill>
                  <a:srgbClr val="C00000"/>
                </a:solidFill>
                <a:latin typeface="楷体" pitchFamily="49" charset="-122"/>
                <a:ea typeface="楷体" pitchFamily="49" charset="-122"/>
              </a:rPr>
              <a:t>（结论）</a:t>
            </a:r>
            <a:endParaRPr lang="zh-CN" altLang="zh-CN" sz="2000" dirty="0" smtClean="0">
              <a:solidFill>
                <a:srgbClr val="C00000"/>
              </a:solidFill>
              <a:latin typeface="楷体" pitchFamily="49" charset="-122"/>
              <a:ea typeface="楷体" pitchFamily="49" charset="-122"/>
            </a:endParaRPr>
          </a:p>
          <a:p>
            <a:r>
              <a:rPr lang="zh-CN" altLang="zh-CN" sz="2000" dirty="0" smtClean="0">
                <a:latin typeface="楷体" pitchFamily="49" charset="-122"/>
                <a:ea typeface="楷体" pitchFamily="49" charset="-122"/>
              </a:rPr>
              <a:t>生</a:t>
            </a:r>
            <a:r>
              <a:rPr lang="en-US" altLang="zh-CN" sz="2000" dirty="0" smtClean="0">
                <a:latin typeface="楷体" pitchFamily="49" charset="-122"/>
                <a:ea typeface="楷体" pitchFamily="49" charset="-122"/>
              </a:rPr>
              <a:t>1:</a:t>
            </a:r>
            <a:r>
              <a:rPr lang="zh-CN" altLang="zh-CN" sz="2000" dirty="0" smtClean="0">
                <a:latin typeface="楷体" pitchFamily="49" charset="-122"/>
                <a:ea typeface="楷体" pitchFamily="49" charset="-122"/>
              </a:rPr>
              <a:t>鲜花闻起来很香。</a:t>
            </a:r>
          </a:p>
          <a:p>
            <a:r>
              <a:rPr lang="zh-CN" altLang="zh-CN" sz="2000" dirty="0" smtClean="0">
                <a:latin typeface="楷体" pitchFamily="49" charset="-122"/>
                <a:ea typeface="楷体" pitchFamily="49" charset="-122"/>
              </a:rPr>
              <a:t>生</a:t>
            </a:r>
            <a:r>
              <a:rPr lang="en-US" altLang="zh-CN" sz="2000" dirty="0" smtClean="0">
                <a:latin typeface="楷体" pitchFamily="49" charset="-122"/>
                <a:ea typeface="楷体" pitchFamily="49" charset="-122"/>
              </a:rPr>
              <a:t>2:</a:t>
            </a:r>
            <a:r>
              <a:rPr lang="zh-CN" altLang="zh-CN" sz="2000" dirty="0" smtClean="0">
                <a:latin typeface="楷体" pitchFamily="49" charset="-122"/>
                <a:ea typeface="楷体" pitchFamily="49" charset="-122"/>
              </a:rPr>
              <a:t>蜂蜜和水倒在一起，整杯水都变甜了。</a:t>
            </a:r>
          </a:p>
          <a:p>
            <a:r>
              <a:rPr lang="zh-CN" altLang="zh-CN" sz="2000" dirty="0" smtClean="0">
                <a:latin typeface="楷体" pitchFamily="49" charset="-122"/>
                <a:ea typeface="楷体" pitchFamily="49" charset="-122"/>
              </a:rPr>
              <a:t>生</a:t>
            </a:r>
            <a:r>
              <a:rPr lang="en-US" altLang="zh-CN" sz="2000" dirty="0" smtClean="0">
                <a:latin typeface="楷体" pitchFamily="49" charset="-122"/>
                <a:ea typeface="楷体" pitchFamily="49" charset="-122"/>
              </a:rPr>
              <a:t>3:</a:t>
            </a:r>
            <a:r>
              <a:rPr lang="zh-CN" altLang="zh-CN" sz="2000" dirty="0" smtClean="0">
                <a:latin typeface="楷体" pitchFamily="49" charset="-122"/>
                <a:ea typeface="楷体" pitchFamily="49" charset="-122"/>
              </a:rPr>
              <a:t>长时间堆放煤的墙角变黑。</a:t>
            </a:r>
          </a:p>
          <a:p>
            <a:r>
              <a:rPr lang="zh-CN" altLang="zh-CN" sz="2000" dirty="0" smtClean="0">
                <a:latin typeface="楷体" pitchFamily="49" charset="-122"/>
                <a:ea typeface="楷体" pitchFamily="49" charset="-122"/>
              </a:rPr>
              <a:t>师扩散真的是无处不在。从扩散现象我们看出分子是运动的，所以我们说，扩散现象是物质分子水不停息地做无规则运动的证明。同学们还有什么问题吗</a:t>
            </a:r>
            <a:r>
              <a:rPr lang="en-US" altLang="zh-CN" sz="2000" dirty="0" smtClean="0">
                <a:latin typeface="楷体" pitchFamily="49" charset="-122"/>
                <a:ea typeface="楷体" pitchFamily="49" charset="-122"/>
              </a:rPr>
              <a:t>?</a:t>
            </a:r>
            <a:r>
              <a:rPr lang="zh-CN" altLang="zh-CN" sz="2000" dirty="0" smtClean="0">
                <a:latin typeface="楷体" pitchFamily="49" charset="-122"/>
                <a:ea typeface="楷体" pitchFamily="49" charset="-122"/>
              </a:rPr>
              <a:t>可以举手示意。</a:t>
            </a:r>
            <a:r>
              <a:rPr lang="zh-CN" altLang="en-US" sz="2000" dirty="0" smtClean="0">
                <a:solidFill>
                  <a:srgbClr val="C00000"/>
                </a:solidFill>
                <a:latin typeface="楷体" pitchFamily="49" charset="-122"/>
                <a:ea typeface="楷体" pitchFamily="49" charset="-122"/>
              </a:rPr>
              <a:t>（巩固提高）</a:t>
            </a:r>
            <a:endParaRPr lang="zh-CN" altLang="zh-CN" sz="2000" dirty="0">
              <a:solidFill>
                <a:srgbClr val="C00000"/>
              </a:solidFill>
              <a:latin typeface="楷体" pitchFamily="49" charset="-122"/>
              <a:ea typeface="楷体" pitchFamily="49" charset="-122"/>
            </a:endParaRPr>
          </a:p>
          <a:p>
            <a:r>
              <a:rPr lang="zh-CN" altLang="zh-CN" sz="2000" dirty="0" smtClean="0">
                <a:latin typeface="楷体" pitchFamily="49" charset="-122"/>
                <a:ea typeface="楷体" pitchFamily="49" charset="-122"/>
              </a:rPr>
              <a:t>生</a:t>
            </a:r>
            <a:r>
              <a:rPr lang="en-US" altLang="zh-CN" sz="2000" dirty="0" smtClean="0">
                <a:latin typeface="楷体" pitchFamily="49" charset="-122"/>
                <a:ea typeface="楷体" pitchFamily="49" charset="-122"/>
              </a:rPr>
              <a:t>:</a:t>
            </a:r>
            <a:r>
              <a:rPr lang="zh-CN" altLang="zh-CN" sz="2000" dirty="0" smtClean="0">
                <a:latin typeface="楷体" pitchFamily="49" charset="-122"/>
                <a:ea typeface="楷体" pitchFamily="49" charset="-122"/>
              </a:rPr>
              <a:t>没有了。</a:t>
            </a:r>
            <a:endParaRPr lang="en-US" altLang="zh-CN" sz="2000" dirty="0" smtClean="0">
              <a:latin typeface="楷体" pitchFamily="49" charset="-122"/>
              <a:ea typeface="楷体" pitchFamily="49" charset="-122"/>
            </a:endParaRPr>
          </a:p>
        </p:txBody>
      </p:sp>
      <p:sp>
        <p:nvSpPr>
          <p:cNvPr id="57348"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0" name="Text Box 55"/>
          <p:cNvSpPr txBox="1">
            <a:spLocks noChangeArrowheads="1"/>
          </p:cNvSpPr>
          <p:nvPr/>
        </p:nvSpPr>
        <p:spPr bwMode="auto">
          <a:xfrm>
            <a:off x="25400" y="50800"/>
            <a:ext cx="240665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四、教学设计题</a:t>
            </a:r>
          </a:p>
        </p:txBody>
      </p:sp>
      <p:sp>
        <p:nvSpPr>
          <p:cNvPr id="7"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宋体"/>
                <a:ea typeface="宋体"/>
              </a:rPr>
              <a:t>2017</a:t>
            </a:r>
            <a:r>
              <a:rPr lang="zh-CN" altLang="en-US" dirty="0" smtClean="0">
                <a:solidFill>
                  <a:srgbClr val="FFFFFF"/>
                </a:solidFill>
                <a:latin typeface="宋体"/>
                <a:ea typeface="宋体"/>
              </a:rPr>
              <a:t>年下半年</a:t>
            </a:r>
          </a:p>
        </p:txBody>
      </p:sp>
    </p:spTree>
    <p:extLst>
      <p:ext uri="{BB962C8B-B14F-4D97-AF65-F5344CB8AC3E}">
        <p14:creationId xmlns:p14="http://schemas.microsoft.com/office/powerpoint/2010/main" val="41755639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内容占位符 4"/>
          <p:cNvSpPr>
            <a:spLocks/>
          </p:cNvSpPr>
          <p:nvPr/>
        </p:nvSpPr>
        <p:spPr bwMode="auto">
          <a:xfrm>
            <a:off x="106363" y="620713"/>
            <a:ext cx="54737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spcBef>
                <a:spcPct val="20000"/>
              </a:spcBef>
              <a:defRPr/>
            </a:pPr>
            <a:r>
              <a:rPr kumimoji="1" lang="en-US" altLang="zh-CN" sz="2200" dirty="0" smtClean="0">
                <a:solidFill>
                  <a:srgbClr val="0000FF"/>
                </a:solidFill>
                <a:latin typeface="宋体"/>
                <a:ea typeface="宋体"/>
              </a:rPr>
              <a:t>12.</a:t>
            </a:r>
            <a:r>
              <a:rPr kumimoji="1" lang="zh-CN" altLang="en-US" sz="2200" dirty="0" smtClean="0">
                <a:solidFill>
                  <a:srgbClr val="0000FF"/>
                </a:solidFill>
                <a:latin typeface="宋体"/>
                <a:ea typeface="宋体"/>
              </a:rPr>
              <a:t>阅读</a:t>
            </a:r>
            <a:r>
              <a:rPr kumimoji="1" lang="zh-CN" altLang="en-US" sz="2200" dirty="0">
                <a:solidFill>
                  <a:srgbClr val="0000FF"/>
                </a:solidFill>
                <a:latin typeface="宋体"/>
                <a:ea typeface="宋体"/>
              </a:rPr>
              <a:t>材料，根据要求完成教学设计</a:t>
            </a:r>
            <a:r>
              <a:rPr kumimoji="1" lang="zh-CN" altLang="en-US" dirty="0">
                <a:solidFill>
                  <a:srgbClr val="0000FF"/>
                </a:solidFill>
              </a:rPr>
              <a:t>。</a:t>
            </a:r>
          </a:p>
          <a:p>
            <a:pPr>
              <a:lnSpc>
                <a:spcPct val="90000"/>
              </a:lnSpc>
              <a:spcBef>
                <a:spcPct val="20000"/>
              </a:spcBef>
              <a:defRPr/>
            </a:pPr>
            <a:endParaRPr lang="zh-CN" altLang="en-US" dirty="0">
              <a:solidFill>
                <a:srgbClr val="0000FF"/>
              </a:solidFill>
            </a:endParaRPr>
          </a:p>
        </p:txBody>
      </p:sp>
      <p:sp>
        <p:nvSpPr>
          <p:cNvPr id="56324"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25" name="Text Box 55"/>
          <p:cNvSpPr txBox="1">
            <a:spLocks noChangeArrowheads="1"/>
          </p:cNvSpPr>
          <p:nvPr/>
        </p:nvSpPr>
        <p:spPr bwMode="auto">
          <a:xfrm>
            <a:off x="25400" y="50800"/>
            <a:ext cx="240665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四、教学设计题</a:t>
            </a:r>
          </a:p>
        </p:txBody>
      </p:sp>
      <p:sp>
        <p:nvSpPr>
          <p:cNvPr id="56326" name="矩形 1"/>
          <p:cNvSpPr>
            <a:spLocks noChangeArrowheads="1"/>
          </p:cNvSpPr>
          <p:nvPr/>
        </p:nvSpPr>
        <p:spPr bwMode="auto">
          <a:xfrm>
            <a:off x="132050" y="4791075"/>
            <a:ext cx="901195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dirty="0"/>
              <a:t> </a:t>
            </a:r>
            <a:r>
              <a:rPr kumimoji="1" lang="zh-CN" altLang="en-US" sz="2000" dirty="0">
                <a:solidFill>
                  <a:srgbClr val="0000FF"/>
                </a:solidFill>
                <a:latin typeface="楷体" pitchFamily="49" charset="-122"/>
                <a:ea typeface="楷体" pitchFamily="49" charset="-122"/>
              </a:rPr>
              <a:t>任务</a:t>
            </a:r>
            <a:r>
              <a:rPr kumimoji="1" lang="zh-CN" altLang="en-US" sz="2000" dirty="0" smtClean="0">
                <a:solidFill>
                  <a:srgbClr val="0000FF"/>
                </a:solidFill>
                <a:latin typeface="楷体" pitchFamily="49" charset="-122"/>
                <a:ea typeface="楷体" pitchFamily="49" charset="-122"/>
              </a:rPr>
              <a:t>：</a:t>
            </a:r>
            <a:endParaRPr kumimoji="1" lang="en-US" altLang="zh-CN" sz="2000" dirty="0" smtClean="0">
              <a:solidFill>
                <a:srgbClr val="0000FF"/>
              </a:solidFill>
              <a:latin typeface="楷体" pitchFamily="49" charset="-122"/>
              <a:ea typeface="楷体" pitchFamily="49" charset="-122"/>
            </a:endParaRPr>
          </a:p>
          <a:p>
            <a:r>
              <a:rPr lang="en-US" altLang="zh-CN" sz="2000" dirty="0">
                <a:solidFill>
                  <a:srgbClr val="0000FF"/>
                </a:solidFill>
                <a:latin typeface="楷体" pitchFamily="49" charset="-122"/>
                <a:ea typeface="楷体" pitchFamily="49" charset="-122"/>
              </a:rPr>
              <a:t>(</a:t>
            </a:r>
            <a:r>
              <a:rPr lang="en-US" altLang="zh-CN" sz="2000" dirty="0" smtClean="0">
                <a:solidFill>
                  <a:srgbClr val="0000FF"/>
                </a:solidFill>
                <a:latin typeface="楷体" pitchFamily="49" charset="-122"/>
                <a:ea typeface="楷体" pitchFamily="49" charset="-122"/>
              </a:rPr>
              <a:t>1)</a:t>
            </a:r>
            <a:r>
              <a:rPr lang="zh-CN" altLang="zh-CN" sz="2000" dirty="0" smtClean="0">
                <a:solidFill>
                  <a:srgbClr val="0000FF"/>
                </a:solidFill>
                <a:latin typeface="楷体" pitchFamily="49" charset="-122"/>
                <a:ea typeface="楷体" pitchFamily="49" charset="-122"/>
              </a:rPr>
              <a:t>这个</a:t>
            </a:r>
            <a:r>
              <a:rPr lang="zh-CN" altLang="zh-CN" sz="2000" dirty="0">
                <a:solidFill>
                  <a:srgbClr val="0000FF"/>
                </a:solidFill>
                <a:latin typeface="楷体" pitchFamily="49" charset="-122"/>
                <a:ea typeface="楷体" pitchFamily="49" charset="-122"/>
              </a:rPr>
              <a:t>演示实验可用于什么物理知识的教学</a:t>
            </a:r>
            <a:r>
              <a:rPr lang="en-US" altLang="zh-CN" sz="2000" dirty="0">
                <a:solidFill>
                  <a:srgbClr val="0000FF"/>
                </a:solidFill>
                <a:latin typeface="楷体" pitchFamily="49" charset="-122"/>
                <a:ea typeface="楷体" pitchFamily="49" charset="-122"/>
              </a:rPr>
              <a:t>? </a:t>
            </a:r>
            <a:r>
              <a:rPr lang="en-US" altLang="zh-CN" sz="2000" dirty="0" smtClean="0">
                <a:solidFill>
                  <a:srgbClr val="0000FF"/>
                </a:solidFill>
                <a:latin typeface="楷体" pitchFamily="49" charset="-122"/>
                <a:ea typeface="楷体" pitchFamily="49" charset="-122"/>
              </a:rPr>
              <a:t>(4</a:t>
            </a:r>
            <a:r>
              <a:rPr lang="zh-CN" altLang="zh-CN" sz="2000" dirty="0" smtClean="0">
                <a:solidFill>
                  <a:srgbClr val="0000FF"/>
                </a:solidFill>
                <a:latin typeface="楷体" pitchFamily="49" charset="-122"/>
                <a:ea typeface="楷体" pitchFamily="49" charset="-122"/>
              </a:rPr>
              <a:t>分</a:t>
            </a:r>
            <a:r>
              <a:rPr lang="en-US" altLang="zh-CN" sz="2000" dirty="0">
                <a:solidFill>
                  <a:srgbClr val="0000FF"/>
                </a:solidFill>
                <a:latin typeface="楷体" pitchFamily="49" charset="-122"/>
                <a:ea typeface="楷体" pitchFamily="49" charset="-122"/>
              </a:rPr>
              <a:t>)</a:t>
            </a:r>
            <a:endParaRPr lang="zh-CN" altLang="zh-CN" sz="2000" dirty="0">
              <a:solidFill>
                <a:srgbClr val="0000FF"/>
              </a:solidFill>
              <a:latin typeface="楷体" pitchFamily="49" charset="-122"/>
              <a:ea typeface="楷体" pitchFamily="49" charset="-122"/>
            </a:endParaRPr>
          </a:p>
          <a:p>
            <a:r>
              <a:rPr lang="en-US" altLang="zh-CN" sz="2000" dirty="0">
                <a:solidFill>
                  <a:srgbClr val="0000FF"/>
                </a:solidFill>
                <a:latin typeface="楷体" pitchFamily="49" charset="-122"/>
                <a:ea typeface="楷体" pitchFamily="49" charset="-122"/>
              </a:rPr>
              <a:t>(</a:t>
            </a:r>
            <a:r>
              <a:rPr lang="en-US" altLang="zh-CN" sz="2000" dirty="0" smtClean="0">
                <a:solidFill>
                  <a:srgbClr val="0000FF"/>
                </a:solidFill>
                <a:latin typeface="楷体" pitchFamily="49" charset="-122"/>
                <a:ea typeface="楷体" pitchFamily="49" charset="-122"/>
              </a:rPr>
              <a:t>2)</a:t>
            </a:r>
            <a:r>
              <a:rPr lang="zh-CN" altLang="zh-CN" sz="2000" dirty="0">
                <a:solidFill>
                  <a:srgbClr val="0000FF"/>
                </a:solidFill>
                <a:latin typeface="楷体" pitchFamily="49" charset="-122"/>
                <a:ea typeface="楷体" pitchFamily="49" charset="-122"/>
              </a:rPr>
              <a:t>用此实验设计一个教学片段，帮助学生理解与该现象相关的物理知识。</a:t>
            </a:r>
            <a:r>
              <a:rPr lang="en-US" altLang="zh-CN" sz="2000" dirty="0" smtClean="0">
                <a:solidFill>
                  <a:srgbClr val="0000FF"/>
                </a:solidFill>
                <a:latin typeface="楷体" pitchFamily="49" charset="-122"/>
                <a:ea typeface="楷体" pitchFamily="49" charset="-122"/>
              </a:rPr>
              <a:t>(8</a:t>
            </a:r>
            <a:r>
              <a:rPr lang="zh-CN" altLang="zh-CN" sz="2000" dirty="0" smtClean="0">
                <a:solidFill>
                  <a:srgbClr val="0000FF"/>
                </a:solidFill>
                <a:latin typeface="楷体" pitchFamily="49" charset="-122"/>
                <a:ea typeface="楷体" pitchFamily="49" charset="-122"/>
              </a:rPr>
              <a:t>分</a:t>
            </a:r>
            <a:r>
              <a:rPr lang="en-US" altLang="zh-CN" sz="2000" dirty="0">
                <a:solidFill>
                  <a:srgbClr val="0000FF"/>
                </a:solidFill>
                <a:latin typeface="楷体" pitchFamily="49" charset="-122"/>
                <a:ea typeface="楷体" pitchFamily="49" charset="-122"/>
              </a:rPr>
              <a:t>)</a:t>
            </a:r>
            <a:r>
              <a:rPr lang="zh-CN" altLang="zh-CN" sz="2000" dirty="0" smtClean="0">
                <a:solidFill>
                  <a:srgbClr val="0000FF"/>
                </a:solidFill>
                <a:latin typeface="楷体" pitchFamily="49" charset="-122"/>
                <a:ea typeface="楷体" pitchFamily="49" charset="-122"/>
              </a:rPr>
              <a:t> </a:t>
            </a:r>
            <a:endParaRPr lang="zh-CN" altLang="zh-CN" sz="2000" dirty="0">
              <a:solidFill>
                <a:srgbClr val="0000FF"/>
              </a:solidFill>
              <a:latin typeface="楷体" pitchFamily="49" charset="-122"/>
              <a:ea typeface="楷体" pitchFamily="49" charset="-122"/>
            </a:endParaRPr>
          </a:p>
        </p:txBody>
      </p:sp>
      <p:sp>
        <p:nvSpPr>
          <p:cNvPr id="56328" name="矩形 1"/>
          <p:cNvSpPr>
            <a:spLocks noChangeArrowheads="1"/>
          </p:cNvSpPr>
          <p:nvPr/>
        </p:nvSpPr>
        <p:spPr bwMode="auto">
          <a:xfrm>
            <a:off x="117475" y="1052513"/>
            <a:ext cx="85693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000" dirty="0" smtClean="0">
                <a:latin typeface="楷体" pitchFamily="49" charset="-122"/>
                <a:ea typeface="楷体" pitchFamily="49" charset="-122"/>
              </a:rPr>
              <a:t>材料</a:t>
            </a:r>
            <a:r>
              <a:rPr lang="zh-CN" altLang="zh-CN" sz="2000" dirty="0">
                <a:latin typeface="楷体" pitchFamily="49" charset="-122"/>
                <a:ea typeface="楷体" pitchFamily="49" charset="-122"/>
              </a:rPr>
              <a:t>：图</a:t>
            </a:r>
            <a:r>
              <a:rPr lang="en-US" altLang="zh-CN" sz="2000" dirty="0">
                <a:latin typeface="楷体" pitchFamily="49" charset="-122"/>
                <a:ea typeface="楷体" pitchFamily="49" charset="-122"/>
              </a:rPr>
              <a:t>7</a:t>
            </a:r>
            <a:r>
              <a:rPr lang="zh-CN" altLang="zh-CN" sz="2000" dirty="0">
                <a:latin typeface="楷体" pitchFamily="49" charset="-122"/>
                <a:ea typeface="楷体" pitchFamily="49" charset="-122"/>
              </a:rPr>
              <a:t>所示为高中物理某教科书“科学的转折：光的粒子性”一节中的一个演示实验。</a:t>
            </a:r>
            <a:endParaRPr lang="zh-CN" altLang="en-US" sz="2000" dirty="0">
              <a:latin typeface="楷体" pitchFamily="49" charset="-122"/>
              <a:ea typeface="楷体" pitchFamily="49" charset="-122"/>
            </a:endParaRPr>
          </a:p>
        </p:txBody>
      </p:sp>
      <p:sp>
        <p:nvSpPr>
          <p:cNvPr id="9"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宋体"/>
                <a:ea typeface="宋体"/>
              </a:rPr>
              <a:t>2018</a:t>
            </a:r>
            <a:r>
              <a:rPr lang="zh-CN" altLang="en-US" dirty="0" smtClean="0">
                <a:solidFill>
                  <a:srgbClr val="FFFFFF"/>
                </a:solidFill>
                <a:latin typeface="宋体"/>
                <a:ea typeface="宋体"/>
              </a:rPr>
              <a:t>年上半年</a:t>
            </a:r>
          </a:p>
        </p:txBody>
      </p:sp>
      <p:pic>
        <p:nvPicPr>
          <p:cNvPr id="11" name="图片 10" descr="C:\Users\TY\AppData\Roaming\Tencent\Users\919312510\QQ\WinTemp\RichOle\~LN@DBW9TX(`D%SZ0~IC]2J.png"/>
          <p:cNvPicPr/>
          <p:nvPr/>
        </p:nvPicPr>
        <p:blipFill>
          <a:blip r:embed="rId2">
            <a:extLst>
              <a:ext uri="{28A0092B-C50C-407E-A947-70E740481C1C}">
                <a14:useLocalDpi xmlns:a14="http://schemas.microsoft.com/office/drawing/2010/main" val="0"/>
              </a:ext>
            </a:extLst>
          </a:blip>
          <a:srcRect/>
          <a:stretch>
            <a:fillRect/>
          </a:stretch>
        </p:blipFill>
        <p:spPr bwMode="auto">
          <a:xfrm>
            <a:off x="1979712" y="1760399"/>
            <a:ext cx="4400897" cy="2760513"/>
          </a:xfrm>
          <a:prstGeom prst="rect">
            <a:avLst/>
          </a:prstGeom>
          <a:noFill/>
          <a:ln>
            <a:noFill/>
          </a:ln>
        </p:spPr>
      </p:pic>
    </p:spTree>
    <p:extLst>
      <p:ext uri="{BB962C8B-B14F-4D97-AF65-F5344CB8AC3E}">
        <p14:creationId xmlns:p14="http://schemas.microsoft.com/office/powerpoint/2010/main" val="1798549008"/>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矩形 1"/>
          <p:cNvSpPr>
            <a:spLocks noChangeArrowheads="1"/>
          </p:cNvSpPr>
          <p:nvPr/>
        </p:nvSpPr>
        <p:spPr bwMode="auto">
          <a:xfrm>
            <a:off x="46038" y="600576"/>
            <a:ext cx="9102725"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en-US" altLang="zh-CN" sz="2000" dirty="0">
                <a:solidFill>
                  <a:srgbClr val="0000FF"/>
                </a:solidFill>
                <a:latin typeface="楷体" pitchFamily="49" charset="-122"/>
                <a:ea typeface="楷体" pitchFamily="49" charset="-122"/>
              </a:rPr>
              <a:t>12. </a:t>
            </a:r>
            <a:r>
              <a:rPr kumimoji="1" lang="zh-CN" altLang="zh-CN" sz="2000" dirty="0">
                <a:solidFill>
                  <a:srgbClr val="0000FF"/>
                </a:solidFill>
                <a:latin typeface="楷体" pitchFamily="49" charset="-122"/>
                <a:ea typeface="楷体" pitchFamily="49" charset="-122"/>
              </a:rPr>
              <a:t>参考</a:t>
            </a:r>
            <a:r>
              <a:rPr kumimoji="1" lang="zh-CN" altLang="zh-CN" sz="2000" dirty="0" smtClean="0">
                <a:solidFill>
                  <a:srgbClr val="0000FF"/>
                </a:solidFill>
                <a:latin typeface="楷体" pitchFamily="49" charset="-122"/>
                <a:ea typeface="楷体" pitchFamily="49" charset="-122"/>
              </a:rPr>
              <a:t>答案</a:t>
            </a:r>
            <a:endParaRPr kumimoji="1" lang="en-US" altLang="zh-CN" sz="2000" dirty="0">
              <a:solidFill>
                <a:srgbClr val="0000FF"/>
              </a:solidFill>
              <a:latin typeface="楷体" pitchFamily="49" charset="-122"/>
              <a:ea typeface="楷体" pitchFamily="49" charset="-122"/>
            </a:endParaRPr>
          </a:p>
          <a:p>
            <a:r>
              <a:rPr kumimoji="1" lang="en-US" altLang="zh-CN" sz="2000" dirty="0" smtClean="0">
                <a:solidFill>
                  <a:srgbClr val="0000FF"/>
                </a:solidFill>
                <a:latin typeface="楷体" pitchFamily="49" charset="-122"/>
                <a:ea typeface="楷体" pitchFamily="49" charset="-122"/>
              </a:rPr>
              <a:t>(1)</a:t>
            </a:r>
            <a:r>
              <a:rPr lang="zh-CN" altLang="zh-CN" sz="2000" dirty="0">
                <a:latin typeface="楷体" pitchFamily="49" charset="-122"/>
                <a:ea typeface="楷体" pitchFamily="49" charset="-122"/>
              </a:rPr>
              <a:t>光电效应证实了光的粒子性。光电效应：照射到金属表面的光，能使金属中的电子从表面逸出，这种电子称为光电子</a:t>
            </a:r>
            <a:r>
              <a:rPr lang="zh-CN" altLang="zh-CN" sz="2000" dirty="0" smtClean="0">
                <a:latin typeface="楷体" pitchFamily="49" charset="-122"/>
                <a:ea typeface="楷体" pitchFamily="49" charset="-122"/>
              </a:rPr>
              <a:t>。光电效应</a:t>
            </a:r>
            <a:r>
              <a:rPr lang="zh-CN" altLang="zh-CN" sz="2000" dirty="0">
                <a:latin typeface="楷体" pitchFamily="49" charset="-122"/>
                <a:ea typeface="楷体" pitchFamily="49" charset="-122"/>
              </a:rPr>
              <a:t>中产生的光电子的速度与光强</a:t>
            </a:r>
            <a:r>
              <a:rPr lang="zh-CN" altLang="zh-CN" sz="2000" dirty="0" smtClean="0">
                <a:latin typeface="楷体" pitchFamily="49" charset="-122"/>
                <a:ea typeface="楷体" pitchFamily="49" charset="-122"/>
              </a:rPr>
              <a:t>无关。光电效应</a:t>
            </a:r>
            <a:r>
              <a:rPr lang="zh-CN" altLang="zh-CN" sz="2000" dirty="0">
                <a:latin typeface="楷体" pitchFamily="49" charset="-122"/>
                <a:ea typeface="楷体" pitchFamily="49" charset="-122"/>
              </a:rPr>
              <a:t>的瞬时性。光线几乎照到金属时立即产生光电流。响应时间不超过</a:t>
            </a:r>
            <a:r>
              <a:rPr lang="en-US" altLang="zh-CN" sz="2000" dirty="0">
                <a:latin typeface="楷体" pitchFamily="49" charset="-122"/>
                <a:ea typeface="楷体" pitchFamily="49" charset="-122"/>
              </a:rPr>
              <a:t>1ns</a:t>
            </a:r>
            <a:r>
              <a:rPr lang="zh-CN" altLang="zh-CN" sz="2000" dirty="0" smtClean="0">
                <a:latin typeface="楷体" pitchFamily="49" charset="-122"/>
                <a:ea typeface="楷体" pitchFamily="49" charset="-122"/>
              </a:rPr>
              <a:t>。入射光</a:t>
            </a:r>
            <a:r>
              <a:rPr lang="zh-CN" altLang="zh-CN" sz="2000" dirty="0">
                <a:latin typeface="楷体" pitchFamily="49" charset="-122"/>
                <a:ea typeface="楷体" pitchFamily="49" charset="-122"/>
              </a:rPr>
              <a:t>的强度影响光电流的强度，影响单位时间单位面积内逸出的光电子数目。入射光越强饱和电流越大</a:t>
            </a:r>
            <a:r>
              <a:rPr lang="zh-CN" altLang="zh-CN" sz="2000" dirty="0" smtClean="0">
                <a:latin typeface="楷体" pitchFamily="49" charset="-122"/>
                <a:ea typeface="楷体" pitchFamily="49" charset="-122"/>
              </a:rPr>
              <a:t>。</a:t>
            </a:r>
            <a:endParaRPr lang="en-US" altLang="zh-CN" sz="2000" dirty="0" smtClean="0">
              <a:latin typeface="楷体" pitchFamily="49" charset="-122"/>
              <a:ea typeface="楷体" pitchFamily="49" charset="-122"/>
            </a:endParaRPr>
          </a:p>
          <a:p>
            <a:r>
              <a:rPr kumimoji="1" lang="en-US" altLang="zh-CN" sz="2000" dirty="0" smtClean="0">
                <a:solidFill>
                  <a:srgbClr val="0000FF"/>
                </a:solidFill>
                <a:latin typeface="楷体" pitchFamily="49" charset="-122"/>
                <a:ea typeface="楷体" pitchFamily="49" charset="-122"/>
              </a:rPr>
              <a:t>(2)</a:t>
            </a:r>
            <a:r>
              <a:rPr kumimoji="1" lang="zh-CN" altLang="en-US" sz="2000" dirty="0" smtClean="0">
                <a:solidFill>
                  <a:srgbClr val="0000FF"/>
                </a:solidFill>
                <a:latin typeface="楷体" pitchFamily="49" charset="-122"/>
                <a:ea typeface="楷体" pitchFamily="49" charset="-122"/>
              </a:rPr>
              <a:t>教学片断：</a:t>
            </a:r>
            <a:endParaRPr kumimoji="1" lang="en-US" altLang="zh-CN" sz="2000" dirty="0" smtClean="0">
              <a:solidFill>
                <a:srgbClr val="0000FF"/>
              </a:solidFill>
              <a:latin typeface="楷体" pitchFamily="49" charset="-122"/>
              <a:ea typeface="楷体" pitchFamily="49" charset="-122"/>
            </a:endParaRPr>
          </a:p>
          <a:p>
            <a:r>
              <a:rPr lang="zh-CN" altLang="zh-CN" sz="2000" dirty="0">
                <a:latin typeface="楷体" pitchFamily="49" charset="-122"/>
                <a:ea typeface="楷体" pitchFamily="49" charset="-122"/>
              </a:rPr>
              <a:t>师说：同学们，我们已经知道光具有粒子性，那有哪些现象可以体现光的粒子性</a:t>
            </a:r>
            <a:r>
              <a:rPr lang="en-US" altLang="zh-CN" sz="2000" dirty="0">
                <a:latin typeface="楷体" pitchFamily="49" charset="-122"/>
                <a:ea typeface="楷体" pitchFamily="49" charset="-122"/>
              </a:rPr>
              <a:t>? </a:t>
            </a:r>
            <a:r>
              <a:rPr lang="zh-CN" altLang="zh-CN" sz="2000" dirty="0" smtClean="0">
                <a:latin typeface="楷体" pitchFamily="49" charset="-122"/>
                <a:ea typeface="楷体" pitchFamily="49" charset="-122"/>
              </a:rPr>
              <a:t>生</a:t>
            </a:r>
            <a:r>
              <a:rPr lang="zh-CN" altLang="zh-CN" sz="2000" dirty="0">
                <a:latin typeface="楷体" pitchFamily="49" charset="-122"/>
                <a:ea typeface="楷体" pitchFamily="49" charset="-122"/>
              </a:rPr>
              <a:t>说：光电效应。 </a:t>
            </a:r>
          </a:p>
          <a:p>
            <a:r>
              <a:rPr lang="zh-CN" altLang="zh-CN" sz="2000" dirty="0">
                <a:latin typeface="楷体" pitchFamily="49" charset="-122"/>
                <a:ea typeface="楷体" pitchFamily="49" charset="-122"/>
              </a:rPr>
              <a:t>师说：光电效应是照射到金属表面的光，能使金属中的电子从表面逸出，这种电子称为光电子。那金属产生电子和哪些因素有关</a:t>
            </a:r>
            <a:r>
              <a:rPr lang="en-US" altLang="zh-CN" sz="2000" dirty="0">
                <a:latin typeface="楷体" pitchFamily="49" charset="-122"/>
                <a:ea typeface="楷体" pitchFamily="49" charset="-122"/>
              </a:rPr>
              <a:t>? </a:t>
            </a:r>
            <a:endParaRPr lang="zh-CN" altLang="zh-CN" sz="2000" dirty="0">
              <a:latin typeface="楷体" pitchFamily="49" charset="-122"/>
              <a:ea typeface="楷体" pitchFamily="49" charset="-122"/>
            </a:endParaRPr>
          </a:p>
          <a:p>
            <a:r>
              <a:rPr lang="en-US" altLang="zh-CN" sz="2000" dirty="0">
                <a:latin typeface="楷体" pitchFamily="49" charset="-122"/>
                <a:ea typeface="楷体" pitchFamily="49" charset="-122"/>
              </a:rPr>
              <a:t>A</a:t>
            </a:r>
            <a:r>
              <a:rPr lang="zh-CN" altLang="zh-CN" sz="2000" dirty="0">
                <a:latin typeface="楷体" pitchFamily="49" charset="-122"/>
                <a:ea typeface="楷体" pitchFamily="49" charset="-122"/>
              </a:rPr>
              <a:t>生说：可能与光线的强度。照射光的强度越大，电流越大。 </a:t>
            </a:r>
          </a:p>
          <a:p>
            <a:r>
              <a:rPr lang="en-US" altLang="zh-CN" sz="2000" dirty="0">
                <a:latin typeface="楷体" pitchFamily="49" charset="-122"/>
                <a:ea typeface="楷体" pitchFamily="49" charset="-122"/>
              </a:rPr>
              <a:t>B</a:t>
            </a:r>
            <a:r>
              <a:rPr lang="zh-CN" altLang="zh-CN" sz="2000" dirty="0">
                <a:latin typeface="楷体" pitchFamily="49" charset="-122"/>
                <a:ea typeface="楷体" pitchFamily="49" charset="-122"/>
              </a:rPr>
              <a:t>生说：可能和光线的种类。 </a:t>
            </a:r>
          </a:p>
          <a:p>
            <a:pPr lvl="0"/>
            <a:r>
              <a:rPr lang="en-US" altLang="zh-CN" sz="2000" dirty="0">
                <a:latin typeface="楷体" pitchFamily="49" charset="-122"/>
                <a:ea typeface="楷体" pitchFamily="49" charset="-122"/>
              </a:rPr>
              <a:t>C</a:t>
            </a:r>
            <a:r>
              <a:rPr lang="zh-CN" altLang="zh-CN" sz="2000" dirty="0">
                <a:latin typeface="楷体" pitchFamily="49" charset="-122"/>
                <a:ea typeface="楷体" pitchFamily="49" charset="-122"/>
              </a:rPr>
              <a:t>生说：可能和金属的种类 </a:t>
            </a:r>
            <a:r>
              <a:rPr lang="en-US" altLang="zh-CN" sz="2000" dirty="0">
                <a:solidFill>
                  <a:srgbClr val="C00000"/>
                </a:solidFill>
                <a:latin typeface="楷体" pitchFamily="49" charset="-122"/>
                <a:ea typeface="楷体" pitchFamily="49" charset="-122"/>
              </a:rPr>
              <a:t>(</a:t>
            </a:r>
            <a:r>
              <a:rPr lang="zh-CN" altLang="en-US" sz="2000" dirty="0">
                <a:solidFill>
                  <a:srgbClr val="C00000"/>
                </a:solidFill>
                <a:latin typeface="楷体" pitchFamily="49" charset="-122"/>
                <a:ea typeface="楷体" pitchFamily="49" charset="-122"/>
              </a:rPr>
              <a:t>复习提问导入</a:t>
            </a:r>
            <a:r>
              <a:rPr lang="en-US" altLang="zh-CN" sz="2000" dirty="0" smtClean="0">
                <a:solidFill>
                  <a:srgbClr val="C00000"/>
                </a:solidFill>
                <a:latin typeface="楷体" pitchFamily="49" charset="-122"/>
                <a:ea typeface="楷体" pitchFamily="49" charset="-122"/>
              </a:rPr>
              <a:t>)</a:t>
            </a:r>
            <a:endParaRPr lang="zh-CN" altLang="zh-CN" sz="2000" dirty="0">
              <a:latin typeface="楷体" pitchFamily="49" charset="-122"/>
              <a:ea typeface="楷体" pitchFamily="49" charset="-122"/>
            </a:endParaRPr>
          </a:p>
          <a:p>
            <a:pPr lvl="0"/>
            <a:r>
              <a:rPr lang="zh-CN" altLang="zh-CN" sz="2000" dirty="0">
                <a:latin typeface="楷体" pitchFamily="49" charset="-122"/>
                <a:ea typeface="楷体" pitchFamily="49" charset="-122"/>
              </a:rPr>
              <a:t>师说：很好，大家都有自己的想法，我们一一用实验进行验证，老师现在带来了验电器，锌板，紫外线灯，大家小组讨论设计实验方案来</a:t>
            </a:r>
            <a:r>
              <a:rPr lang="zh-CN" altLang="zh-CN" sz="2000" dirty="0">
                <a:solidFill>
                  <a:srgbClr val="FF00FF"/>
                </a:solidFill>
                <a:latin typeface="楷体" pitchFamily="49" charset="-122"/>
                <a:ea typeface="楷体" pitchFamily="49" charset="-122"/>
              </a:rPr>
              <a:t>验证光线的强度对光电效应的影响。 </a:t>
            </a:r>
            <a:r>
              <a:rPr lang="en-US" altLang="zh-CN" sz="2000" dirty="0" smtClean="0">
                <a:solidFill>
                  <a:srgbClr val="C00000"/>
                </a:solidFill>
                <a:latin typeface="楷体" pitchFamily="49" charset="-122"/>
                <a:ea typeface="楷体" pitchFamily="49" charset="-122"/>
              </a:rPr>
              <a:t>(</a:t>
            </a:r>
            <a:r>
              <a:rPr lang="zh-CN" altLang="en-US" sz="2000" dirty="0" smtClean="0">
                <a:solidFill>
                  <a:srgbClr val="C00000"/>
                </a:solidFill>
                <a:latin typeface="楷体" pitchFamily="49" charset="-122"/>
                <a:ea typeface="楷体" pitchFamily="49" charset="-122"/>
              </a:rPr>
              <a:t>明确观察目的</a:t>
            </a:r>
            <a:r>
              <a:rPr lang="en-US" altLang="zh-CN" sz="2000" dirty="0" smtClean="0">
                <a:solidFill>
                  <a:srgbClr val="C00000"/>
                </a:solidFill>
                <a:latin typeface="楷体" pitchFamily="49" charset="-122"/>
                <a:ea typeface="楷体" pitchFamily="49" charset="-122"/>
              </a:rPr>
              <a:t>)</a:t>
            </a:r>
            <a:endParaRPr lang="zh-CN" altLang="zh-CN" sz="2000" dirty="0">
              <a:solidFill>
                <a:srgbClr val="FF00FF"/>
              </a:solidFill>
              <a:latin typeface="楷体" pitchFamily="49" charset="-122"/>
              <a:ea typeface="楷体" pitchFamily="49" charset="-122"/>
            </a:endParaRPr>
          </a:p>
          <a:p>
            <a:r>
              <a:rPr lang="zh-CN" altLang="zh-CN" sz="2000" dirty="0">
                <a:latin typeface="楷体" pitchFamily="49" charset="-122"/>
                <a:ea typeface="楷体" pitchFamily="49" charset="-122"/>
              </a:rPr>
              <a:t>生说：将验电器与锌板串联，用不同强度的紫外线光进行照射。 </a:t>
            </a:r>
          </a:p>
        </p:txBody>
      </p:sp>
      <p:sp>
        <p:nvSpPr>
          <p:cNvPr id="57348"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0" name="Text Box 55"/>
          <p:cNvSpPr txBox="1">
            <a:spLocks noChangeArrowheads="1"/>
          </p:cNvSpPr>
          <p:nvPr/>
        </p:nvSpPr>
        <p:spPr bwMode="auto">
          <a:xfrm>
            <a:off x="25400" y="50800"/>
            <a:ext cx="240665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四、教学设计题</a:t>
            </a:r>
          </a:p>
        </p:txBody>
      </p:sp>
      <p:sp>
        <p:nvSpPr>
          <p:cNvPr id="6"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宋体"/>
                <a:ea typeface="宋体"/>
              </a:rPr>
              <a:t>2018</a:t>
            </a:r>
            <a:r>
              <a:rPr lang="zh-CN" altLang="en-US" dirty="0" smtClean="0">
                <a:solidFill>
                  <a:srgbClr val="FFFFFF"/>
                </a:solidFill>
                <a:latin typeface="宋体"/>
                <a:ea typeface="宋体"/>
              </a:rPr>
              <a:t>年上半年</a:t>
            </a:r>
          </a:p>
        </p:txBody>
      </p:sp>
    </p:spTree>
    <p:extLst>
      <p:ext uri="{BB962C8B-B14F-4D97-AF65-F5344CB8AC3E}">
        <p14:creationId xmlns:p14="http://schemas.microsoft.com/office/powerpoint/2010/main" val="136007703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矩形 1"/>
          <p:cNvSpPr>
            <a:spLocks noChangeArrowheads="1"/>
          </p:cNvSpPr>
          <p:nvPr/>
        </p:nvSpPr>
        <p:spPr bwMode="auto">
          <a:xfrm>
            <a:off x="46038" y="600576"/>
            <a:ext cx="9102725"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000" dirty="0" smtClean="0">
                <a:latin typeface="楷体" pitchFamily="49" charset="-122"/>
                <a:ea typeface="楷体" pitchFamily="49" charset="-122"/>
              </a:rPr>
              <a:t>师</a:t>
            </a:r>
            <a:r>
              <a:rPr lang="zh-CN" altLang="zh-CN" sz="2000" dirty="0">
                <a:latin typeface="楷体" pitchFamily="49" charset="-122"/>
                <a:ea typeface="楷体" pitchFamily="49" charset="-122"/>
              </a:rPr>
              <a:t>说：很好，老师已经按照大家说的连接好了电路，来验证大家的想法是否正确。 </a:t>
            </a:r>
            <a:endParaRPr lang="en-US" altLang="zh-CN" sz="2000" dirty="0" smtClean="0">
              <a:latin typeface="楷体" pitchFamily="49" charset="-122"/>
              <a:ea typeface="楷体" pitchFamily="49" charset="-122"/>
            </a:endParaRPr>
          </a:p>
          <a:p>
            <a:pPr lvl="0"/>
            <a:r>
              <a:rPr lang="zh-CN" altLang="en-US" sz="2000" dirty="0">
                <a:latin typeface="楷体" pitchFamily="49" charset="-122"/>
                <a:ea typeface="楷体" pitchFamily="49" charset="-122"/>
              </a:rPr>
              <a:t>（</a:t>
            </a:r>
            <a:r>
              <a:rPr lang="zh-CN" altLang="zh-CN" sz="2000" dirty="0" smtClean="0">
                <a:latin typeface="楷体" pitchFamily="49" charset="-122"/>
                <a:ea typeface="楷体" pitchFamily="49" charset="-122"/>
              </a:rPr>
              <a:t>老师</a:t>
            </a:r>
            <a:r>
              <a:rPr lang="zh-CN" altLang="zh-CN" sz="2000" dirty="0">
                <a:latin typeface="楷体" pitchFamily="49" charset="-122"/>
                <a:ea typeface="楷体" pitchFamily="49" charset="-122"/>
              </a:rPr>
              <a:t>打开紫外线灯把亮度调到最低，</a:t>
            </a:r>
            <a:r>
              <a:rPr lang="zh-CN" altLang="zh-CN" sz="2000" dirty="0">
                <a:solidFill>
                  <a:srgbClr val="FF00FF"/>
                </a:solidFill>
                <a:latin typeface="楷体" pitchFamily="49" charset="-122"/>
                <a:ea typeface="楷体" pitchFamily="49" charset="-122"/>
              </a:rPr>
              <a:t>验电器出现了偏转角</a:t>
            </a:r>
            <a:r>
              <a:rPr lang="zh-CN" altLang="zh-CN" sz="2000" dirty="0" smtClean="0">
                <a:solidFill>
                  <a:srgbClr val="FF00FF"/>
                </a:solidFill>
                <a:latin typeface="楷体" pitchFamily="49" charset="-122"/>
                <a:ea typeface="楷体" pitchFamily="49" charset="-122"/>
              </a:rPr>
              <a:t>。</a:t>
            </a:r>
            <a:r>
              <a:rPr lang="zh-CN" altLang="en-US" sz="2000" dirty="0" smtClean="0">
                <a:latin typeface="楷体" pitchFamily="49" charset="-122"/>
                <a:ea typeface="楷体" pitchFamily="49" charset="-122"/>
              </a:rPr>
              <a:t>）</a:t>
            </a:r>
            <a:r>
              <a:rPr lang="en-US" altLang="zh-CN" sz="2000" dirty="0" smtClean="0">
                <a:solidFill>
                  <a:srgbClr val="C00000"/>
                </a:solidFill>
                <a:latin typeface="楷体" pitchFamily="49" charset="-122"/>
                <a:ea typeface="楷体" pitchFamily="49" charset="-122"/>
              </a:rPr>
              <a:t>(</a:t>
            </a:r>
            <a:r>
              <a:rPr lang="zh-CN" altLang="en-US" sz="2000" dirty="0" smtClean="0">
                <a:solidFill>
                  <a:srgbClr val="C00000"/>
                </a:solidFill>
                <a:latin typeface="楷体" pitchFamily="49" charset="-122"/>
                <a:ea typeface="楷体" pitchFamily="49" charset="-122"/>
              </a:rPr>
              <a:t>描述实验现象</a:t>
            </a:r>
            <a:r>
              <a:rPr lang="en-US" altLang="zh-CN" sz="2000" dirty="0" smtClean="0">
                <a:solidFill>
                  <a:srgbClr val="C00000"/>
                </a:solidFill>
                <a:latin typeface="楷体" pitchFamily="49" charset="-122"/>
                <a:ea typeface="楷体" pitchFamily="49" charset="-122"/>
              </a:rPr>
              <a:t>)</a:t>
            </a:r>
            <a:endParaRPr lang="zh-CN" altLang="zh-CN" sz="2000" dirty="0">
              <a:solidFill>
                <a:srgbClr val="FF00FF"/>
              </a:solidFill>
              <a:latin typeface="楷体" pitchFamily="49" charset="-122"/>
              <a:ea typeface="楷体" pitchFamily="49" charset="-122"/>
            </a:endParaRPr>
          </a:p>
          <a:p>
            <a:r>
              <a:rPr lang="zh-CN" altLang="zh-CN" sz="2000" dirty="0" smtClean="0">
                <a:latin typeface="楷体" pitchFamily="49" charset="-122"/>
                <a:ea typeface="楷体" pitchFamily="49" charset="-122"/>
              </a:rPr>
              <a:t>师</a:t>
            </a:r>
            <a:r>
              <a:rPr lang="zh-CN" altLang="zh-CN" sz="2000" dirty="0">
                <a:latin typeface="楷体" pitchFamily="49" charset="-122"/>
                <a:ea typeface="楷体" pitchFamily="49" charset="-122"/>
              </a:rPr>
              <a:t>问：这个现象说明了什么</a:t>
            </a:r>
            <a:r>
              <a:rPr lang="en-US" altLang="zh-CN" sz="2000" dirty="0">
                <a:latin typeface="楷体" pitchFamily="49" charset="-122"/>
                <a:ea typeface="楷体" pitchFamily="49" charset="-122"/>
              </a:rPr>
              <a:t>? </a:t>
            </a:r>
            <a:endParaRPr lang="en-US" altLang="zh-CN" sz="2000" dirty="0" smtClean="0">
              <a:latin typeface="楷体" pitchFamily="49" charset="-122"/>
              <a:ea typeface="楷体" pitchFamily="49" charset="-122"/>
            </a:endParaRPr>
          </a:p>
          <a:p>
            <a:r>
              <a:rPr lang="zh-CN" altLang="zh-CN" sz="2000" dirty="0" smtClean="0">
                <a:latin typeface="楷体" pitchFamily="49" charset="-122"/>
                <a:ea typeface="楷体" pitchFamily="49" charset="-122"/>
              </a:rPr>
              <a:t>生</a:t>
            </a:r>
            <a:r>
              <a:rPr lang="zh-CN" altLang="zh-CN" sz="2000" dirty="0">
                <a:latin typeface="楷体" pitchFamily="49" charset="-122"/>
                <a:ea typeface="楷体" pitchFamily="49" charset="-122"/>
              </a:rPr>
              <a:t>说：</a:t>
            </a:r>
            <a:r>
              <a:rPr lang="zh-CN" altLang="zh-CN" sz="2000" dirty="0">
                <a:solidFill>
                  <a:srgbClr val="FF00FF"/>
                </a:solidFill>
                <a:latin typeface="楷体" pitchFamily="49" charset="-122"/>
                <a:ea typeface="楷体" pitchFamily="49" charset="-122"/>
              </a:rPr>
              <a:t>紫外线照射锌板可以产生光电效应</a:t>
            </a:r>
            <a:r>
              <a:rPr lang="zh-CN" altLang="zh-CN" sz="2000" dirty="0">
                <a:latin typeface="楷体" pitchFamily="49" charset="-122"/>
                <a:ea typeface="楷体" pitchFamily="49" charset="-122"/>
              </a:rPr>
              <a:t>。 </a:t>
            </a:r>
            <a:endParaRPr lang="en-US" altLang="zh-CN" sz="2000" dirty="0" smtClean="0">
              <a:latin typeface="楷体" pitchFamily="49" charset="-122"/>
              <a:ea typeface="楷体" pitchFamily="49" charset="-122"/>
            </a:endParaRPr>
          </a:p>
          <a:p>
            <a:r>
              <a:rPr lang="zh-CN" altLang="en-US" sz="2000" dirty="0">
                <a:latin typeface="楷体" pitchFamily="49" charset="-122"/>
                <a:ea typeface="楷体" pitchFamily="49" charset="-122"/>
              </a:rPr>
              <a:t>（</a:t>
            </a:r>
            <a:r>
              <a:rPr lang="zh-CN" altLang="zh-CN" sz="2000" dirty="0" smtClean="0">
                <a:latin typeface="楷体" pitchFamily="49" charset="-122"/>
                <a:ea typeface="楷体" pitchFamily="49" charset="-122"/>
              </a:rPr>
              <a:t>老师</a:t>
            </a:r>
            <a:r>
              <a:rPr lang="zh-CN" altLang="zh-CN" sz="2000" dirty="0">
                <a:latin typeface="楷体" pitchFamily="49" charset="-122"/>
                <a:ea typeface="楷体" pitchFamily="49" charset="-122"/>
              </a:rPr>
              <a:t>一点点的调高紫外线的强度，此时</a:t>
            </a:r>
            <a:r>
              <a:rPr lang="zh-CN" altLang="zh-CN" sz="2000" dirty="0">
                <a:solidFill>
                  <a:srgbClr val="FF00FF"/>
                </a:solidFill>
                <a:latin typeface="楷体" pitchFamily="49" charset="-122"/>
                <a:ea typeface="楷体" pitchFamily="49" charset="-122"/>
              </a:rPr>
              <a:t>验电器的偏转角变大</a:t>
            </a:r>
            <a:r>
              <a:rPr lang="zh-CN" altLang="zh-CN" sz="2000" dirty="0" smtClean="0">
                <a:solidFill>
                  <a:srgbClr val="FF00FF"/>
                </a:solidFill>
                <a:latin typeface="楷体" pitchFamily="49" charset="-122"/>
                <a:ea typeface="楷体" pitchFamily="49" charset="-122"/>
              </a:rPr>
              <a:t>。</a:t>
            </a:r>
            <a:r>
              <a:rPr lang="zh-CN" altLang="en-US" sz="2000" dirty="0">
                <a:latin typeface="楷体" pitchFamily="49" charset="-122"/>
                <a:ea typeface="楷体" pitchFamily="49" charset="-122"/>
              </a:rPr>
              <a:t>）</a:t>
            </a:r>
            <a:r>
              <a:rPr lang="zh-CN" altLang="zh-CN" sz="2000" dirty="0" smtClean="0">
                <a:latin typeface="楷体" pitchFamily="49" charset="-122"/>
                <a:ea typeface="楷体" pitchFamily="49" charset="-122"/>
              </a:rPr>
              <a:t> </a:t>
            </a:r>
            <a:endParaRPr lang="zh-CN" altLang="zh-CN" sz="2000" dirty="0">
              <a:latin typeface="楷体" pitchFamily="49" charset="-122"/>
              <a:ea typeface="楷体" pitchFamily="49" charset="-122"/>
            </a:endParaRPr>
          </a:p>
          <a:p>
            <a:r>
              <a:rPr lang="zh-CN" altLang="zh-CN" sz="2000" dirty="0">
                <a:latin typeface="楷体" pitchFamily="49" charset="-122"/>
                <a:ea typeface="楷体" pitchFamily="49" charset="-122"/>
              </a:rPr>
              <a:t>师说：这个现象说明了什么</a:t>
            </a:r>
            <a:r>
              <a:rPr lang="en-US" altLang="zh-CN" sz="2000" dirty="0">
                <a:latin typeface="楷体" pitchFamily="49" charset="-122"/>
                <a:ea typeface="楷体" pitchFamily="49" charset="-122"/>
              </a:rPr>
              <a:t>? </a:t>
            </a:r>
            <a:endParaRPr lang="zh-CN" altLang="zh-CN" sz="2000" dirty="0">
              <a:latin typeface="楷体" pitchFamily="49" charset="-122"/>
              <a:ea typeface="楷体" pitchFamily="49" charset="-122"/>
            </a:endParaRPr>
          </a:p>
          <a:p>
            <a:pPr lvl="0"/>
            <a:r>
              <a:rPr lang="zh-CN" altLang="zh-CN" sz="2000" dirty="0">
                <a:latin typeface="楷体" pitchFamily="49" charset="-122"/>
                <a:ea typeface="楷体" pitchFamily="49" charset="-122"/>
              </a:rPr>
              <a:t>生说：</a:t>
            </a:r>
            <a:r>
              <a:rPr lang="zh-CN" altLang="zh-CN" sz="2000" dirty="0">
                <a:solidFill>
                  <a:srgbClr val="FF00FF"/>
                </a:solidFill>
                <a:latin typeface="楷体" pitchFamily="49" charset="-122"/>
                <a:ea typeface="楷体" pitchFamily="49" charset="-122"/>
              </a:rPr>
              <a:t>随着入射光的强度增大，光电现象更加明显，电流变大</a:t>
            </a:r>
            <a:r>
              <a:rPr lang="zh-CN" altLang="zh-CN" sz="2000" dirty="0" smtClean="0">
                <a:solidFill>
                  <a:srgbClr val="FF00FF"/>
                </a:solidFill>
                <a:latin typeface="楷体" pitchFamily="49" charset="-122"/>
                <a:ea typeface="楷体" pitchFamily="49" charset="-122"/>
              </a:rPr>
              <a:t>。</a:t>
            </a:r>
            <a:r>
              <a:rPr lang="en-US" altLang="zh-CN" sz="2000" dirty="0" smtClean="0">
                <a:solidFill>
                  <a:srgbClr val="C00000"/>
                </a:solidFill>
                <a:latin typeface="楷体" pitchFamily="49" charset="-122"/>
                <a:ea typeface="楷体" pitchFamily="49" charset="-122"/>
              </a:rPr>
              <a:t>(</a:t>
            </a:r>
            <a:r>
              <a:rPr lang="zh-CN" altLang="en-US" sz="2000" dirty="0" smtClean="0">
                <a:solidFill>
                  <a:srgbClr val="C00000"/>
                </a:solidFill>
                <a:latin typeface="楷体" pitchFamily="49" charset="-122"/>
                <a:ea typeface="楷体" pitchFamily="49" charset="-122"/>
              </a:rPr>
              <a:t>对比透过现象看本质</a:t>
            </a:r>
            <a:r>
              <a:rPr lang="en-US" altLang="zh-CN" sz="2000" dirty="0" smtClean="0">
                <a:solidFill>
                  <a:srgbClr val="C00000"/>
                </a:solidFill>
                <a:latin typeface="楷体" pitchFamily="49" charset="-122"/>
                <a:ea typeface="楷体" pitchFamily="49" charset="-122"/>
              </a:rPr>
              <a:t>)</a:t>
            </a:r>
            <a:r>
              <a:rPr lang="zh-CN" altLang="zh-CN" sz="2000" dirty="0" smtClean="0">
                <a:latin typeface="楷体" pitchFamily="49" charset="-122"/>
                <a:ea typeface="楷体" pitchFamily="49" charset="-122"/>
              </a:rPr>
              <a:t> </a:t>
            </a:r>
            <a:endParaRPr lang="zh-CN" altLang="zh-CN" sz="2000" dirty="0">
              <a:latin typeface="楷体" pitchFamily="49" charset="-122"/>
              <a:ea typeface="楷体" pitchFamily="49" charset="-122"/>
            </a:endParaRPr>
          </a:p>
          <a:p>
            <a:pPr lvl="0"/>
            <a:r>
              <a:rPr lang="zh-CN" altLang="zh-CN" sz="2000" dirty="0">
                <a:latin typeface="楷体" pitchFamily="49" charset="-122"/>
                <a:ea typeface="楷体" pitchFamily="49" charset="-122"/>
              </a:rPr>
              <a:t>师说：大家回答的很对，因为</a:t>
            </a:r>
            <a:r>
              <a:rPr lang="zh-CN" altLang="zh-CN" sz="2000" dirty="0">
                <a:solidFill>
                  <a:srgbClr val="FF00FF"/>
                </a:solidFill>
                <a:latin typeface="楷体" pitchFamily="49" charset="-122"/>
                <a:ea typeface="楷体" pitchFamily="49" charset="-122"/>
              </a:rPr>
              <a:t>入射光的强度影响单位时间单位面积内逸出的光电子数目，所以光强越大，电流越强</a:t>
            </a:r>
            <a:r>
              <a:rPr lang="zh-CN" altLang="zh-CN" sz="2000" dirty="0" smtClean="0">
                <a:solidFill>
                  <a:srgbClr val="FF00FF"/>
                </a:solidFill>
                <a:latin typeface="楷体" pitchFamily="49" charset="-122"/>
                <a:ea typeface="楷体" pitchFamily="49" charset="-122"/>
              </a:rPr>
              <a:t>。</a:t>
            </a:r>
            <a:r>
              <a:rPr lang="en-US" altLang="zh-CN" sz="2000" dirty="0" smtClean="0">
                <a:solidFill>
                  <a:srgbClr val="C00000"/>
                </a:solidFill>
                <a:latin typeface="楷体" pitchFamily="49" charset="-122"/>
                <a:ea typeface="楷体" pitchFamily="49" charset="-122"/>
              </a:rPr>
              <a:t>(</a:t>
            </a:r>
            <a:r>
              <a:rPr lang="zh-CN" altLang="en-US" sz="2000" dirty="0" smtClean="0">
                <a:solidFill>
                  <a:srgbClr val="C00000"/>
                </a:solidFill>
                <a:latin typeface="楷体" pitchFamily="49" charset="-122"/>
                <a:ea typeface="楷体" pitchFamily="49" charset="-122"/>
              </a:rPr>
              <a:t>结论</a:t>
            </a:r>
            <a:r>
              <a:rPr lang="en-US" altLang="zh-CN" sz="2000" dirty="0" smtClean="0">
                <a:solidFill>
                  <a:srgbClr val="C00000"/>
                </a:solidFill>
                <a:latin typeface="楷体" pitchFamily="49" charset="-122"/>
                <a:ea typeface="楷体" pitchFamily="49" charset="-122"/>
              </a:rPr>
              <a:t>)</a:t>
            </a:r>
            <a:r>
              <a:rPr lang="zh-CN" altLang="zh-CN" sz="2000" dirty="0" smtClean="0">
                <a:latin typeface="楷体" pitchFamily="49" charset="-122"/>
                <a:ea typeface="楷体" pitchFamily="49" charset="-122"/>
              </a:rPr>
              <a:t> </a:t>
            </a:r>
            <a:endParaRPr lang="zh-CN" altLang="zh-CN" sz="2000" dirty="0">
              <a:latin typeface="楷体" pitchFamily="49" charset="-122"/>
              <a:ea typeface="楷体" pitchFamily="49" charset="-122"/>
            </a:endParaRPr>
          </a:p>
        </p:txBody>
      </p:sp>
      <p:sp>
        <p:nvSpPr>
          <p:cNvPr id="57348"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0" name="Text Box 55"/>
          <p:cNvSpPr txBox="1">
            <a:spLocks noChangeArrowheads="1"/>
          </p:cNvSpPr>
          <p:nvPr/>
        </p:nvSpPr>
        <p:spPr bwMode="auto">
          <a:xfrm>
            <a:off x="25400" y="50800"/>
            <a:ext cx="240665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四、教学设计题</a:t>
            </a:r>
          </a:p>
        </p:txBody>
      </p:sp>
      <p:sp>
        <p:nvSpPr>
          <p:cNvPr id="6"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宋体"/>
                <a:ea typeface="宋体"/>
              </a:rPr>
              <a:t>2018</a:t>
            </a:r>
            <a:r>
              <a:rPr lang="zh-CN" altLang="en-US" dirty="0" smtClean="0">
                <a:solidFill>
                  <a:srgbClr val="FFFFFF"/>
                </a:solidFill>
                <a:latin typeface="宋体"/>
                <a:ea typeface="宋体"/>
              </a:rPr>
              <a:t>年上半年</a:t>
            </a:r>
          </a:p>
        </p:txBody>
      </p:sp>
    </p:spTree>
    <p:extLst>
      <p:ext uri="{BB962C8B-B14F-4D97-AF65-F5344CB8AC3E}">
        <p14:creationId xmlns:p14="http://schemas.microsoft.com/office/powerpoint/2010/main" val="22219866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灯片编号占位符 1"/>
          <p:cNvSpPr>
            <a:spLocks noGrp="1"/>
          </p:cNvSpPr>
          <p:nvPr>
            <p:ph type="sldNum" sz="quarter" idx="4294967295"/>
          </p:nvPr>
        </p:nvSpPr>
        <p:spPr>
          <a:xfrm>
            <a:off x="7010400" y="6440488"/>
            <a:ext cx="2133600" cy="412750"/>
          </a:xfrm>
          <a:prstGeom prst="rect">
            <a:avLst/>
          </a:prstGeom>
        </p:spPr>
        <p:txBody>
          <a:bodyPr/>
          <a:lstStyle/>
          <a:p>
            <a:fld id="{EA0E4A6A-89E5-4408-A155-9F2502DAC812}" type="slidenum">
              <a:rPr lang="en-US" altLang="zh-CN">
                <a:solidFill>
                  <a:srgbClr val="000000"/>
                </a:solidFill>
              </a:rPr>
              <a:pPr/>
              <a:t>7</a:t>
            </a:fld>
            <a:endParaRPr lang="en-US" altLang="zh-CN">
              <a:solidFill>
                <a:srgbClr val="000000"/>
              </a:solidFill>
            </a:endParaRPr>
          </a:p>
        </p:txBody>
      </p:sp>
      <p:sp>
        <p:nvSpPr>
          <p:cNvPr id="13314" name="Text Box 2"/>
          <p:cNvSpPr txBox="1">
            <a:spLocks noChangeArrowheads="1"/>
          </p:cNvSpPr>
          <p:nvPr/>
        </p:nvSpPr>
        <p:spPr bwMode="auto">
          <a:xfrm>
            <a:off x="0" y="2014066"/>
            <a:ext cx="68356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zh-CN" altLang="en-US" dirty="0" smtClean="0">
                <a:solidFill>
                  <a:srgbClr val="CC0000"/>
                </a:solidFill>
                <a:ea typeface="宋体" charset="-122"/>
              </a:rPr>
              <a:t>解</a:t>
            </a:r>
            <a:endParaRPr kumimoji="1" lang="zh-CN" altLang="en-US" dirty="0" smtClean="0">
              <a:solidFill>
                <a:srgbClr val="000000"/>
              </a:solidFill>
              <a:ea typeface="宋体" charset="-122"/>
            </a:endParaRPr>
          </a:p>
        </p:txBody>
      </p:sp>
      <p:graphicFrame>
        <p:nvGraphicFramePr>
          <p:cNvPr id="13315" name="Object 3"/>
          <p:cNvGraphicFramePr>
            <a:graphicFrameLocks noChangeAspect="1"/>
          </p:cNvGraphicFramePr>
          <p:nvPr>
            <p:extLst>
              <p:ext uri="{D42A27DB-BD31-4B8C-83A1-F6EECF244321}">
                <p14:modId xmlns:p14="http://schemas.microsoft.com/office/powerpoint/2010/main" val="3697115936"/>
              </p:ext>
            </p:extLst>
          </p:nvPr>
        </p:nvGraphicFramePr>
        <p:xfrm>
          <a:off x="1475656" y="2523328"/>
          <a:ext cx="1224136" cy="414343"/>
        </p:xfrm>
        <a:graphic>
          <a:graphicData uri="http://schemas.openxmlformats.org/presentationml/2006/ole">
            <mc:AlternateContent xmlns:mc="http://schemas.openxmlformats.org/markup-compatibility/2006">
              <mc:Choice xmlns:v="urn:schemas-microsoft-com:vml" Requires="v">
                <p:oleObj spid="_x0000_s67992" name="Equation" r:id="rId3" imgW="469800" imgH="177480" progId="Equation.3">
                  <p:embed/>
                </p:oleObj>
              </mc:Choice>
              <mc:Fallback>
                <p:oleObj name="Equation" r:id="rId3" imgW="469800" imgH="177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2523328"/>
                        <a:ext cx="1224136" cy="414343"/>
                      </a:xfrm>
                      <a:prstGeom prst="rect">
                        <a:avLst/>
                      </a:prstGeom>
                      <a:noFill/>
                      <a:ln>
                        <a:noFill/>
                      </a:ln>
                      <a:effectLst/>
                    </p:spPr>
                  </p:pic>
                </p:oleObj>
              </mc:Fallback>
            </mc:AlternateContent>
          </a:graphicData>
        </a:graphic>
      </p:graphicFrame>
      <p:graphicFrame>
        <p:nvGraphicFramePr>
          <p:cNvPr id="13316" name="Object 4"/>
          <p:cNvGraphicFramePr>
            <a:graphicFrameLocks noChangeAspect="1"/>
          </p:cNvGraphicFramePr>
          <p:nvPr>
            <p:extLst>
              <p:ext uri="{D42A27DB-BD31-4B8C-83A1-F6EECF244321}">
                <p14:modId xmlns:p14="http://schemas.microsoft.com/office/powerpoint/2010/main" val="4146307304"/>
              </p:ext>
            </p:extLst>
          </p:nvPr>
        </p:nvGraphicFramePr>
        <p:xfrm>
          <a:off x="1008063" y="2014539"/>
          <a:ext cx="2483817" cy="555336"/>
        </p:xfrm>
        <a:graphic>
          <a:graphicData uri="http://schemas.openxmlformats.org/presentationml/2006/ole">
            <mc:AlternateContent xmlns:mc="http://schemas.openxmlformats.org/markup-compatibility/2006">
              <mc:Choice xmlns:v="urn:schemas-microsoft-com:vml" Requires="v">
                <p:oleObj spid="_x0000_s67993" name="Equation" r:id="rId5" imgW="1002960" imgH="241200" progId="Equation.DSMT4">
                  <p:embed/>
                </p:oleObj>
              </mc:Choice>
              <mc:Fallback>
                <p:oleObj name="Equation" r:id="rId5" imgW="1002960" imgH="241200" progId="Equation.DSMT4">
                  <p:embed/>
                  <p:pic>
                    <p:nvPicPr>
                      <p:cNvPr id="0" name=""/>
                      <p:cNvPicPr>
                        <a:picLocks noChangeAspect="1" noChangeArrowheads="1"/>
                      </p:cNvPicPr>
                      <p:nvPr/>
                    </p:nvPicPr>
                    <p:blipFill>
                      <a:blip r:embed="rId6"/>
                      <a:srcRect/>
                      <a:stretch>
                        <a:fillRect/>
                      </a:stretch>
                    </p:blipFill>
                    <p:spPr bwMode="auto">
                      <a:xfrm>
                        <a:off x="1008063" y="2014539"/>
                        <a:ext cx="2483817" cy="555336"/>
                      </a:xfrm>
                      <a:prstGeom prst="rect">
                        <a:avLst/>
                      </a:prstGeom>
                      <a:noFill/>
                      <a:ln>
                        <a:noFill/>
                      </a:ln>
                      <a:effectLst/>
                    </p:spPr>
                  </p:pic>
                </p:oleObj>
              </mc:Fallback>
            </mc:AlternateContent>
          </a:graphicData>
        </a:graphic>
      </p:graphicFrame>
      <p:sp>
        <p:nvSpPr>
          <p:cNvPr id="13318" name="Text Box 6"/>
          <p:cNvSpPr txBox="1">
            <a:spLocks noChangeArrowheads="1"/>
          </p:cNvSpPr>
          <p:nvPr/>
        </p:nvSpPr>
        <p:spPr bwMode="auto">
          <a:xfrm>
            <a:off x="38101" y="592138"/>
            <a:ext cx="8762347" cy="1421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kumimoji="1" lang="zh-CN" altLang="en-US" dirty="0" smtClean="0">
                <a:solidFill>
                  <a:srgbClr val="CC0000"/>
                </a:solidFill>
                <a:ea typeface="宋体" charset="-122"/>
              </a:rPr>
              <a:t>例</a:t>
            </a:r>
            <a:r>
              <a:rPr kumimoji="1" lang="en-US" altLang="zh-CN" dirty="0" smtClean="0">
                <a:solidFill>
                  <a:srgbClr val="CC0000"/>
                </a:solidFill>
                <a:ea typeface="宋体" charset="-122"/>
              </a:rPr>
              <a:t>1   </a:t>
            </a:r>
            <a:r>
              <a:rPr kumimoji="1" lang="zh-CN" altLang="en-US" dirty="0" smtClean="0">
                <a:solidFill>
                  <a:srgbClr val="000000"/>
                </a:solidFill>
                <a:ea typeface="宋体" charset="-122"/>
              </a:rPr>
              <a:t>一长为     的铜棒在磁感强度为      的均匀磁场中</a:t>
            </a:r>
            <a:r>
              <a:rPr kumimoji="1" lang="en-US" altLang="zh-CN" dirty="0" smtClean="0">
                <a:solidFill>
                  <a:srgbClr val="000000"/>
                </a:solidFill>
                <a:ea typeface="宋体" charset="-122"/>
              </a:rPr>
              <a:t>,</a:t>
            </a:r>
            <a:r>
              <a:rPr kumimoji="1" lang="zh-CN" altLang="en-US" dirty="0" smtClean="0">
                <a:solidFill>
                  <a:srgbClr val="000000"/>
                </a:solidFill>
                <a:ea typeface="宋体" charset="-122"/>
              </a:rPr>
              <a:t>以角速度      在与磁场方向垂直的平面上绕棒的一端转动，</a:t>
            </a:r>
            <a:r>
              <a:rPr kumimoji="1" lang="zh-CN" altLang="en-US" dirty="0" smtClean="0">
                <a:solidFill>
                  <a:srgbClr val="CC0000"/>
                </a:solidFill>
                <a:ea typeface="宋体" charset="-122"/>
              </a:rPr>
              <a:t>求</a:t>
            </a:r>
            <a:r>
              <a:rPr kumimoji="1" lang="zh-CN" altLang="en-US" dirty="0" smtClean="0">
                <a:solidFill>
                  <a:srgbClr val="000000"/>
                </a:solidFill>
                <a:ea typeface="宋体" charset="-122"/>
              </a:rPr>
              <a:t>铜棒两端的感应电动势</a:t>
            </a:r>
            <a:r>
              <a:rPr kumimoji="1" lang="en-US" altLang="zh-CN" dirty="0" smtClean="0">
                <a:solidFill>
                  <a:srgbClr val="000000"/>
                </a:solidFill>
                <a:ea typeface="宋体" charset="-122"/>
              </a:rPr>
              <a:t>. </a:t>
            </a:r>
          </a:p>
        </p:txBody>
      </p:sp>
      <p:graphicFrame>
        <p:nvGraphicFramePr>
          <p:cNvPr id="13319" name="Object 7"/>
          <p:cNvGraphicFramePr>
            <a:graphicFrameLocks noChangeAspect="1"/>
          </p:cNvGraphicFramePr>
          <p:nvPr>
            <p:extLst>
              <p:ext uri="{D42A27DB-BD31-4B8C-83A1-F6EECF244321}">
                <p14:modId xmlns:p14="http://schemas.microsoft.com/office/powerpoint/2010/main" val="771556552"/>
              </p:ext>
            </p:extLst>
          </p:nvPr>
        </p:nvGraphicFramePr>
        <p:xfrm>
          <a:off x="8532440" y="692696"/>
          <a:ext cx="374516" cy="311253"/>
        </p:xfrm>
        <a:graphic>
          <a:graphicData uri="http://schemas.openxmlformats.org/presentationml/2006/ole">
            <mc:AlternateContent xmlns:mc="http://schemas.openxmlformats.org/markup-compatibility/2006">
              <mc:Choice xmlns:v="urn:schemas-microsoft-com:vml" Requires="v">
                <p:oleObj spid="_x0000_s67994" name="公式" r:id="rId7" imgW="152280" imgH="139680" progId="Equation.3">
                  <p:embed/>
                </p:oleObj>
              </mc:Choice>
              <mc:Fallback>
                <p:oleObj name="公式" r:id="rId7" imgW="152280" imgH="1396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32440" y="692696"/>
                        <a:ext cx="374516" cy="311253"/>
                      </a:xfrm>
                      <a:prstGeom prst="rect">
                        <a:avLst/>
                      </a:prstGeom>
                      <a:noFill/>
                      <a:ln>
                        <a:noFill/>
                      </a:ln>
                      <a:effectLst/>
                    </p:spPr>
                  </p:pic>
                </p:oleObj>
              </mc:Fallback>
            </mc:AlternateContent>
          </a:graphicData>
        </a:graphic>
      </p:graphicFrame>
      <p:graphicFrame>
        <p:nvGraphicFramePr>
          <p:cNvPr id="13320" name="Object 8"/>
          <p:cNvGraphicFramePr>
            <a:graphicFrameLocks noChangeAspect="1"/>
          </p:cNvGraphicFramePr>
          <p:nvPr>
            <p:extLst>
              <p:ext uri="{D42A27DB-BD31-4B8C-83A1-F6EECF244321}">
                <p14:modId xmlns:p14="http://schemas.microsoft.com/office/powerpoint/2010/main" val="3216309538"/>
              </p:ext>
            </p:extLst>
          </p:nvPr>
        </p:nvGraphicFramePr>
        <p:xfrm>
          <a:off x="1774077" y="692696"/>
          <a:ext cx="296191" cy="316664"/>
        </p:xfrm>
        <a:graphic>
          <a:graphicData uri="http://schemas.openxmlformats.org/presentationml/2006/ole">
            <mc:AlternateContent xmlns:mc="http://schemas.openxmlformats.org/markup-compatibility/2006">
              <mc:Choice xmlns:v="urn:schemas-microsoft-com:vml" Requires="v">
                <p:oleObj spid="_x0000_s67995" name="Equation" r:id="rId9" imgW="139680" imgH="164880" progId="Equation.3">
                  <p:embed/>
                </p:oleObj>
              </mc:Choice>
              <mc:Fallback>
                <p:oleObj name="Equation" r:id="rId9" imgW="139680" imgH="1648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74077" y="692696"/>
                        <a:ext cx="296191" cy="316664"/>
                      </a:xfrm>
                      <a:prstGeom prst="rect">
                        <a:avLst/>
                      </a:prstGeom>
                      <a:noFill/>
                      <a:ln>
                        <a:noFill/>
                      </a:ln>
                      <a:effectLst/>
                    </p:spPr>
                  </p:pic>
                </p:oleObj>
              </mc:Fallback>
            </mc:AlternateContent>
          </a:graphicData>
        </a:graphic>
      </p:graphicFrame>
      <p:graphicFrame>
        <p:nvGraphicFramePr>
          <p:cNvPr id="13321" name="Object 9"/>
          <p:cNvGraphicFramePr>
            <a:graphicFrameLocks noChangeAspect="1"/>
          </p:cNvGraphicFramePr>
          <p:nvPr>
            <p:extLst>
              <p:ext uri="{D42A27DB-BD31-4B8C-83A1-F6EECF244321}">
                <p14:modId xmlns:p14="http://schemas.microsoft.com/office/powerpoint/2010/main" val="3653192171"/>
              </p:ext>
            </p:extLst>
          </p:nvPr>
        </p:nvGraphicFramePr>
        <p:xfrm>
          <a:off x="5009015" y="692696"/>
          <a:ext cx="287000" cy="316651"/>
        </p:xfrm>
        <a:graphic>
          <a:graphicData uri="http://schemas.openxmlformats.org/presentationml/2006/ole">
            <mc:AlternateContent xmlns:mc="http://schemas.openxmlformats.org/markup-compatibility/2006">
              <mc:Choice xmlns:v="urn:schemas-microsoft-com:vml" Requires="v">
                <p:oleObj spid="_x0000_s67996" name="Equation" r:id="rId11" imgW="215640" imgH="266400" progId="Equation.3">
                  <p:embed/>
                </p:oleObj>
              </mc:Choice>
              <mc:Fallback>
                <p:oleObj name="Equation" r:id="rId11" imgW="215640" imgH="2664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09015" y="692696"/>
                        <a:ext cx="287000" cy="316651"/>
                      </a:xfrm>
                      <a:prstGeom prst="rect">
                        <a:avLst/>
                      </a:prstGeom>
                      <a:noFill/>
                      <a:ln>
                        <a:noFill/>
                      </a:ln>
                      <a:effectLst/>
                    </p:spPr>
                  </p:pic>
                </p:oleObj>
              </mc:Fallback>
            </mc:AlternateContent>
          </a:graphicData>
        </a:graphic>
      </p:graphicFrame>
      <p:grpSp>
        <p:nvGrpSpPr>
          <p:cNvPr id="13322" name="Group 10"/>
          <p:cNvGrpSpPr>
            <a:grpSpLocks/>
          </p:cNvGrpSpPr>
          <p:nvPr/>
        </p:nvGrpSpPr>
        <p:grpSpPr bwMode="auto">
          <a:xfrm>
            <a:off x="4876800" y="2349500"/>
            <a:ext cx="3505200" cy="2971800"/>
            <a:chOff x="3072" y="1392"/>
            <a:chExt cx="2208" cy="1872"/>
          </a:xfrm>
        </p:grpSpPr>
        <p:sp>
          <p:nvSpPr>
            <p:cNvPr id="13323" name="Rectangle 11"/>
            <p:cNvSpPr>
              <a:spLocks noChangeArrowheads="1"/>
            </p:cNvSpPr>
            <p:nvPr/>
          </p:nvSpPr>
          <p:spPr bwMode="auto">
            <a:xfrm>
              <a:off x="3072" y="1392"/>
              <a:ext cx="2208" cy="187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0" smtClean="0">
                <a:solidFill>
                  <a:srgbClr val="000000"/>
                </a:solidFill>
                <a:latin typeface="Arial" charset="0"/>
                <a:ea typeface="宋体" charset="-122"/>
              </a:endParaRPr>
            </a:p>
          </p:txBody>
        </p:sp>
        <p:sp>
          <p:nvSpPr>
            <p:cNvPr id="13324" name="Rectangle 12"/>
            <p:cNvSpPr>
              <a:spLocks noChangeArrowheads="1"/>
            </p:cNvSpPr>
            <p:nvPr/>
          </p:nvSpPr>
          <p:spPr bwMode="auto">
            <a:xfrm>
              <a:off x="3168" y="1488"/>
              <a:ext cx="2064" cy="1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mtClean="0">
                  <a:solidFill>
                    <a:srgbClr val="3333CC"/>
                  </a:solidFill>
                  <a:ea typeface="宋体" charset="-122"/>
                </a:rPr>
                <a:t>×     ×     ×     ×     ×</a:t>
              </a:r>
            </a:p>
            <a:p>
              <a:pPr>
                <a:spcBef>
                  <a:spcPct val="50000"/>
                </a:spcBef>
              </a:pPr>
              <a:r>
                <a:rPr kumimoji="1" lang="en-US" altLang="zh-CN" smtClean="0">
                  <a:solidFill>
                    <a:srgbClr val="3333CC"/>
                  </a:solidFill>
                  <a:ea typeface="宋体" charset="-122"/>
                </a:rPr>
                <a:t>×     ×     ×     ×     ×</a:t>
              </a:r>
            </a:p>
            <a:p>
              <a:pPr>
                <a:spcBef>
                  <a:spcPct val="50000"/>
                </a:spcBef>
              </a:pPr>
              <a:r>
                <a:rPr kumimoji="1" lang="en-US" altLang="zh-CN" smtClean="0">
                  <a:solidFill>
                    <a:srgbClr val="3333CC"/>
                  </a:solidFill>
                  <a:ea typeface="宋体" charset="-122"/>
                </a:rPr>
                <a:t>×     ×     ×     ×     ×</a:t>
              </a:r>
            </a:p>
            <a:p>
              <a:pPr>
                <a:spcBef>
                  <a:spcPct val="50000"/>
                </a:spcBef>
              </a:pPr>
              <a:r>
                <a:rPr kumimoji="1" lang="en-US" altLang="zh-CN" smtClean="0">
                  <a:solidFill>
                    <a:srgbClr val="3333CC"/>
                  </a:solidFill>
                  <a:ea typeface="宋体" charset="-122"/>
                </a:rPr>
                <a:t>×     ×     ×     ×     ×</a:t>
              </a:r>
            </a:p>
            <a:p>
              <a:pPr>
                <a:spcBef>
                  <a:spcPct val="50000"/>
                </a:spcBef>
              </a:pPr>
              <a:r>
                <a:rPr kumimoji="1" lang="en-US" altLang="zh-CN" smtClean="0">
                  <a:solidFill>
                    <a:srgbClr val="3333CC"/>
                  </a:solidFill>
                  <a:ea typeface="宋体" charset="-122"/>
                </a:rPr>
                <a:t>×     ×     ×     ×     ×</a:t>
              </a:r>
            </a:p>
          </p:txBody>
        </p:sp>
        <p:sp>
          <p:nvSpPr>
            <p:cNvPr id="13325" name="Oval 13"/>
            <p:cNvSpPr>
              <a:spLocks noChangeArrowheads="1"/>
            </p:cNvSpPr>
            <p:nvPr/>
          </p:nvSpPr>
          <p:spPr bwMode="auto">
            <a:xfrm>
              <a:off x="3264" y="1440"/>
              <a:ext cx="1776" cy="1776"/>
            </a:xfrm>
            <a:prstGeom prst="ellipse">
              <a:avLst/>
            </a:prstGeom>
            <a:noFill/>
            <a:ln w="28575">
              <a:solidFill>
                <a:schemeClr val="bg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0" smtClean="0">
                <a:solidFill>
                  <a:srgbClr val="000000"/>
                </a:solidFill>
                <a:latin typeface="Arial" charset="0"/>
                <a:ea typeface="宋体" charset="-122"/>
              </a:endParaRPr>
            </a:p>
          </p:txBody>
        </p:sp>
        <p:sp>
          <p:nvSpPr>
            <p:cNvPr id="13326" name="Oval 14"/>
            <p:cNvSpPr>
              <a:spLocks noChangeArrowheads="1"/>
            </p:cNvSpPr>
            <p:nvPr/>
          </p:nvSpPr>
          <p:spPr bwMode="auto">
            <a:xfrm>
              <a:off x="3264" y="1440"/>
              <a:ext cx="1776" cy="1776"/>
            </a:xfrm>
            <a:prstGeom prst="ellipse">
              <a:avLst/>
            </a:prstGeom>
            <a:noFill/>
            <a:ln w="19050">
              <a:solidFill>
                <a:schemeClr val="tx1"/>
              </a:solidFill>
              <a:prstDash val="dash"/>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0" smtClean="0">
                <a:solidFill>
                  <a:srgbClr val="000000"/>
                </a:solidFill>
                <a:latin typeface="Arial" charset="0"/>
                <a:ea typeface="宋体" charset="-122"/>
              </a:endParaRPr>
            </a:p>
          </p:txBody>
        </p:sp>
        <p:sp>
          <p:nvSpPr>
            <p:cNvPr id="13327" name="Rectangle 15"/>
            <p:cNvSpPr>
              <a:spLocks noChangeArrowheads="1"/>
            </p:cNvSpPr>
            <p:nvPr/>
          </p:nvSpPr>
          <p:spPr bwMode="auto">
            <a:xfrm rot="-2284107">
              <a:off x="4080" y="2064"/>
              <a:ext cx="864" cy="48"/>
            </a:xfrm>
            <a:prstGeom prst="rect">
              <a:avLst/>
            </a:prstGeom>
            <a:solidFill>
              <a:srgbClr val="CC9900"/>
            </a:solidFill>
            <a:ln w="19050">
              <a:solidFill>
                <a:srgbClr val="99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0" smtClean="0">
                <a:solidFill>
                  <a:srgbClr val="000000"/>
                </a:solidFill>
                <a:latin typeface="Arial" charset="0"/>
                <a:ea typeface="宋体" charset="-122"/>
              </a:endParaRPr>
            </a:p>
          </p:txBody>
        </p:sp>
        <p:sp>
          <p:nvSpPr>
            <p:cNvPr id="13328" name="AutoShape 16"/>
            <p:cNvSpPr>
              <a:spLocks noChangeArrowheads="1"/>
            </p:cNvSpPr>
            <p:nvPr/>
          </p:nvSpPr>
          <p:spPr bwMode="auto">
            <a:xfrm>
              <a:off x="3936" y="2160"/>
              <a:ext cx="384" cy="432"/>
            </a:xfrm>
            <a:custGeom>
              <a:avLst/>
              <a:gdLst>
                <a:gd name="G0" fmla="+- -945669 0 0"/>
                <a:gd name="G1" fmla="+- 11428956 0 0"/>
                <a:gd name="G2" fmla="+- -945669 0 11428956"/>
                <a:gd name="G3" fmla="+- 10800 0 0"/>
                <a:gd name="G4" fmla="+- 0 0 -945669"/>
                <a:gd name="T0" fmla="*/ 360 256 1"/>
                <a:gd name="T1" fmla="*/ 0 256 1"/>
                <a:gd name="G5" fmla="+- G2 T0 T1"/>
                <a:gd name="G6" fmla="?: G2 G2 G5"/>
                <a:gd name="G7" fmla="+- 0 0 G6"/>
                <a:gd name="G8" fmla="+- 8828 0 0"/>
                <a:gd name="G9" fmla="+- 0 0 11428956"/>
                <a:gd name="G10" fmla="+- 8828 0 2700"/>
                <a:gd name="G11" fmla="cos G10 -945669"/>
                <a:gd name="G12" fmla="sin G10 -945669"/>
                <a:gd name="G13" fmla="cos 13500 -945669"/>
                <a:gd name="G14" fmla="sin 13500 -945669"/>
                <a:gd name="G15" fmla="+- G11 10800 0"/>
                <a:gd name="G16" fmla="+- G12 10800 0"/>
                <a:gd name="G17" fmla="+- G13 10800 0"/>
                <a:gd name="G18" fmla="+- G14 10800 0"/>
                <a:gd name="G19" fmla="*/ 8828 1 2"/>
                <a:gd name="G20" fmla="+- G19 5400 0"/>
                <a:gd name="G21" fmla="cos G20 -945669"/>
                <a:gd name="G22" fmla="sin G20 -945669"/>
                <a:gd name="G23" fmla="+- G21 10800 0"/>
                <a:gd name="G24" fmla="+- G12 G23 G22"/>
                <a:gd name="G25" fmla="+- G22 G23 G11"/>
                <a:gd name="G26" fmla="cos 10800 -945669"/>
                <a:gd name="G27" fmla="sin 10800 -945669"/>
                <a:gd name="G28" fmla="cos 8828 -945669"/>
                <a:gd name="G29" fmla="sin 8828 -945669"/>
                <a:gd name="G30" fmla="+- G26 10800 0"/>
                <a:gd name="G31" fmla="+- G27 10800 0"/>
                <a:gd name="G32" fmla="+- G28 10800 0"/>
                <a:gd name="G33" fmla="+- G29 10800 0"/>
                <a:gd name="G34" fmla="+- G19 5400 0"/>
                <a:gd name="G35" fmla="cos G34 11428956"/>
                <a:gd name="G36" fmla="sin G34 11428956"/>
                <a:gd name="G37" fmla="+/ 11428956 -945669 2"/>
                <a:gd name="T2" fmla="*/ 180 256 1"/>
                <a:gd name="T3" fmla="*/ 0 256 1"/>
                <a:gd name="G38" fmla="+- G37 T2 T3"/>
                <a:gd name="G39" fmla="?: G2 G37 G38"/>
                <a:gd name="G40" fmla="cos 10800 G39"/>
                <a:gd name="G41" fmla="sin 10800 G39"/>
                <a:gd name="G42" fmla="cos 8828 G39"/>
                <a:gd name="G43" fmla="sin 8828 G39"/>
                <a:gd name="G44" fmla="+- G40 10800 0"/>
                <a:gd name="G45" fmla="+- G41 10800 0"/>
                <a:gd name="G46" fmla="+- G42 10800 0"/>
                <a:gd name="G47" fmla="+- G43 10800 0"/>
                <a:gd name="G48" fmla="+- G35 10800 0"/>
                <a:gd name="G49" fmla="+- G36 10800 0"/>
                <a:gd name="T4" fmla="*/ 8921 w 21600"/>
                <a:gd name="T5" fmla="*/ 164 h 21600"/>
                <a:gd name="T6" fmla="*/ 1032 w 21600"/>
                <a:gd name="T7" fmla="*/ 11759 h 21600"/>
                <a:gd name="T8" fmla="*/ 9264 w 21600"/>
                <a:gd name="T9" fmla="*/ 2106 h 21600"/>
                <a:gd name="T10" fmla="*/ 23874 w 21600"/>
                <a:gd name="T11" fmla="*/ 7435 h 21600"/>
                <a:gd name="T12" fmla="*/ 21222 w 21600"/>
                <a:gd name="T13" fmla="*/ 11924 h 21600"/>
                <a:gd name="T14" fmla="*/ 16734 w 21600"/>
                <a:gd name="T15" fmla="*/ 9272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9349" y="8600"/>
                  </a:moveTo>
                  <a:cubicBezTo>
                    <a:pt x="18345" y="4698"/>
                    <a:pt x="14828" y="1972"/>
                    <a:pt x="10800" y="1972"/>
                  </a:cubicBezTo>
                  <a:cubicBezTo>
                    <a:pt x="5924" y="1972"/>
                    <a:pt x="1972" y="5924"/>
                    <a:pt x="1972" y="10800"/>
                  </a:cubicBezTo>
                  <a:cubicBezTo>
                    <a:pt x="1971" y="11088"/>
                    <a:pt x="1986" y="11375"/>
                    <a:pt x="2014" y="11662"/>
                  </a:cubicBezTo>
                  <a:lnTo>
                    <a:pt x="51" y="11855"/>
                  </a:lnTo>
                  <a:cubicBezTo>
                    <a:pt x="17" y="11504"/>
                    <a:pt x="0" y="11152"/>
                    <a:pt x="0" y="10800"/>
                  </a:cubicBezTo>
                  <a:cubicBezTo>
                    <a:pt x="0" y="4835"/>
                    <a:pt x="4835" y="0"/>
                    <a:pt x="10800" y="0"/>
                  </a:cubicBezTo>
                  <a:cubicBezTo>
                    <a:pt x="15728" y="-1"/>
                    <a:pt x="20031" y="3336"/>
                    <a:pt x="21259" y="8108"/>
                  </a:cubicBezTo>
                  <a:lnTo>
                    <a:pt x="23874" y="7435"/>
                  </a:lnTo>
                  <a:lnTo>
                    <a:pt x="21222" y="11924"/>
                  </a:lnTo>
                  <a:lnTo>
                    <a:pt x="16734" y="9272"/>
                  </a:lnTo>
                  <a:lnTo>
                    <a:pt x="19349" y="8600"/>
                  </a:lnTo>
                  <a:close/>
                </a:path>
              </a:pathLst>
            </a:custGeom>
            <a:solidFill>
              <a:srgbClr val="FF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0" smtClean="0">
                <a:solidFill>
                  <a:srgbClr val="000000"/>
                </a:solidFill>
                <a:latin typeface="Arial" charset="0"/>
                <a:ea typeface="宋体" charset="-122"/>
              </a:endParaRPr>
            </a:p>
          </p:txBody>
        </p:sp>
        <p:graphicFrame>
          <p:nvGraphicFramePr>
            <p:cNvPr id="13329" name="Object 17"/>
            <p:cNvGraphicFramePr>
              <a:graphicFrameLocks noChangeAspect="1"/>
            </p:cNvGraphicFramePr>
            <p:nvPr/>
          </p:nvGraphicFramePr>
          <p:xfrm>
            <a:off x="4176" y="2400"/>
            <a:ext cx="336" cy="311"/>
          </p:xfrm>
          <a:graphic>
            <a:graphicData uri="http://schemas.openxmlformats.org/presentationml/2006/ole">
              <mc:AlternateContent xmlns:mc="http://schemas.openxmlformats.org/markup-compatibility/2006">
                <mc:Choice xmlns:v="urn:schemas-microsoft-com:vml" Requires="v">
                  <p:oleObj spid="_x0000_s67997" name="公式" r:id="rId13" imgW="152280" imgH="139680" progId="Equation.3">
                    <p:embed/>
                  </p:oleObj>
                </mc:Choice>
                <mc:Fallback>
                  <p:oleObj name="公式" r:id="rId13" imgW="152280" imgH="1396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76" y="2400"/>
                          <a:ext cx="336" cy="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30" name="Text Box 18"/>
            <p:cNvSpPr txBox="1">
              <a:spLocks noChangeArrowheads="1"/>
            </p:cNvSpPr>
            <p:nvPr/>
          </p:nvSpPr>
          <p:spPr bwMode="auto">
            <a:xfrm>
              <a:off x="3984" y="2304"/>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kumimoji="1" lang="en-US" altLang="zh-CN" sz="2800" i="1" smtClean="0">
                  <a:solidFill>
                    <a:srgbClr val="CC0000"/>
                  </a:solidFill>
                  <a:ea typeface="宋体" charset="-122"/>
                </a:rPr>
                <a:t>o</a:t>
              </a:r>
              <a:endParaRPr kumimoji="1" lang="en-US" altLang="zh-CN" sz="2800" i="1" smtClean="0">
                <a:solidFill>
                  <a:srgbClr val="000000"/>
                </a:solidFill>
                <a:ea typeface="宋体" charset="-122"/>
              </a:endParaRPr>
            </a:p>
          </p:txBody>
        </p:sp>
        <p:sp>
          <p:nvSpPr>
            <p:cNvPr id="13331" name="Text Box 19"/>
            <p:cNvSpPr txBox="1">
              <a:spLocks noChangeArrowheads="1"/>
            </p:cNvSpPr>
            <p:nvPr/>
          </p:nvSpPr>
          <p:spPr bwMode="auto">
            <a:xfrm>
              <a:off x="4848" y="1632"/>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kumimoji="1" lang="en-US" altLang="zh-CN" i="1" smtClean="0">
                  <a:solidFill>
                    <a:srgbClr val="CC0000"/>
                  </a:solidFill>
                  <a:ea typeface="宋体" charset="-122"/>
                </a:rPr>
                <a:t>P</a:t>
              </a:r>
            </a:p>
          </p:txBody>
        </p:sp>
        <p:graphicFrame>
          <p:nvGraphicFramePr>
            <p:cNvPr id="13332" name="Object 20"/>
            <p:cNvGraphicFramePr>
              <a:graphicFrameLocks noChangeAspect="1"/>
            </p:cNvGraphicFramePr>
            <p:nvPr/>
          </p:nvGraphicFramePr>
          <p:xfrm>
            <a:off x="4176" y="2400"/>
            <a:ext cx="336" cy="311"/>
          </p:xfrm>
          <a:graphic>
            <a:graphicData uri="http://schemas.openxmlformats.org/presentationml/2006/ole">
              <mc:AlternateContent xmlns:mc="http://schemas.openxmlformats.org/markup-compatibility/2006">
                <mc:Choice xmlns:v="urn:schemas-microsoft-com:vml" Requires="v">
                  <p:oleObj spid="_x0000_s67998" name="公式" r:id="rId14" imgW="152280" imgH="139680" progId="Equation.3">
                    <p:embed/>
                  </p:oleObj>
                </mc:Choice>
                <mc:Fallback>
                  <p:oleObj name="公式" r:id="rId14" imgW="152280" imgH="1396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76" y="2400"/>
                          <a:ext cx="336" cy="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33" name="Object 21"/>
            <p:cNvGraphicFramePr>
              <a:graphicFrameLocks noChangeAspect="1"/>
            </p:cNvGraphicFramePr>
            <p:nvPr/>
          </p:nvGraphicFramePr>
          <p:xfrm>
            <a:off x="3329" y="2400"/>
            <a:ext cx="223" cy="276"/>
          </p:xfrm>
          <a:graphic>
            <a:graphicData uri="http://schemas.openxmlformats.org/presentationml/2006/ole">
              <mc:AlternateContent xmlns:mc="http://schemas.openxmlformats.org/markup-compatibility/2006">
                <mc:Choice xmlns:v="urn:schemas-microsoft-com:vml" Requires="v">
                  <p:oleObj spid="_x0000_s67999" name="Equation" r:id="rId15" imgW="215640" imgH="266400" progId="Equation.3">
                    <p:embed/>
                  </p:oleObj>
                </mc:Choice>
                <mc:Fallback>
                  <p:oleObj name="Equation" r:id="rId15" imgW="215640" imgH="2664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29" y="2400"/>
                          <a:ext cx="223" cy="2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3334" name="Group 22"/>
          <p:cNvGrpSpPr>
            <a:grpSpLocks/>
          </p:cNvGrpSpPr>
          <p:nvPr/>
        </p:nvGrpSpPr>
        <p:grpSpPr bwMode="auto">
          <a:xfrm>
            <a:off x="4806950" y="5354638"/>
            <a:ext cx="3581400" cy="679450"/>
            <a:chOff x="3024" y="3300"/>
            <a:chExt cx="2256" cy="428"/>
          </a:xfrm>
        </p:grpSpPr>
        <p:sp>
          <p:nvSpPr>
            <p:cNvPr id="13335" name="Text Box 23"/>
            <p:cNvSpPr txBox="1">
              <a:spLocks noChangeArrowheads="1"/>
            </p:cNvSpPr>
            <p:nvPr/>
          </p:nvSpPr>
          <p:spPr bwMode="auto">
            <a:xfrm>
              <a:off x="3024" y="3360"/>
              <a:ext cx="2256" cy="333"/>
            </a:xfrm>
            <a:prstGeom prst="rect">
              <a:avLst/>
            </a:prstGeom>
            <a:solidFill>
              <a:srgbClr val="F6FDE9"/>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smtClean="0">
                  <a:solidFill>
                    <a:srgbClr val="CC0000"/>
                  </a:solidFill>
                  <a:ea typeface="宋体" charset="-122"/>
                </a:rPr>
                <a:t>       </a:t>
              </a:r>
              <a:r>
                <a:rPr kumimoji="1" lang="zh-CN" altLang="en-US" sz="2800" smtClean="0">
                  <a:solidFill>
                    <a:srgbClr val="000000"/>
                  </a:solidFill>
                  <a:ea typeface="宋体" charset="-122"/>
                </a:rPr>
                <a:t>方向  </a:t>
              </a:r>
              <a:r>
                <a:rPr kumimoji="1" lang="en-US" altLang="zh-CN" sz="2800" i="1" smtClean="0">
                  <a:solidFill>
                    <a:srgbClr val="000000"/>
                  </a:solidFill>
                  <a:ea typeface="宋体" charset="-122"/>
                </a:rPr>
                <a:t>O</a:t>
              </a:r>
              <a:r>
                <a:rPr kumimoji="1" lang="en-US" altLang="zh-CN" sz="2800" smtClean="0">
                  <a:solidFill>
                    <a:srgbClr val="000000"/>
                  </a:solidFill>
                  <a:ea typeface="宋体" charset="-122"/>
                </a:rPr>
                <a:t>            </a:t>
              </a:r>
              <a:r>
                <a:rPr kumimoji="1" lang="en-US" altLang="zh-CN" sz="2800" i="1" smtClean="0">
                  <a:solidFill>
                    <a:srgbClr val="000000"/>
                  </a:solidFill>
                  <a:ea typeface="宋体" charset="-122"/>
                </a:rPr>
                <a:t>P</a:t>
              </a:r>
            </a:p>
          </p:txBody>
        </p:sp>
        <p:graphicFrame>
          <p:nvGraphicFramePr>
            <p:cNvPr id="13336" name="Object 24"/>
            <p:cNvGraphicFramePr>
              <a:graphicFrameLocks noChangeAspect="1"/>
            </p:cNvGraphicFramePr>
            <p:nvPr>
              <p:extLst>
                <p:ext uri="{D42A27DB-BD31-4B8C-83A1-F6EECF244321}">
                  <p14:modId xmlns:p14="http://schemas.microsoft.com/office/powerpoint/2010/main" val="2022783270"/>
                </p:ext>
              </p:extLst>
            </p:nvPr>
          </p:nvGraphicFramePr>
          <p:xfrm>
            <a:off x="3164" y="3300"/>
            <a:ext cx="340" cy="428"/>
          </p:xfrm>
          <a:graphic>
            <a:graphicData uri="http://schemas.openxmlformats.org/presentationml/2006/ole">
              <mc:AlternateContent xmlns:mc="http://schemas.openxmlformats.org/markup-compatibility/2006">
                <mc:Choice xmlns:v="urn:schemas-microsoft-com:vml" Requires="v">
                  <p:oleObj spid="_x0000_s68000" name="Equation" r:id="rId17" imgW="139680" imgH="228600" progId="Equation.DSMT4">
                    <p:embed/>
                  </p:oleObj>
                </mc:Choice>
                <mc:Fallback>
                  <p:oleObj name="Equation" r:id="rId17" imgW="139680" imgH="228600" progId="Equation.DSMT4">
                    <p:embed/>
                    <p:pic>
                      <p:nvPicPr>
                        <p:cNvPr id="0" name=""/>
                        <p:cNvPicPr>
                          <a:picLocks noChangeAspect="1" noChangeArrowheads="1"/>
                        </p:cNvPicPr>
                        <p:nvPr/>
                      </p:nvPicPr>
                      <p:blipFill>
                        <a:blip r:embed="rId18"/>
                        <a:srcRect/>
                        <a:stretch>
                          <a:fillRect/>
                        </a:stretch>
                      </p:blipFill>
                      <p:spPr bwMode="auto">
                        <a:xfrm>
                          <a:off x="3164" y="3300"/>
                          <a:ext cx="340" cy="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37" name="Line 25"/>
            <p:cNvSpPr>
              <a:spLocks noChangeShapeType="1"/>
            </p:cNvSpPr>
            <p:nvPr/>
          </p:nvSpPr>
          <p:spPr bwMode="auto">
            <a:xfrm>
              <a:off x="4272" y="3552"/>
              <a:ext cx="528"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0" smtClean="0">
                <a:solidFill>
                  <a:srgbClr val="000000"/>
                </a:solidFill>
                <a:latin typeface="Arial" charset="0"/>
                <a:ea typeface="宋体" charset="-122"/>
              </a:endParaRPr>
            </a:p>
          </p:txBody>
        </p:sp>
      </p:grpSp>
      <p:grpSp>
        <p:nvGrpSpPr>
          <p:cNvPr id="13338" name="Group 26"/>
          <p:cNvGrpSpPr>
            <a:grpSpLocks/>
          </p:cNvGrpSpPr>
          <p:nvPr/>
        </p:nvGrpSpPr>
        <p:grpSpPr bwMode="auto">
          <a:xfrm>
            <a:off x="6705600" y="2852738"/>
            <a:ext cx="1204913" cy="1568450"/>
            <a:chOff x="4224" y="1708"/>
            <a:chExt cx="759" cy="988"/>
          </a:xfrm>
        </p:grpSpPr>
        <p:sp>
          <p:nvSpPr>
            <p:cNvPr id="13339" name="Line 27"/>
            <p:cNvSpPr>
              <a:spLocks noChangeShapeType="1"/>
            </p:cNvSpPr>
            <p:nvPr/>
          </p:nvSpPr>
          <p:spPr bwMode="auto">
            <a:xfrm>
              <a:off x="4512" y="2118"/>
              <a:ext cx="240" cy="336"/>
            </a:xfrm>
            <a:prstGeom prst="line">
              <a:avLst/>
            </a:prstGeom>
            <a:noFill/>
            <a:ln w="3810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0" smtClean="0">
                <a:solidFill>
                  <a:srgbClr val="000000"/>
                </a:solidFill>
                <a:latin typeface="Arial" charset="0"/>
                <a:ea typeface="宋体" charset="-122"/>
              </a:endParaRPr>
            </a:p>
          </p:txBody>
        </p:sp>
        <p:graphicFrame>
          <p:nvGraphicFramePr>
            <p:cNvPr id="13340" name="Object 28"/>
            <p:cNvGraphicFramePr>
              <a:graphicFrameLocks noChangeAspect="1"/>
            </p:cNvGraphicFramePr>
            <p:nvPr/>
          </p:nvGraphicFramePr>
          <p:xfrm>
            <a:off x="4704" y="2304"/>
            <a:ext cx="279" cy="392"/>
          </p:xfrm>
          <a:graphic>
            <a:graphicData uri="http://schemas.openxmlformats.org/presentationml/2006/ole">
              <mc:AlternateContent xmlns:mc="http://schemas.openxmlformats.org/markup-compatibility/2006">
                <mc:Choice xmlns:v="urn:schemas-microsoft-com:vml" Requires="v">
                  <p:oleObj spid="_x0000_s68001" name="Equation" r:id="rId19" imgW="126720" imgH="177480" progId="Equation.3">
                    <p:embed/>
                  </p:oleObj>
                </mc:Choice>
                <mc:Fallback>
                  <p:oleObj name="Equation" r:id="rId19" imgW="126720" imgH="17748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704" y="2304"/>
                          <a:ext cx="279" cy="3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41" name="Object 29"/>
            <p:cNvGraphicFramePr>
              <a:graphicFrameLocks noChangeAspect="1"/>
            </p:cNvGraphicFramePr>
            <p:nvPr/>
          </p:nvGraphicFramePr>
          <p:xfrm>
            <a:off x="4224" y="1708"/>
            <a:ext cx="336" cy="322"/>
          </p:xfrm>
          <a:graphic>
            <a:graphicData uri="http://schemas.openxmlformats.org/presentationml/2006/ole">
              <mc:AlternateContent xmlns:mc="http://schemas.openxmlformats.org/markup-compatibility/2006">
                <mc:Choice xmlns:v="urn:schemas-microsoft-com:vml" Requires="v">
                  <p:oleObj spid="_x0000_s68002" name="Equation" r:id="rId21" imgW="342720" imgH="330120" progId="Equation.3">
                    <p:embed/>
                  </p:oleObj>
                </mc:Choice>
                <mc:Fallback>
                  <p:oleObj name="Equation" r:id="rId21" imgW="342720" imgH="33012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224" y="1708"/>
                          <a:ext cx="336" cy="3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42" name="AutoShape 30"/>
            <p:cNvSpPr>
              <a:spLocks noChangeArrowheads="1"/>
            </p:cNvSpPr>
            <p:nvPr/>
          </p:nvSpPr>
          <p:spPr bwMode="auto">
            <a:xfrm rot="2782869">
              <a:off x="4488" y="1944"/>
              <a:ext cx="96" cy="240"/>
            </a:xfrm>
            <a:prstGeom prst="upArrow">
              <a:avLst>
                <a:gd name="adj1" fmla="val 42704"/>
                <a:gd name="adj2" fmla="val 134375"/>
              </a:avLst>
            </a:prstGeom>
            <a:solidFill>
              <a:srgbClr val="FFFF99"/>
            </a:solidFill>
            <a:ln w="28575">
              <a:solidFill>
                <a:srgbClr val="66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0" smtClean="0">
                <a:solidFill>
                  <a:srgbClr val="000000"/>
                </a:solidFill>
                <a:latin typeface="Arial" charset="0"/>
                <a:ea typeface="宋体" charset="-122"/>
              </a:endParaRPr>
            </a:p>
          </p:txBody>
        </p:sp>
      </p:grpSp>
      <p:sp>
        <p:nvSpPr>
          <p:cNvPr id="32" name="Rectangle 50"/>
          <p:cNvSpPr>
            <a:spLocks noChangeArrowheads="1"/>
          </p:cNvSpPr>
          <p:nvPr/>
        </p:nvSpPr>
        <p:spPr bwMode="auto">
          <a:xfrm>
            <a:off x="-1588" y="0"/>
            <a:ext cx="9144001"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Text Box 55"/>
          <p:cNvSpPr txBox="1">
            <a:spLocks noChangeArrowheads="1"/>
          </p:cNvSpPr>
          <p:nvPr/>
        </p:nvSpPr>
        <p:spPr bwMode="auto">
          <a:xfrm>
            <a:off x="7215400" y="50808"/>
            <a:ext cx="182423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zh-CN" altLang="en-US" dirty="0" smtClean="0">
                <a:solidFill>
                  <a:srgbClr val="FFFFFF"/>
                </a:solidFill>
                <a:latin typeface="宋体"/>
                <a:ea typeface="宋体"/>
              </a:rPr>
              <a:t>动生电动势</a:t>
            </a:r>
          </a:p>
        </p:txBody>
      </p:sp>
      <p:sp>
        <p:nvSpPr>
          <p:cNvPr id="34" name="Text Box 55"/>
          <p:cNvSpPr txBox="1">
            <a:spLocks noChangeArrowheads="1"/>
          </p:cNvSpPr>
          <p:nvPr/>
        </p:nvSpPr>
        <p:spPr bwMode="auto">
          <a:xfrm>
            <a:off x="39398" y="50510"/>
            <a:ext cx="18827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zh-CN" altLang="en-US" dirty="0" smtClean="0">
                <a:solidFill>
                  <a:srgbClr val="FFFFFF"/>
                </a:solidFill>
                <a:latin typeface="宋体"/>
                <a:ea typeface="宋体"/>
              </a:rPr>
              <a:t>二、计算题</a:t>
            </a:r>
          </a:p>
        </p:txBody>
      </p:sp>
      <p:graphicFrame>
        <p:nvGraphicFramePr>
          <p:cNvPr id="2" name="对象 1"/>
          <p:cNvGraphicFramePr>
            <a:graphicFrameLocks noChangeAspect="1"/>
          </p:cNvGraphicFramePr>
          <p:nvPr>
            <p:extLst>
              <p:ext uri="{D42A27DB-BD31-4B8C-83A1-F6EECF244321}">
                <p14:modId xmlns:p14="http://schemas.microsoft.com/office/powerpoint/2010/main" val="1494751175"/>
              </p:ext>
            </p:extLst>
          </p:nvPr>
        </p:nvGraphicFramePr>
        <p:xfrm>
          <a:off x="1475855" y="4174114"/>
          <a:ext cx="1944017" cy="765415"/>
        </p:xfrm>
        <a:graphic>
          <a:graphicData uri="http://schemas.openxmlformats.org/presentationml/2006/ole">
            <mc:AlternateContent xmlns:mc="http://schemas.openxmlformats.org/markup-compatibility/2006">
              <mc:Choice xmlns:v="urn:schemas-microsoft-com:vml" Requires="v">
                <p:oleObj spid="_x0000_s68003" name="Equation" r:id="rId23" imgW="672808" imgH="330057" progId="Equation.3">
                  <p:embed/>
                </p:oleObj>
              </mc:Choice>
              <mc:Fallback>
                <p:oleObj name="Equation" r:id="rId23" imgW="672808" imgH="330057"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475855" y="4174114"/>
                        <a:ext cx="1944017" cy="765415"/>
                      </a:xfrm>
                      <a:prstGeom prst="rect">
                        <a:avLst/>
                      </a:prstGeom>
                      <a:noFill/>
                      <a:ln>
                        <a:noFill/>
                      </a:ln>
                      <a:effectLst/>
                      <a:extLst/>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806937769"/>
              </p:ext>
            </p:extLst>
          </p:nvPr>
        </p:nvGraphicFramePr>
        <p:xfrm>
          <a:off x="951981" y="3181927"/>
          <a:ext cx="2179860" cy="807780"/>
        </p:xfrm>
        <a:graphic>
          <a:graphicData uri="http://schemas.openxmlformats.org/presentationml/2006/ole">
            <mc:AlternateContent xmlns:mc="http://schemas.openxmlformats.org/markup-compatibility/2006">
              <mc:Choice xmlns:v="urn:schemas-microsoft-com:vml" Requires="v">
                <p:oleObj spid="_x0000_s68004" name="Equation" r:id="rId25" imgW="761760" imgH="330120" progId="Equation.DSMT4">
                  <p:embed/>
                </p:oleObj>
              </mc:Choice>
              <mc:Fallback>
                <p:oleObj name="Equation" r:id="rId25" imgW="761760" imgH="330120"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51981" y="3181927"/>
                        <a:ext cx="2179860" cy="807780"/>
                      </a:xfrm>
                      <a:prstGeom prst="rect">
                        <a:avLst/>
                      </a:prstGeom>
                      <a:noFill/>
                      <a:ln>
                        <a:noFill/>
                      </a:ln>
                      <a:effectLs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084640615"/>
              </p:ext>
            </p:extLst>
          </p:nvPr>
        </p:nvGraphicFramePr>
        <p:xfrm>
          <a:off x="899593" y="5071053"/>
          <a:ext cx="1944215" cy="823670"/>
        </p:xfrm>
        <a:graphic>
          <a:graphicData uri="http://schemas.openxmlformats.org/presentationml/2006/ole">
            <mc:AlternateContent xmlns:mc="http://schemas.openxmlformats.org/markup-compatibility/2006">
              <mc:Choice xmlns:v="urn:schemas-microsoft-com:vml" Requires="v">
                <p:oleObj spid="_x0000_s68005" name="Equation" r:id="rId27" imgW="749160" imgH="393480" progId="Equation.DSMT4">
                  <p:embed/>
                </p:oleObj>
              </mc:Choice>
              <mc:Fallback>
                <p:oleObj name="Equation" r:id="rId27" imgW="749160" imgH="393480" progId="Equation.DSMT4">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99593" y="5071053"/>
                        <a:ext cx="1944215" cy="82367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667670254"/>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nodeType="clickEffect">
                                  <p:stCondLst>
                                    <p:cond delay="0"/>
                                  </p:stCondLst>
                                  <p:childTnLst>
                                    <p:set>
                                      <p:cBhvr>
                                        <p:cTn id="6" dur="1" fill="hold">
                                          <p:stCondLst>
                                            <p:cond delay="0"/>
                                          </p:stCondLst>
                                        </p:cTn>
                                        <p:tgtEl>
                                          <p:spTgt spid="13338"/>
                                        </p:tgtEl>
                                        <p:attrNameLst>
                                          <p:attrName>style.visibility</p:attrName>
                                        </p:attrNameLst>
                                      </p:cBhvr>
                                      <p:to>
                                        <p:strVal val="visible"/>
                                      </p:to>
                                    </p:set>
                                    <p:animEffect transition="in" filter="strips(downRight)">
                                      <p:cBhvr>
                                        <p:cTn id="7" dur="500"/>
                                        <p:tgtEl>
                                          <p:spTgt spid="133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3334"/>
                                        </p:tgtEl>
                                        <p:attrNameLst>
                                          <p:attrName>style.visibility</p:attrName>
                                        </p:attrNameLst>
                                      </p:cBhvr>
                                      <p:to>
                                        <p:strVal val="visible"/>
                                      </p:to>
                                    </p:set>
                                    <p:animEffect transition="in" filter="blinds(horizontal)">
                                      <p:cBhvr>
                                        <p:cTn id="12" dur="500"/>
                                        <p:tgtEl>
                                          <p:spTgt spid="1333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3316"/>
                                        </p:tgtEl>
                                        <p:attrNameLst>
                                          <p:attrName>style.visibility</p:attrName>
                                        </p:attrNameLst>
                                      </p:cBhvr>
                                      <p:to>
                                        <p:strVal val="visible"/>
                                      </p:to>
                                    </p:set>
                                    <p:animEffect transition="in" filter="blinds(horizontal)">
                                      <p:cBhvr>
                                        <p:cTn id="17" dur="500"/>
                                        <p:tgtEl>
                                          <p:spTgt spid="1331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13315"/>
                                        </p:tgtEl>
                                        <p:attrNameLst>
                                          <p:attrName>style.visibility</p:attrName>
                                        </p:attrNameLst>
                                      </p:cBhvr>
                                      <p:to>
                                        <p:strVal val="visible"/>
                                      </p:to>
                                    </p:set>
                                    <p:animEffect transition="in" filter="blinds(vertical)">
                                      <p:cBhvr>
                                        <p:cTn id="22" dur="500"/>
                                        <p:tgtEl>
                                          <p:spTgt spid="1331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vertical)">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linds(vertical)">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blinds(vertical)">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内容占位符 4"/>
          <p:cNvSpPr>
            <a:spLocks/>
          </p:cNvSpPr>
          <p:nvPr/>
        </p:nvSpPr>
        <p:spPr bwMode="auto">
          <a:xfrm>
            <a:off x="106363" y="620713"/>
            <a:ext cx="54737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spcBef>
                <a:spcPct val="20000"/>
              </a:spcBef>
              <a:defRPr/>
            </a:pPr>
            <a:r>
              <a:rPr kumimoji="1" lang="en-US" altLang="zh-CN" sz="2200" dirty="0" smtClean="0">
                <a:solidFill>
                  <a:srgbClr val="0000FF"/>
                </a:solidFill>
                <a:latin typeface="宋体"/>
                <a:ea typeface="宋体"/>
              </a:rPr>
              <a:t>12.</a:t>
            </a:r>
            <a:r>
              <a:rPr kumimoji="1" lang="zh-CN" altLang="en-US" sz="2200" dirty="0" smtClean="0">
                <a:solidFill>
                  <a:srgbClr val="0000FF"/>
                </a:solidFill>
                <a:latin typeface="宋体"/>
                <a:ea typeface="宋体"/>
              </a:rPr>
              <a:t>阅读</a:t>
            </a:r>
            <a:r>
              <a:rPr kumimoji="1" lang="zh-CN" altLang="en-US" sz="2200" dirty="0">
                <a:solidFill>
                  <a:srgbClr val="0000FF"/>
                </a:solidFill>
                <a:latin typeface="宋体"/>
                <a:ea typeface="宋体"/>
              </a:rPr>
              <a:t>材料，根据要求完成教学设计</a:t>
            </a:r>
            <a:r>
              <a:rPr kumimoji="1" lang="zh-CN" altLang="en-US" dirty="0">
                <a:solidFill>
                  <a:srgbClr val="0000FF"/>
                </a:solidFill>
              </a:rPr>
              <a:t>。</a:t>
            </a:r>
          </a:p>
          <a:p>
            <a:pPr>
              <a:lnSpc>
                <a:spcPct val="90000"/>
              </a:lnSpc>
              <a:spcBef>
                <a:spcPct val="20000"/>
              </a:spcBef>
              <a:defRPr/>
            </a:pPr>
            <a:endParaRPr lang="zh-CN" altLang="en-US" dirty="0">
              <a:solidFill>
                <a:srgbClr val="0000FF"/>
              </a:solidFill>
            </a:endParaRPr>
          </a:p>
        </p:txBody>
      </p:sp>
      <p:sp>
        <p:nvSpPr>
          <p:cNvPr id="56324"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25" name="Text Box 55"/>
          <p:cNvSpPr txBox="1">
            <a:spLocks noChangeArrowheads="1"/>
          </p:cNvSpPr>
          <p:nvPr/>
        </p:nvSpPr>
        <p:spPr bwMode="auto">
          <a:xfrm>
            <a:off x="25400" y="50800"/>
            <a:ext cx="240665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四、教学设计题</a:t>
            </a:r>
          </a:p>
        </p:txBody>
      </p:sp>
      <p:sp>
        <p:nvSpPr>
          <p:cNvPr id="56326" name="矩形 1"/>
          <p:cNvSpPr>
            <a:spLocks noChangeArrowheads="1"/>
          </p:cNvSpPr>
          <p:nvPr/>
        </p:nvSpPr>
        <p:spPr bwMode="auto">
          <a:xfrm>
            <a:off x="132050" y="4791075"/>
            <a:ext cx="90119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dirty="0">
                <a:solidFill>
                  <a:srgbClr val="0000FF"/>
                </a:solidFill>
                <a:latin typeface="楷体" pitchFamily="49" charset="-122"/>
                <a:ea typeface="楷体" pitchFamily="49" charset="-122"/>
              </a:rPr>
              <a:t> </a:t>
            </a:r>
            <a:r>
              <a:rPr lang="zh-CN" altLang="en-US" sz="2000" dirty="0">
                <a:solidFill>
                  <a:srgbClr val="0000FF"/>
                </a:solidFill>
                <a:latin typeface="楷体" pitchFamily="49" charset="-122"/>
                <a:ea typeface="楷体" pitchFamily="49" charset="-122"/>
              </a:rPr>
              <a:t>任务：</a:t>
            </a:r>
            <a:r>
              <a:rPr lang="zh-CN" altLang="zh-CN" sz="2000" dirty="0">
                <a:solidFill>
                  <a:srgbClr val="0000FF"/>
                </a:solidFill>
                <a:latin typeface="楷体" pitchFamily="49" charset="-122"/>
                <a:ea typeface="楷体" pitchFamily="49" charset="-122"/>
              </a:rPr>
              <a:t>设计一个教学片段，向学生介绍薄膜干涉实验现象与原理。</a:t>
            </a:r>
            <a:r>
              <a:rPr lang="en-US" altLang="zh-CN" sz="2000" dirty="0" smtClean="0">
                <a:solidFill>
                  <a:srgbClr val="0000FF"/>
                </a:solidFill>
                <a:latin typeface="楷体" pitchFamily="49" charset="-122"/>
                <a:ea typeface="楷体" pitchFamily="49" charset="-122"/>
              </a:rPr>
              <a:t>(12</a:t>
            </a:r>
            <a:r>
              <a:rPr lang="zh-CN" altLang="zh-CN" sz="2000" dirty="0" smtClean="0">
                <a:solidFill>
                  <a:srgbClr val="0000FF"/>
                </a:solidFill>
                <a:latin typeface="楷体" pitchFamily="49" charset="-122"/>
                <a:ea typeface="楷体" pitchFamily="49" charset="-122"/>
              </a:rPr>
              <a:t>分</a:t>
            </a:r>
            <a:r>
              <a:rPr lang="en-US" altLang="zh-CN" sz="2000" dirty="0">
                <a:solidFill>
                  <a:srgbClr val="0000FF"/>
                </a:solidFill>
                <a:latin typeface="楷体" pitchFamily="49" charset="-122"/>
                <a:ea typeface="楷体" pitchFamily="49" charset="-122"/>
              </a:rPr>
              <a:t>)</a:t>
            </a:r>
            <a:r>
              <a:rPr lang="zh-CN" altLang="zh-CN" sz="2000" dirty="0" smtClean="0">
                <a:solidFill>
                  <a:srgbClr val="0000FF"/>
                </a:solidFill>
                <a:latin typeface="楷体" pitchFamily="49" charset="-122"/>
                <a:ea typeface="楷体" pitchFamily="49" charset="-122"/>
              </a:rPr>
              <a:t> </a:t>
            </a:r>
            <a:endParaRPr lang="zh-CN" altLang="zh-CN" sz="2000" dirty="0">
              <a:solidFill>
                <a:srgbClr val="0000FF"/>
              </a:solidFill>
              <a:latin typeface="楷体" pitchFamily="49" charset="-122"/>
              <a:ea typeface="楷体" pitchFamily="49" charset="-122"/>
            </a:endParaRPr>
          </a:p>
        </p:txBody>
      </p:sp>
      <p:sp>
        <p:nvSpPr>
          <p:cNvPr id="56328" name="矩形 1"/>
          <p:cNvSpPr>
            <a:spLocks noChangeArrowheads="1"/>
          </p:cNvSpPr>
          <p:nvPr/>
        </p:nvSpPr>
        <p:spPr bwMode="auto">
          <a:xfrm>
            <a:off x="117475" y="1052513"/>
            <a:ext cx="85693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000" dirty="0" smtClean="0">
                <a:latin typeface="楷体" pitchFamily="49" charset="-122"/>
                <a:ea typeface="楷体" pitchFamily="49" charset="-122"/>
              </a:rPr>
              <a:t>材料 </a:t>
            </a:r>
            <a:r>
              <a:rPr lang="zh-CN" altLang="zh-CN" sz="2000" dirty="0">
                <a:latin typeface="楷体" pitchFamily="49" charset="-122"/>
                <a:ea typeface="楷体" pitchFamily="49" charset="-122"/>
              </a:rPr>
              <a:t>图</a:t>
            </a:r>
            <a:r>
              <a:rPr lang="en-US" altLang="zh-CN" sz="2000" dirty="0">
                <a:latin typeface="楷体" pitchFamily="49" charset="-122"/>
                <a:ea typeface="楷体" pitchFamily="49" charset="-122"/>
              </a:rPr>
              <a:t>12</a:t>
            </a:r>
            <a:r>
              <a:rPr lang="zh-CN" altLang="zh-CN" sz="2000" dirty="0">
                <a:latin typeface="楷体" pitchFamily="49" charset="-122"/>
                <a:ea typeface="楷体" pitchFamily="49" charset="-122"/>
              </a:rPr>
              <a:t>所示为高中物理某教科书</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光</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一章节中用酒精灯，肥皂膜做成薄膜干涉实验。</a:t>
            </a:r>
          </a:p>
        </p:txBody>
      </p:sp>
      <p:sp>
        <p:nvSpPr>
          <p:cNvPr id="10"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宋体"/>
                <a:ea typeface="宋体"/>
              </a:rPr>
              <a:t>2018</a:t>
            </a:r>
            <a:r>
              <a:rPr lang="zh-CN" altLang="en-US" dirty="0" smtClean="0">
                <a:solidFill>
                  <a:srgbClr val="FFFFFF"/>
                </a:solidFill>
                <a:latin typeface="宋体"/>
                <a:ea typeface="宋体"/>
              </a:rPr>
              <a:t>年下半年</a:t>
            </a:r>
          </a:p>
        </p:txBody>
      </p:sp>
      <p:pic>
        <p:nvPicPr>
          <p:cNvPr id="12" name="图片 11"/>
          <p:cNvPicPr/>
          <p:nvPr/>
        </p:nvPicPr>
        <p:blipFill>
          <a:blip r:embed="rId2" cstate="print">
            <a:extLst>
              <a:ext uri="{28A0092B-C50C-407E-A947-70E740481C1C}">
                <a14:useLocalDpi xmlns:a14="http://schemas.microsoft.com/office/drawing/2010/main" val="0"/>
              </a:ext>
            </a:extLst>
          </a:blip>
          <a:stretch>
            <a:fillRect/>
          </a:stretch>
        </p:blipFill>
        <p:spPr>
          <a:xfrm rot="16200000">
            <a:off x="3368474" y="640736"/>
            <a:ext cx="2268706" cy="4470166"/>
          </a:xfrm>
          <a:prstGeom prst="rect">
            <a:avLst/>
          </a:prstGeom>
        </p:spPr>
      </p:pic>
    </p:spTree>
    <p:extLst>
      <p:ext uri="{BB962C8B-B14F-4D97-AF65-F5344CB8AC3E}">
        <p14:creationId xmlns:p14="http://schemas.microsoft.com/office/powerpoint/2010/main" val="2891729776"/>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矩形 1"/>
          <p:cNvSpPr>
            <a:spLocks noChangeArrowheads="1"/>
          </p:cNvSpPr>
          <p:nvPr/>
        </p:nvSpPr>
        <p:spPr bwMode="auto">
          <a:xfrm>
            <a:off x="46038" y="600576"/>
            <a:ext cx="9102725" cy="624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en-US" altLang="zh-CN" sz="2000" dirty="0">
                <a:solidFill>
                  <a:srgbClr val="0000FF"/>
                </a:solidFill>
                <a:latin typeface="楷体" pitchFamily="49" charset="-122"/>
                <a:ea typeface="楷体" pitchFamily="49" charset="-122"/>
              </a:rPr>
              <a:t>12. </a:t>
            </a:r>
            <a:r>
              <a:rPr kumimoji="1" lang="zh-CN" altLang="zh-CN" sz="2000" dirty="0">
                <a:solidFill>
                  <a:srgbClr val="0000FF"/>
                </a:solidFill>
                <a:latin typeface="楷体" pitchFamily="49" charset="-122"/>
                <a:ea typeface="楷体" pitchFamily="49" charset="-122"/>
              </a:rPr>
              <a:t>参考</a:t>
            </a:r>
            <a:r>
              <a:rPr kumimoji="1" lang="zh-CN" altLang="zh-CN" sz="2000" dirty="0" smtClean="0">
                <a:solidFill>
                  <a:srgbClr val="0000FF"/>
                </a:solidFill>
                <a:latin typeface="楷体" pitchFamily="49" charset="-122"/>
                <a:ea typeface="楷体" pitchFamily="49" charset="-122"/>
              </a:rPr>
              <a:t>答案</a:t>
            </a:r>
            <a:endParaRPr kumimoji="1" lang="en-US" altLang="zh-CN" sz="2000" dirty="0">
              <a:solidFill>
                <a:srgbClr val="0000FF"/>
              </a:solidFill>
              <a:latin typeface="楷体" pitchFamily="49" charset="-122"/>
              <a:ea typeface="楷体" pitchFamily="49" charset="-122"/>
            </a:endParaRPr>
          </a:p>
          <a:p>
            <a:r>
              <a:rPr lang="zh-CN" altLang="zh-CN" sz="2000" dirty="0">
                <a:latin typeface="楷体" pitchFamily="49" charset="-122"/>
                <a:ea typeface="楷体" pitchFamily="49" charset="-122"/>
              </a:rPr>
              <a:t>教师</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同学们在生活中有没有玩过吹肥皂泡</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在玩肥皂泡的时候</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肥皂泡有什么神奇的现象？学生</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玩过，肥皂泡是五颜六色的</a:t>
            </a:r>
            <a:r>
              <a:rPr lang="zh-CN" altLang="zh-CN" sz="2000" dirty="0" smtClean="0">
                <a:latin typeface="楷体" pitchFamily="49" charset="-122"/>
                <a:ea typeface="楷体" pitchFamily="49" charset="-122"/>
              </a:rPr>
              <a:t>。</a:t>
            </a:r>
            <a:r>
              <a:rPr lang="en-US" altLang="zh-CN" sz="2000" dirty="0" smtClean="0">
                <a:solidFill>
                  <a:srgbClr val="C00000"/>
                </a:solidFill>
                <a:latin typeface="楷体" pitchFamily="49" charset="-122"/>
                <a:ea typeface="楷体" pitchFamily="49" charset="-122"/>
              </a:rPr>
              <a:t>(</a:t>
            </a:r>
            <a:r>
              <a:rPr lang="zh-CN" altLang="en-US" sz="2000" dirty="0" smtClean="0">
                <a:solidFill>
                  <a:srgbClr val="C00000"/>
                </a:solidFill>
                <a:latin typeface="楷体" pitchFamily="49" charset="-122"/>
                <a:ea typeface="楷体" pitchFamily="49" charset="-122"/>
              </a:rPr>
              <a:t>生活实例导</a:t>
            </a:r>
            <a:r>
              <a:rPr lang="zh-CN" altLang="en-US" sz="2000" dirty="0">
                <a:solidFill>
                  <a:srgbClr val="C00000"/>
                </a:solidFill>
                <a:latin typeface="楷体" pitchFamily="49" charset="-122"/>
                <a:ea typeface="楷体" pitchFamily="49" charset="-122"/>
              </a:rPr>
              <a:t>入</a:t>
            </a:r>
            <a:r>
              <a:rPr lang="en-US" altLang="zh-CN" sz="2000" dirty="0">
                <a:solidFill>
                  <a:srgbClr val="C00000"/>
                </a:solidFill>
                <a:latin typeface="楷体" pitchFamily="49" charset="-122"/>
                <a:ea typeface="楷体" pitchFamily="49" charset="-122"/>
              </a:rPr>
              <a:t>)</a:t>
            </a:r>
            <a:endParaRPr lang="zh-CN" altLang="zh-CN" sz="2000" dirty="0">
              <a:solidFill>
                <a:srgbClr val="C00000"/>
              </a:solidFill>
              <a:latin typeface="楷体" pitchFamily="49" charset="-122"/>
              <a:ea typeface="楷体" pitchFamily="49" charset="-122"/>
            </a:endParaRPr>
          </a:p>
          <a:p>
            <a:r>
              <a:rPr lang="zh-CN" altLang="zh-CN" sz="2000" dirty="0" smtClean="0">
                <a:latin typeface="楷体" pitchFamily="49" charset="-122"/>
                <a:ea typeface="楷体" pitchFamily="49" charset="-122"/>
              </a:rPr>
              <a:t>教师</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同学们真细心啊，观察得不错。有人知道为什么肥皂泡是五颜六色的吗</a:t>
            </a:r>
            <a:r>
              <a:rPr lang="en-US" altLang="zh-CN" sz="2000" dirty="0">
                <a:latin typeface="楷体" pitchFamily="49" charset="-122"/>
                <a:ea typeface="楷体" pitchFamily="49" charset="-122"/>
              </a:rPr>
              <a:t>?</a:t>
            </a:r>
            <a:endParaRPr lang="zh-CN" altLang="zh-CN" sz="2000" dirty="0">
              <a:latin typeface="楷体" pitchFamily="49" charset="-122"/>
              <a:ea typeface="楷体" pitchFamily="49" charset="-122"/>
            </a:endParaRPr>
          </a:p>
          <a:p>
            <a:r>
              <a:rPr lang="zh-CN" altLang="zh-CN" sz="2000" dirty="0">
                <a:latin typeface="楷体" pitchFamily="49" charset="-122"/>
                <a:ea typeface="楷体" pitchFamily="49" charset="-122"/>
              </a:rPr>
              <a:t>学生</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可能是太阳光的原因。</a:t>
            </a:r>
            <a:r>
              <a:rPr lang="en-US" altLang="zh-CN" sz="2000" dirty="0">
                <a:latin typeface="楷体" pitchFamily="49" charset="-122"/>
                <a:ea typeface="楷体" pitchFamily="49" charset="-122"/>
              </a:rPr>
              <a:t/>
            </a:r>
            <a:br>
              <a:rPr lang="en-US" altLang="zh-CN" sz="2000" dirty="0">
                <a:latin typeface="楷体" pitchFamily="49" charset="-122"/>
                <a:ea typeface="楷体" pitchFamily="49" charset="-122"/>
              </a:rPr>
            </a:br>
            <a:r>
              <a:rPr lang="zh-CN" altLang="zh-CN" sz="2000" dirty="0">
                <a:latin typeface="楷体" pitchFamily="49" charset="-122"/>
                <a:ea typeface="楷体" pitchFamily="49" charset="-122"/>
              </a:rPr>
              <a:t>教师</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不错</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有一定的关系</a:t>
            </a:r>
            <a:r>
              <a:rPr lang="en-US" altLang="zh-CN" sz="2000" dirty="0">
                <a:latin typeface="楷体" pitchFamily="49" charset="-122"/>
                <a:ea typeface="楷体" pitchFamily="49" charset="-122"/>
              </a:rPr>
              <a:t> ,</a:t>
            </a:r>
            <a:r>
              <a:rPr lang="zh-CN" altLang="zh-CN" sz="2000" dirty="0">
                <a:solidFill>
                  <a:srgbClr val="333333"/>
                </a:solidFill>
                <a:latin typeface="楷体" pitchFamily="49" charset="-122"/>
                <a:ea typeface="楷体" pitchFamily="49" charset="-122"/>
              </a:rPr>
              <a:t>那具体的原理又是什么呢</a:t>
            </a:r>
            <a:r>
              <a:rPr lang="en-US" altLang="zh-CN" sz="2000" dirty="0">
                <a:solidFill>
                  <a:srgbClr val="333333"/>
                </a:solidFill>
                <a:latin typeface="楷体" pitchFamily="49" charset="-122"/>
                <a:ea typeface="楷体" pitchFamily="49" charset="-122"/>
              </a:rPr>
              <a:t>?</a:t>
            </a:r>
            <a:r>
              <a:rPr lang="zh-CN" altLang="zh-CN" sz="2000" dirty="0">
                <a:latin typeface="楷体" pitchFamily="49" charset="-122"/>
                <a:ea typeface="楷体" pitchFamily="49" charset="-122"/>
              </a:rPr>
              <a:t>现在老师展示一个小实验</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同学们注意观察和思考</a:t>
            </a:r>
            <a:r>
              <a:rPr lang="zh-CN" altLang="zh-CN" sz="2000" dirty="0" smtClean="0">
                <a:latin typeface="楷体" pitchFamily="49" charset="-122"/>
                <a:ea typeface="楷体" pitchFamily="49" charset="-122"/>
              </a:rPr>
              <a:t>。</a:t>
            </a:r>
            <a:endParaRPr lang="en-US" altLang="zh-CN" sz="2000" dirty="0" smtClean="0">
              <a:latin typeface="楷体" pitchFamily="49" charset="-122"/>
              <a:ea typeface="楷体" pitchFamily="49" charset="-122"/>
            </a:endParaRPr>
          </a:p>
          <a:p>
            <a:r>
              <a:rPr lang="zh-CN" altLang="zh-CN" sz="2000" dirty="0" smtClean="0">
                <a:latin typeface="楷体" pitchFamily="49" charset="-122"/>
                <a:ea typeface="楷体" pitchFamily="49" charset="-122"/>
              </a:rPr>
              <a:t>教师</a:t>
            </a:r>
            <a:r>
              <a:rPr lang="en-US" altLang="zh-CN" sz="2000" dirty="0">
                <a:latin typeface="楷体" pitchFamily="49" charset="-122"/>
                <a:ea typeface="楷体" pitchFamily="49" charset="-122"/>
              </a:rPr>
              <a:t>:</a:t>
            </a:r>
            <a:r>
              <a:rPr lang="zh-CN" altLang="zh-CN" sz="2000" dirty="0">
                <a:solidFill>
                  <a:srgbClr val="FF00FF"/>
                </a:solidFill>
                <a:latin typeface="楷体" pitchFamily="49" charset="-122"/>
                <a:ea typeface="楷体" pitchFamily="49" charset="-122"/>
              </a:rPr>
              <a:t>老师将这个肥皂膜靠近酒精灯，同学们注意观察肥皂膜有什么变化</a:t>
            </a:r>
            <a:r>
              <a:rPr lang="zh-CN" altLang="zh-CN" sz="2000" dirty="0" smtClean="0">
                <a:latin typeface="楷体" pitchFamily="49" charset="-122"/>
                <a:ea typeface="楷体" pitchFamily="49" charset="-122"/>
              </a:rPr>
              <a:t>。</a:t>
            </a:r>
            <a:r>
              <a:rPr lang="en-US" altLang="zh-CN" sz="2000" dirty="0" smtClean="0">
                <a:solidFill>
                  <a:srgbClr val="C00000"/>
                </a:solidFill>
                <a:latin typeface="楷体" pitchFamily="49" charset="-122"/>
                <a:ea typeface="楷体" pitchFamily="49" charset="-122"/>
              </a:rPr>
              <a:t>(</a:t>
            </a:r>
            <a:r>
              <a:rPr lang="zh-CN" altLang="en-US" sz="2000" dirty="0">
                <a:solidFill>
                  <a:srgbClr val="C00000"/>
                </a:solidFill>
                <a:latin typeface="楷体" pitchFamily="49" charset="-122"/>
                <a:ea typeface="楷体" pitchFamily="49" charset="-122"/>
              </a:rPr>
              <a:t>明确观察目的</a:t>
            </a:r>
            <a:r>
              <a:rPr lang="en-US" altLang="zh-CN" sz="2000" dirty="0" smtClean="0">
                <a:solidFill>
                  <a:srgbClr val="C00000"/>
                </a:solidFill>
                <a:latin typeface="楷体" pitchFamily="49" charset="-122"/>
                <a:ea typeface="楷体" pitchFamily="49" charset="-122"/>
              </a:rPr>
              <a:t>)</a:t>
            </a:r>
          </a:p>
          <a:p>
            <a:r>
              <a:rPr lang="zh-CN" altLang="en-US" sz="2000" dirty="0" smtClean="0">
                <a:solidFill>
                  <a:srgbClr val="333333"/>
                </a:solidFill>
                <a:latin typeface="楷体" pitchFamily="49" charset="-122"/>
                <a:ea typeface="楷体" pitchFamily="49" charset="-122"/>
              </a:rPr>
              <a:t>（教师演示过程）</a:t>
            </a:r>
            <a:endParaRPr lang="zh-CN" altLang="zh-CN" sz="2000" dirty="0">
              <a:solidFill>
                <a:srgbClr val="333333"/>
              </a:solidFill>
              <a:latin typeface="楷体" pitchFamily="49" charset="-122"/>
              <a:ea typeface="楷体" pitchFamily="49" charset="-122"/>
            </a:endParaRPr>
          </a:p>
          <a:p>
            <a:r>
              <a:rPr lang="zh-CN" altLang="zh-CN" sz="2000" dirty="0">
                <a:latin typeface="楷体" pitchFamily="49" charset="-122"/>
                <a:ea typeface="楷体" pitchFamily="49" charset="-122"/>
              </a:rPr>
              <a:t>学生</a:t>
            </a:r>
            <a:r>
              <a:rPr lang="en-US" altLang="zh-CN" sz="2000" dirty="0">
                <a:latin typeface="楷体" pitchFamily="49" charset="-122"/>
                <a:ea typeface="楷体" pitchFamily="49" charset="-122"/>
              </a:rPr>
              <a:t>:</a:t>
            </a:r>
            <a:r>
              <a:rPr lang="zh-CN" altLang="zh-CN" sz="2000" dirty="0">
                <a:solidFill>
                  <a:srgbClr val="FF00FF"/>
                </a:solidFill>
                <a:latin typeface="楷体" pitchFamily="49" charset="-122"/>
                <a:ea typeface="楷体" pitchFamily="49" charset="-122"/>
              </a:rPr>
              <a:t>肥皂膜上逐渐地出现颜色了</a:t>
            </a:r>
            <a:r>
              <a:rPr lang="zh-CN" altLang="zh-CN" sz="2000" dirty="0">
                <a:latin typeface="楷体" pitchFamily="49" charset="-122"/>
                <a:ea typeface="楷体" pitchFamily="49" charset="-122"/>
              </a:rPr>
              <a:t>。</a:t>
            </a:r>
            <a:r>
              <a:rPr lang="en-US" altLang="zh-CN" sz="2000" dirty="0">
                <a:latin typeface="楷体" pitchFamily="49" charset="-122"/>
                <a:ea typeface="楷体" pitchFamily="49" charset="-122"/>
              </a:rPr>
              <a:t/>
            </a:r>
            <a:br>
              <a:rPr lang="en-US" altLang="zh-CN" sz="2000" dirty="0">
                <a:latin typeface="楷体" pitchFamily="49" charset="-122"/>
                <a:ea typeface="楷体" pitchFamily="49" charset="-122"/>
              </a:rPr>
            </a:br>
            <a:r>
              <a:rPr lang="zh-CN" altLang="zh-CN" sz="2000" dirty="0">
                <a:latin typeface="楷体" pitchFamily="49" charset="-122"/>
                <a:ea typeface="楷体" pitchFamily="49" charset="-122"/>
              </a:rPr>
              <a:t>学生</a:t>
            </a:r>
            <a:r>
              <a:rPr lang="en-US" altLang="zh-CN" sz="2000" dirty="0">
                <a:latin typeface="楷体" pitchFamily="49" charset="-122"/>
                <a:ea typeface="楷体" pitchFamily="49" charset="-122"/>
              </a:rPr>
              <a:t>:</a:t>
            </a:r>
            <a:r>
              <a:rPr lang="zh-CN" altLang="zh-CN" sz="2000" dirty="0">
                <a:solidFill>
                  <a:srgbClr val="FF00FF"/>
                </a:solidFill>
                <a:latin typeface="楷体" pitchFamily="49" charset="-122"/>
                <a:ea typeface="楷体" pitchFamily="49" charset="-122"/>
              </a:rPr>
              <a:t>肥皂膜上有细细的带颜色的条纹</a:t>
            </a:r>
            <a:r>
              <a:rPr lang="zh-CN" altLang="zh-CN" sz="2000" dirty="0" smtClean="0">
                <a:latin typeface="楷体" pitchFamily="49" charset="-122"/>
                <a:ea typeface="楷体" pitchFamily="49" charset="-122"/>
              </a:rPr>
              <a:t>。</a:t>
            </a:r>
            <a:r>
              <a:rPr lang="en-US" altLang="zh-CN" sz="2000" dirty="0">
                <a:solidFill>
                  <a:srgbClr val="C00000"/>
                </a:solidFill>
                <a:latin typeface="楷体" pitchFamily="49" charset="-122"/>
                <a:ea typeface="楷体" pitchFamily="49" charset="-122"/>
              </a:rPr>
              <a:t> </a:t>
            </a:r>
            <a:r>
              <a:rPr lang="en-US" altLang="zh-CN" sz="2000" dirty="0" smtClean="0">
                <a:solidFill>
                  <a:srgbClr val="C00000"/>
                </a:solidFill>
                <a:latin typeface="楷体" pitchFamily="49" charset="-122"/>
                <a:ea typeface="楷体" pitchFamily="49" charset="-122"/>
              </a:rPr>
              <a:t>(</a:t>
            </a:r>
            <a:r>
              <a:rPr lang="zh-CN" altLang="en-US" sz="2000" dirty="0" smtClean="0">
                <a:solidFill>
                  <a:srgbClr val="C00000"/>
                </a:solidFill>
                <a:latin typeface="楷体" pitchFamily="49" charset="-122"/>
                <a:ea typeface="楷体" pitchFamily="49" charset="-122"/>
              </a:rPr>
              <a:t>描述实验现象</a:t>
            </a:r>
            <a:r>
              <a:rPr lang="en-US" altLang="zh-CN" sz="2000" dirty="0" smtClean="0">
                <a:solidFill>
                  <a:srgbClr val="C00000"/>
                </a:solidFill>
                <a:latin typeface="楷体" pitchFamily="49" charset="-122"/>
                <a:ea typeface="楷体" pitchFamily="49" charset="-122"/>
              </a:rPr>
              <a:t>)</a:t>
            </a:r>
            <a:r>
              <a:rPr lang="en-US" altLang="zh-CN" sz="2000" dirty="0">
                <a:latin typeface="楷体" pitchFamily="49" charset="-122"/>
                <a:ea typeface="楷体" pitchFamily="49" charset="-122"/>
              </a:rPr>
              <a:t/>
            </a:r>
            <a:br>
              <a:rPr lang="en-US" altLang="zh-CN" sz="2000" dirty="0">
                <a:latin typeface="楷体" pitchFamily="49" charset="-122"/>
                <a:ea typeface="楷体" pitchFamily="49" charset="-122"/>
              </a:rPr>
            </a:br>
            <a:r>
              <a:rPr lang="zh-CN" altLang="zh-CN" sz="2000" dirty="0">
                <a:latin typeface="楷体" pitchFamily="49" charset="-122"/>
                <a:ea typeface="楷体" pitchFamily="49" charset="-122"/>
              </a:rPr>
              <a:t>教师</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同学们观察的都很仔细，值得表扬。肥皂膜上的确呈现出不同颜色的条纹，同学们可以讨论一下</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试着分析出肥皂膜出现条纹的原因。</a:t>
            </a:r>
            <a:r>
              <a:rPr lang="en-US" altLang="zh-CN" sz="2000" dirty="0">
                <a:latin typeface="楷体" pitchFamily="49" charset="-122"/>
                <a:ea typeface="楷体" pitchFamily="49" charset="-122"/>
              </a:rPr>
              <a:t/>
            </a:r>
            <a:br>
              <a:rPr lang="en-US" altLang="zh-CN" sz="2000" dirty="0">
                <a:latin typeface="楷体" pitchFamily="49" charset="-122"/>
                <a:ea typeface="楷体" pitchFamily="49" charset="-122"/>
              </a:rPr>
            </a:br>
            <a:r>
              <a:rPr lang="zh-CN" altLang="zh-CN" sz="2000" dirty="0">
                <a:latin typeface="楷体" pitchFamily="49" charset="-122"/>
                <a:ea typeface="楷体" pitchFamily="49" charset="-122"/>
              </a:rPr>
              <a:t>学生</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光线照到肥皂膜上会发生反射，可能是因为大量光线反射后相互干扰，最后产生了五颜六色的条纹。</a:t>
            </a:r>
          </a:p>
          <a:p>
            <a:r>
              <a:rPr lang="zh-CN" altLang="zh-CN" sz="2000" dirty="0">
                <a:latin typeface="楷体" pitchFamily="49" charset="-122"/>
                <a:ea typeface="楷体" pitchFamily="49" charset="-122"/>
              </a:rPr>
              <a:t>学生</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白光是由多种颜色的光组成，每种颜色光的波长不同。肥皂膜同一点反射的色光就不同，所以肥皂膜呈现五颜六色</a:t>
            </a:r>
            <a:r>
              <a:rPr lang="zh-CN" altLang="zh-CN" sz="2000" dirty="0" smtClean="0">
                <a:latin typeface="楷体" pitchFamily="49" charset="-122"/>
                <a:ea typeface="楷体" pitchFamily="49" charset="-122"/>
              </a:rPr>
              <a:t>。</a:t>
            </a:r>
            <a:r>
              <a:rPr lang="en-US" altLang="zh-CN" sz="2000" dirty="0" smtClean="0">
                <a:solidFill>
                  <a:srgbClr val="C00000"/>
                </a:solidFill>
                <a:latin typeface="楷体" pitchFamily="49" charset="-122"/>
                <a:ea typeface="楷体" pitchFamily="49" charset="-122"/>
              </a:rPr>
              <a:t>(</a:t>
            </a:r>
            <a:r>
              <a:rPr lang="zh-CN" altLang="en-US" sz="2000" dirty="0" smtClean="0">
                <a:solidFill>
                  <a:srgbClr val="C00000"/>
                </a:solidFill>
                <a:latin typeface="楷体" pitchFamily="49" charset="-122"/>
                <a:ea typeface="楷体" pitchFamily="49" charset="-122"/>
              </a:rPr>
              <a:t>透过现象看本质</a:t>
            </a:r>
            <a:r>
              <a:rPr lang="en-US" altLang="zh-CN" sz="2000" dirty="0" smtClean="0">
                <a:solidFill>
                  <a:srgbClr val="C00000"/>
                </a:solidFill>
                <a:latin typeface="楷体" pitchFamily="49" charset="-122"/>
                <a:ea typeface="楷体" pitchFamily="49" charset="-122"/>
              </a:rPr>
              <a:t>)</a:t>
            </a:r>
            <a:r>
              <a:rPr lang="en-US" altLang="zh-CN" sz="2000" dirty="0">
                <a:latin typeface="楷体" pitchFamily="49" charset="-122"/>
                <a:ea typeface="楷体" pitchFamily="49" charset="-122"/>
              </a:rPr>
              <a:t/>
            </a:r>
            <a:br>
              <a:rPr lang="en-US" altLang="zh-CN" sz="2000" dirty="0">
                <a:latin typeface="楷体" pitchFamily="49" charset="-122"/>
                <a:ea typeface="楷体" pitchFamily="49" charset="-122"/>
              </a:rPr>
            </a:br>
            <a:r>
              <a:rPr lang="zh-CN" altLang="zh-CN" sz="2000" dirty="0">
                <a:latin typeface="楷体" pitchFamily="49" charset="-122"/>
                <a:ea typeface="楷体" pitchFamily="49" charset="-122"/>
              </a:rPr>
              <a:t>教师</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同学们的分析都很严谨，有理有据。现在大家一起看屏幕上放大的原理图，系统地认识薄膜干涉现象</a:t>
            </a:r>
            <a:r>
              <a:rPr lang="zh-CN" altLang="zh-CN" sz="2000" dirty="0" smtClean="0">
                <a:latin typeface="楷体" pitchFamily="49" charset="-122"/>
                <a:ea typeface="楷体" pitchFamily="49" charset="-122"/>
              </a:rPr>
              <a:t>。</a:t>
            </a:r>
            <a:endParaRPr lang="zh-CN" altLang="zh-CN" sz="2000" dirty="0">
              <a:latin typeface="楷体" pitchFamily="49" charset="-122"/>
              <a:ea typeface="楷体" pitchFamily="49" charset="-122"/>
            </a:endParaRPr>
          </a:p>
        </p:txBody>
      </p:sp>
      <p:sp>
        <p:nvSpPr>
          <p:cNvPr id="57348"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0" name="Text Box 55"/>
          <p:cNvSpPr txBox="1">
            <a:spLocks noChangeArrowheads="1"/>
          </p:cNvSpPr>
          <p:nvPr/>
        </p:nvSpPr>
        <p:spPr bwMode="auto">
          <a:xfrm>
            <a:off x="25400" y="50800"/>
            <a:ext cx="240665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四、教学设计题</a:t>
            </a:r>
          </a:p>
        </p:txBody>
      </p:sp>
      <p:sp>
        <p:nvSpPr>
          <p:cNvPr id="7"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宋体"/>
                <a:ea typeface="宋体"/>
              </a:rPr>
              <a:t>2018</a:t>
            </a:r>
            <a:r>
              <a:rPr lang="zh-CN" altLang="en-US" dirty="0" smtClean="0">
                <a:solidFill>
                  <a:srgbClr val="FFFFFF"/>
                </a:solidFill>
                <a:latin typeface="宋体"/>
                <a:ea typeface="宋体"/>
              </a:rPr>
              <a:t>年下半年</a:t>
            </a:r>
          </a:p>
        </p:txBody>
      </p:sp>
    </p:spTree>
    <p:extLst>
      <p:ext uri="{BB962C8B-B14F-4D97-AF65-F5344CB8AC3E}">
        <p14:creationId xmlns:p14="http://schemas.microsoft.com/office/powerpoint/2010/main" val="372344751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矩形 1"/>
          <p:cNvSpPr>
            <a:spLocks noChangeArrowheads="1"/>
          </p:cNvSpPr>
          <p:nvPr/>
        </p:nvSpPr>
        <p:spPr bwMode="auto">
          <a:xfrm>
            <a:off x="46038" y="600576"/>
            <a:ext cx="9102725"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000" dirty="0" smtClean="0">
                <a:latin typeface="楷体" pitchFamily="49" charset="-122"/>
                <a:ea typeface="楷体" pitchFamily="49" charset="-122"/>
              </a:rPr>
              <a:t>教师</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肥皂膜是有一定厚度的，光线先后在肥皂膜前后面发生两次反射，当该处的肥皂膜厚度为光半波长的整数倍时就是干涉加强点</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就出现亮条纹</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当该处的肥皂膜厚度为光半波长的奇数倍时就是干涉减弱点</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就呈现暗条纹。又因为白光含有不同颜色的光且每种颜色的光波长不同，同一点只有一种颜色的光发生干涉</a:t>
            </a:r>
            <a:r>
              <a:rPr lang="en-US" altLang="zh-CN" sz="2000" dirty="0">
                <a:latin typeface="楷体" pitchFamily="49" charset="-122"/>
                <a:ea typeface="楷体" pitchFamily="49" charset="-122"/>
              </a:rPr>
              <a:t> ,</a:t>
            </a:r>
            <a:r>
              <a:rPr lang="zh-CN" altLang="zh-CN" sz="2000" dirty="0">
                <a:latin typeface="楷体" pitchFamily="49" charset="-122"/>
                <a:ea typeface="楷体" pitchFamily="49" charset="-122"/>
              </a:rPr>
              <a:t>最终就呈现的我们看到的五颜六色的条纹</a:t>
            </a:r>
            <a:r>
              <a:rPr lang="zh-CN" altLang="zh-CN" sz="2000" dirty="0" smtClean="0">
                <a:latin typeface="楷体" pitchFamily="49" charset="-122"/>
                <a:ea typeface="楷体" pitchFamily="49" charset="-122"/>
              </a:rPr>
              <a:t>。</a:t>
            </a:r>
            <a:r>
              <a:rPr lang="zh-CN" altLang="en-US" sz="2000" dirty="0" smtClean="0">
                <a:solidFill>
                  <a:srgbClr val="C00000"/>
                </a:solidFill>
                <a:latin typeface="楷体" pitchFamily="49" charset="-122"/>
                <a:ea typeface="楷体" pitchFamily="49" charset="-122"/>
              </a:rPr>
              <a:t>（结论）</a:t>
            </a:r>
            <a:r>
              <a:rPr lang="en-US" altLang="zh-CN" sz="2000" dirty="0">
                <a:solidFill>
                  <a:srgbClr val="C00000"/>
                </a:solidFill>
                <a:latin typeface="楷体" pitchFamily="49" charset="-122"/>
                <a:ea typeface="楷体" pitchFamily="49" charset="-122"/>
              </a:rPr>
              <a:t/>
            </a:r>
            <a:br>
              <a:rPr lang="en-US" altLang="zh-CN" sz="2000" dirty="0">
                <a:solidFill>
                  <a:srgbClr val="C00000"/>
                </a:solidFill>
                <a:latin typeface="楷体" pitchFamily="49" charset="-122"/>
                <a:ea typeface="楷体" pitchFamily="49" charset="-122"/>
              </a:rPr>
            </a:br>
            <a:r>
              <a:rPr lang="zh-CN" altLang="zh-CN" sz="2000" dirty="0">
                <a:latin typeface="楷体" pitchFamily="49" charset="-122"/>
                <a:ea typeface="楷体" pitchFamily="49" charset="-122"/>
              </a:rPr>
              <a:t>学生</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那条纹间距不是均匀的是不是因为肥皂膜的厚度不是均匀变化的呢</a:t>
            </a:r>
            <a:r>
              <a:rPr lang="en-US" altLang="zh-CN" sz="2000" dirty="0">
                <a:latin typeface="楷体" pitchFamily="49" charset="-122"/>
                <a:ea typeface="楷体" pitchFamily="49" charset="-122"/>
              </a:rPr>
              <a:t>?</a:t>
            </a:r>
            <a:br>
              <a:rPr lang="en-US" altLang="zh-CN" sz="2000" dirty="0">
                <a:latin typeface="楷体" pitchFamily="49" charset="-122"/>
                <a:ea typeface="楷体" pitchFamily="49" charset="-122"/>
              </a:rPr>
            </a:br>
            <a:r>
              <a:rPr lang="zh-CN" altLang="zh-CN" sz="2000" dirty="0">
                <a:latin typeface="楷体" pitchFamily="49" charset="-122"/>
                <a:ea typeface="楷体" pitchFamily="49" charset="-122"/>
              </a:rPr>
              <a:t>教师</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同学们分析得很有道理，看来同学们理解了薄膜干涉的原理，以后同学们就可以给你的其他朋友解释薄膜干涉的现象了。</a:t>
            </a:r>
          </a:p>
        </p:txBody>
      </p:sp>
      <p:sp>
        <p:nvSpPr>
          <p:cNvPr id="57348"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0" name="Text Box 55"/>
          <p:cNvSpPr txBox="1">
            <a:spLocks noChangeArrowheads="1"/>
          </p:cNvSpPr>
          <p:nvPr/>
        </p:nvSpPr>
        <p:spPr bwMode="auto">
          <a:xfrm>
            <a:off x="25400" y="50800"/>
            <a:ext cx="240665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四、教学设计题</a:t>
            </a:r>
          </a:p>
        </p:txBody>
      </p:sp>
      <p:sp>
        <p:nvSpPr>
          <p:cNvPr id="7"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宋体"/>
                <a:ea typeface="宋体"/>
              </a:rPr>
              <a:t>2018</a:t>
            </a:r>
            <a:r>
              <a:rPr lang="zh-CN" altLang="en-US" dirty="0" smtClean="0">
                <a:solidFill>
                  <a:srgbClr val="FFFFFF"/>
                </a:solidFill>
                <a:latin typeface="宋体"/>
                <a:ea typeface="宋体"/>
              </a:rPr>
              <a:t>年下半年</a:t>
            </a:r>
          </a:p>
        </p:txBody>
      </p:sp>
    </p:spTree>
    <p:extLst>
      <p:ext uri="{BB962C8B-B14F-4D97-AF65-F5344CB8AC3E}">
        <p14:creationId xmlns:p14="http://schemas.microsoft.com/office/powerpoint/2010/main" val="249067877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内容占位符 4"/>
          <p:cNvSpPr>
            <a:spLocks/>
          </p:cNvSpPr>
          <p:nvPr/>
        </p:nvSpPr>
        <p:spPr bwMode="auto">
          <a:xfrm>
            <a:off x="106363" y="620713"/>
            <a:ext cx="54737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spcBef>
                <a:spcPct val="20000"/>
              </a:spcBef>
              <a:defRPr/>
            </a:pPr>
            <a:r>
              <a:rPr kumimoji="1" lang="en-US" altLang="zh-CN" sz="2200" dirty="0" smtClean="0">
                <a:solidFill>
                  <a:srgbClr val="0000FF"/>
                </a:solidFill>
                <a:latin typeface="宋体"/>
                <a:ea typeface="宋体"/>
              </a:rPr>
              <a:t>12.</a:t>
            </a:r>
            <a:r>
              <a:rPr kumimoji="1" lang="zh-CN" altLang="en-US" sz="2200" dirty="0" smtClean="0">
                <a:solidFill>
                  <a:srgbClr val="0000FF"/>
                </a:solidFill>
                <a:latin typeface="宋体"/>
                <a:ea typeface="宋体"/>
              </a:rPr>
              <a:t>阅读</a:t>
            </a:r>
            <a:r>
              <a:rPr kumimoji="1" lang="zh-CN" altLang="en-US" sz="2200" dirty="0">
                <a:solidFill>
                  <a:srgbClr val="0000FF"/>
                </a:solidFill>
                <a:latin typeface="宋体"/>
                <a:ea typeface="宋体"/>
              </a:rPr>
              <a:t>材料，根据要求完成教学设计</a:t>
            </a:r>
            <a:r>
              <a:rPr kumimoji="1" lang="zh-CN" altLang="en-US" dirty="0">
                <a:solidFill>
                  <a:srgbClr val="0000FF"/>
                </a:solidFill>
              </a:rPr>
              <a:t>。</a:t>
            </a:r>
          </a:p>
          <a:p>
            <a:pPr>
              <a:lnSpc>
                <a:spcPct val="90000"/>
              </a:lnSpc>
              <a:spcBef>
                <a:spcPct val="20000"/>
              </a:spcBef>
              <a:defRPr/>
            </a:pPr>
            <a:endParaRPr lang="zh-CN" altLang="en-US" dirty="0">
              <a:solidFill>
                <a:srgbClr val="0000FF"/>
              </a:solidFill>
            </a:endParaRPr>
          </a:p>
        </p:txBody>
      </p:sp>
      <p:sp>
        <p:nvSpPr>
          <p:cNvPr id="56324"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25" name="Text Box 55"/>
          <p:cNvSpPr txBox="1">
            <a:spLocks noChangeArrowheads="1"/>
          </p:cNvSpPr>
          <p:nvPr/>
        </p:nvSpPr>
        <p:spPr bwMode="auto">
          <a:xfrm>
            <a:off x="25400" y="50800"/>
            <a:ext cx="240665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四、教学设计题</a:t>
            </a:r>
          </a:p>
        </p:txBody>
      </p:sp>
      <p:sp>
        <p:nvSpPr>
          <p:cNvPr id="56326" name="矩形 1"/>
          <p:cNvSpPr>
            <a:spLocks noChangeArrowheads="1"/>
          </p:cNvSpPr>
          <p:nvPr/>
        </p:nvSpPr>
        <p:spPr bwMode="auto">
          <a:xfrm>
            <a:off x="132050" y="4791075"/>
            <a:ext cx="8832438"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dirty="0" smtClean="0">
                <a:solidFill>
                  <a:srgbClr val="0000FF"/>
                </a:solidFill>
                <a:latin typeface="楷体" pitchFamily="49" charset="-122"/>
                <a:ea typeface="楷体" pitchFamily="49" charset="-122"/>
              </a:rPr>
              <a:t> </a:t>
            </a:r>
            <a:r>
              <a:rPr lang="zh-CN" altLang="en-US" sz="2000" dirty="0" smtClean="0">
                <a:solidFill>
                  <a:srgbClr val="0000FF"/>
                </a:solidFill>
                <a:latin typeface="楷体" pitchFamily="49" charset="-122"/>
                <a:ea typeface="楷体" pitchFamily="49" charset="-122"/>
              </a:rPr>
              <a:t>任务</a:t>
            </a:r>
            <a:r>
              <a:rPr lang="zh-CN" altLang="en-US" sz="2000" dirty="0" smtClean="0">
                <a:solidFill>
                  <a:srgbClr val="0000FF"/>
                </a:solidFill>
                <a:latin typeface="楷体" pitchFamily="49" charset="-122"/>
                <a:ea typeface="楷体" pitchFamily="49" charset="-122"/>
                <a:sym typeface="Wingdings" pitchFamily="2" charset="2"/>
              </a:rPr>
              <a:t>：</a:t>
            </a:r>
            <a:endParaRPr lang="en-US" altLang="zh-CN" sz="2000" dirty="0" smtClean="0">
              <a:solidFill>
                <a:srgbClr val="0000FF"/>
              </a:solidFill>
              <a:latin typeface="楷体" pitchFamily="49" charset="-122"/>
              <a:ea typeface="楷体" pitchFamily="49" charset="-122"/>
              <a:sym typeface="Wingdings" pitchFamily="2" charset="2"/>
            </a:endParaRPr>
          </a:p>
          <a:p>
            <a:r>
              <a:rPr lang="en-US" altLang="zh-CN" sz="2000" dirty="0" smtClean="0">
                <a:solidFill>
                  <a:srgbClr val="0000FF"/>
                </a:solidFill>
                <a:latin typeface="楷体" pitchFamily="49" charset="-122"/>
                <a:ea typeface="楷体" pitchFamily="49" charset="-122"/>
                <a:sym typeface="Wingdings" pitchFamily="2" charset="2"/>
              </a:rPr>
              <a:t>(1)</a:t>
            </a:r>
            <a:r>
              <a:rPr lang="zh-CN" altLang="zh-CN" sz="2000" dirty="0" smtClean="0">
                <a:solidFill>
                  <a:srgbClr val="0000FF"/>
                </a:solidFill>
                <a:latin typeface="楷体" pitchFamily="49" charset="-122"/>
                <a:ea typeface="楷体" pitchFamily="49" charset="-122"/>
              </a:rPr>
              <a:t>你</a:t>
            </a:r>
            <a:r>
              <a:rPr lang="zh-CN" altLang="zh-CN" sz="2000" dirty="0">
                <a:solidFill>
                  <a:srgbClr val="0000FF"/>
                </a:solidFill>
                <a:latin typeface="楷体" pitchFamily="49" charset="-122"/>
                <a:ea typeface="楷体" pitchFamily="49" charset="-122"/>
              </a:rPr>
              <a:t>认为谁的习惯比较好？说明理由。 </a:t>
            </a:r>
            <a:r>
              <a:rPr lang="en-US" altLang="zh-CN" sz="2000" dirty="0" smtClean="0">
                <a:solidFill>
                  <a:srgbClr val="0000FF"/>
                </a:solidFill>
                <a:latin typeface="楷体" pitchFamily="49" charset="-122"/>
                <a:ea typeface="楷体" pitchFamily="49" charset="-122"/>
              </a:rPr>
              <a:t>(4</a:t>
            </a:r>
            <a:r>
              <a:rPr lang="zh-CN" altLang="zh-CN" sz="2000" dirty="0" smtClean="0">
                <a:solidFill>
                  <a:srgbClr val="0000FF"/>
                </a:solidFill>
                <a:latin typeface="楷体" pitchFamily="49" charset="-122"/>
                <a:ea typeface="楷体" pitchFamily="49" charset="-122"/>
              </a:rPr>
              <a:t>分</a:t>
            </a:r>
            <a:r>
              <a:rPr lang="en-US" altLang="zh-CN" sz="2000" dirty="0" smtClean="0">
                <a:solidFill>
                  <a:srgbClr val="0000FF"/>
                </a:solidFill>
                <a:latin typeface="楷体" pitchFamily="49" charset="-122"/>
                <a:ea typeface="楷体" pitchFamily="49" charset="-122"/>
              </a:rPr>
              <a:t>)</a:t>
            </a:r>
          </a:p>
          <a:p>
            <a:r>
              <a:rPr lang="en-US" altLang="zh-CN" sz="2000" dirty="0" smtClean="0">
                <a:solidFill>
                  <a:srgbClr val="0000FF"/>
                </a:solidFill>
                <a:latin typeface="楷体" pitchFamily="49" charset="-122"/>
                <a:ea typeface="楷体" pitchFamily="49" charset="-122"/>
              </a:rPr>
              <a:t>(2)</a:t>
            </a:r>
            <a:r>
              <a:rPr lang="zh-CN" altLang="zh-CN" sz="2000" dirty="0">
                <a:solidFill>
                  <a:srgbClr val="0000FF"/>
                </a:solidFill>
                <a:latin typeface="楷体" pitchFamily="49" charset="-122"/>
                <a:ea typeface="楷体" pitchFamily="49" charset="-122"/>
              </a:rPr>
              <a:t>基于该图示，结合多用电表工作原理，设计一个包含师生互动的教学片段</a:t>
            </a:r>
            <a:r>
              <a:rPr lang="zh-CN" altLang="zh-CN" sz="2000" dirty="0" smtClean="0">
                <a:solidFill>
                  <a:srgbClr val="0000FF"/>
                </a:solidFill>
                <a:latin typeface="楷体" pitchFamily="49" charset="-122"/>
                <a:ea typeface="楷体" pitchFamily="49" charset="-122"/>
              </a:rPr>
              <a:t>。</a:t>
            </a:r>
            <a:r>
              <a:rPr lang="en-US" altLang="zh-CN" sz="2000" dirty="0">
                <a:solidFill>
                  <a:srgbClr val="0000FF"/>
                </a:solidFill>
                <a:latin typeface="楷体" pitchFamily="49" charset="-122"/>
                <a:ea typeface="楷体" pitchFamily="49" charset="-122"/>
              </a:rPr>
              <a:t> </a:t>
            </a:r>
            <a:r>
              <a:rPr lang="en-US" altLang="zh-CN" sz="2000" dirty="0" smtClean="0">
                <a:solidFill>
                  <a:srgbClr val="0000FF"/>
                </a:solidFill>
                <a:latin typeface="楷体" pitchFamily="49" charset="-122"/>
                <a:ea typeface="楷体" pitchFamily="49" charset="-122"/>
              </a:rPr>
              <a:t>(8</a:t>
            </a:r>
            <a:r>
              <a:rPr lang="zh-CN" altLang="zh-CN" sz="2000" dirty="0" smtClean="0">
                <a:solidFill>
                  <a:srgbClr val="0000FF"/>
                </a:solidFill>
                <a:latin typeface="楷体" pitchFamily="49" charset="-122"/>
                <a:ea typeface="楷体" pitchFamily="49" charset="-122"/>
              </a:rPr>
              <a:t>分</a:t>
            </a:r>
            <a:r>
              <a:rPr lang="en-US" altLang="zh-CN" sz="2000" dirty="0">
                <a:solidFill>
                  <a:srgbClr val="0000FF"/>
                </a:solidFill>
                <a:latin typeface="楷体" pitchFamily="49" charset="-122"/>
                <a:ea typeface="楷体" pitchFamily="49" charset="-122"/>
              </a:rPr>
              <a:t>)</a:t>
            </a:r>
            <a:r>
              <a:rPr lang="zh-CN" altLang="zh-CN" sz="2000" dirty="0" smtClean="0">
                <a:solidFill>
                  <a:srgbClr val="0000FF"/>
                </a:solidFill>
                <a:latin typeface="楷体" pitchFamily="49" charset="-122"/>
                <a:ea typeface="楷体" pitchFamily="49" charset="-122"/>
              </a:rPr>
              <a:t> </a:t>
            </a:r>
            <a:endParaRPr lang="zh-CN" altLang="zh-CN" sz="2000" dirty="0">
              <a:solidFill>
                <a:srgbClr val="0000FF"/>
              </a:solidFill>
              <a:latin typeface="楷体" pitchFamily="49" charset="-122"/>
              <a:ea typeface="楷体" pitchFamily="49" charset="-122"/>
            </a:endParaRPr>
          </a:p>
        </p:txBody>
      </p:sp>
      <p:sp>
        <p:nvSpPr>
          <p:cNvPr id="56328" name="矩形 1"/>
          <p:cNvSpPr>
            <a:spLocks noChangeArrowheads="1"/>
          </p:cNvSpPr>
          <p:nvPr/>
        </p:nvSpPr>
        <p:spPr bwMode="auto">
          <a:xfrm>
            <a:off x="117475" y="1052513"/>
            <a:ext cx="891902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2000" dirty="0">
                <a:latin typeface="楷体" pitchFamily="49" charset="-122"/>
                <a:ea typeface="楷体" pitchFamily="49" charset="-122"/>
              </a:rPr>
              <a:t>材料 两位同学使用多用电表以后，分别把选择开关放在图</a:t>
            </a:r>
            <a:r>
              <a:rPr lang="en-US" altLang="zh-CN" sz="2000" dirty="0">
                <a:latin typeface="楷体" pitchFamily="49" charset="-122"/>
                <a:ea typeface="楷体" pitchFamily="49" charset="-122"/>
              </a:rPr>
              <a:t>11a</a:t>
            </a:r>
            <a:r>
              <a:rPr lang="zh-CN" altLang="zh-CN" sz="2000" dirty="0">
                <a:latin typeface="楷体" pitchFamily="49" charset="-122"/>
                <a:ea typeface="楷体" pitchFamily="49" charset="-122"/>
              </a:rPr>
              <a:t>、</a:t>
            </a:r>
            <a:r>
              <a:rPr lang="en-US" altLang="zh-CN" sz="2000" dirty="0">
                <a:latin typeface="楷体" pitchFamily="49" charset="-122"/>
                <a:ea typeface="楷体" pitchFamily="49" charset="-122"/>
              </a:rPr>
              <a:t>b</a:t>
            </a:r>
            <a:r>
              <a:rPr lang="zh-CN" altLang="zh-CN" sz="2000" dirty="0">
                <a:latin typeface="楷体" pitchFamily="49" charset="-122"/>
                <a:ea typeface="楷体" pitchFamily="49" charset="-122"/>
              </a:rPr>
              <a:t>所示的位置。</a:t>
            </a:r>
          </a:p>
        </p:txBody>
      </p:sp>
      <p:sp>
        <p:nvSpPr>
          <p:cNvPr id="9"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宋体"/>
                <a:ea typeface="宋体"/>
              </a:rPr>
              <a:t>2019</a:t>
            </a:r>
            <a:r>
              <a:rPr lang="zh-CN" altLang="en-US" dirty="0" smtClean="0">
                <a:solidFill>
                  <a:srgbClr val="FFFFFF"/>
                </a:solidFill>
                <a:latin typeface="宋体"/>
                <a:ea typeface="宋体"/>
              </a:rPr>
              <a:t>年上半年</a:t>
            </a:r>
          </a:p>
        </p:txBody>
      </p:sp>
      <p:pic>
        <p:nvPicPr>
          <p:cNvPr id="10" name="图片 9" descr="C:\Users\Administrator\Documents\Tencent Files\1714284389\FileRecv\MobileFile\IMG_20190925_195053.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2531" y="1772816"/>
            <a:ext cx="6718935" cy="2635885"/>
          </a:xfrm>
          <a:prstGeom prst="rect">
            <a:avLst/>
          </a:prstGeom>
          <a:noFill/>
          <a:ln>
            <a:noFill/>
          </a:ln>
        </p:spPr>
      </p:pic>
    </p:spTree>
    <p:extLst>
      <p:ext uri="{BB962C8B-B14F-4D97-AF65-F5344CB8AC3E}">
        <p14:creationId xmlns:p14="http://schemas.microsoft.com/office/powerpoint/2010/main" val="3993200827"/>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矩形 1"/>
          <p:cNvSpPr>
            <a:spLocks noChangeArrowheads="1"/>
          </p:cNvSpPr>
          <p:nvPr/>
        </p:nvSpPr>
        <p:spPr bwMode="auto">
          <a:xfrm>
            <a:off x="46038" y="600576"/>
            <a:ext cx="9102725"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en-US" altLang="zh-CN" sz="2000" dirty="0">
                <a:solidFill>
                  <a:srgbClr val="0000FF"/>
                </a:solidFill>
                <a:latin typeface="楷体" pitchFamily="49" charset="-122"/>
                <a:ea typeface="楷体" pitchFamily="49" charset="-122"/>
              </a:rPr>
              <a:t>12. </a:t>
            </a:r>
            <a:r>
              <a:rPr kumimoji="1" lang="zh-CN" altLang="zh-CN" sz="2000" dirty="0">
                <a:solidFill>
                  <a:srgbClr val="0000FF"/>
                </a:solidFill>
                <a:latin typeface="楷体" pitchFamily="49" charset="-122"/>
                <a:ea typeface="楷体" pitchFamily="49" charset="-122"/>
              </a:rPr>
              <a:t>参考</a:t>
            </a:r>
            <a:r>
              <a:rPr kumimoji="1" lang="zh-CN" altLang="zh-CN" sz="2000" dirty="0" smtClean="0">
                <a:solidFill>
                  <a:srgbClr val="0000FF"/>
                </a:solidFill>
                <a:latin typeface="楷体" pitchFamily="49" charset="-122"/>
                <a:ea typeface="楷体" pitchFamily="49" charset="-122"/>
              </a:rPr>
              <a:t>答案</a:t>
            </a:r>
            <a:endParaRPr kumimoji="1" lang="en-US" altLang="zh-CN" sz="2000" dirty="0">
              <a:solidFill>
                <a:srgbClr val="0000FF"/>
              </a:solidFill>
              <a:latin typeface="楷体" pitchFamily="49" charset="-122"/>
              <a:ea typeface="楷体" pitchFamily="49" charset="-122"/>
            </a:endParaRPr>
          </a:p>
          <a:p>
            <a:r>
              <a:rPr lang="en-US" altLang="zh-CN" sz="2000" dirty="0" smtClean="0">
                <a:solidFill>
                  <a:srgbClr val="0000FF"/>
                </a:solidFill>
                <a:latin typeface="楷体" pitchFamily="49" charset="-122"/>
                <a:ea typeface="楷体" pitchFamily="49" charset="-122"/>
              </a:rPr>
              <a:t>(1)</a:t>
            </a:r>
            <a:r>
              <a:rPr lang="en-US" altLang="zh-CN" sz="2000" dirty="0" smtClean="0">
                <a:solidFill>
                  <a:srgbClr val="333333"/>
                </a:solidFill>
                <a:latin typeface="楷体" pitchFamily="49" charset="-122"/>
                <a:ea typeface="楷体" pitchFamily="49" charset="-122"/>
              </a:rPr>
              <a:t>b</a:t>
            </a:r>
            <a:r>
              <a:rPr lang="zh-CN" altLang="zh-CN" sz="2000" dirty="0">
                <a:latin typeface="楷体" pitchFamily="49" charset="-122"/>
                <a:ea typeface="楷体" pitchFamily="49" charset="-122"/>
              </a:rPr>
              <a:t>同学的习惯更好。因为多用电表使用结束时要将挡位调至</a:t>
            </a:r>
            <a:r>
              <a:rPr lang="en-US" altLang="zh-CN" sz="2000" dirty="0">
                <a:latin typeface="楷体" pitchFamily="49" charset="-122"/>
                <a:ea typeface="楷体" pitchFamily="49" charset="-122"/>
              </a:rPr>
              <a:t>OFF</a:t>
            </a:r>
            <a:r>
              <a:rPr lang="zh-CN" altLang="zh-CN" sz="2000" dirty="0">
                <a:latin typeface="楷体" pitchFamily="49" charset="-122"/>
                <a:ea typeface="楷体" pitchFamily="49" charset="-122"/>
              </a:rPr>
              <a:t>挡或交流电压最高挡位处</a:t>
            </a:r>
            <a:r>
              <a:rPr lang="zh-CN" altLang="zh-CN" sz="2000" dirty="0" smtClean="0">
                <a:latin typeface="楷体" pitchFamily="49" charset="-122"/>
                <a:ea typeface="楷体" pitchFamily="49" charset="-122"/>
              </a:rPr>
              <a:t>。</a:t>
            </a:r>
            <a:endParaRPr lang="en-US" altLang="zh-CN" sz="2000" dirty="0" smtClean="0">
              <a:latin typeface="楷体" pitchFamily="49" charset="-122"/>
              <a:ea typeface="楷体" pitchFamily="49" charset="-122"/>
            </a:endParaRPr>
          </a:p>
          <a:p>
            <a:r>
              <a:rPr lang="en-US" altLang="zh-CN" sz="2000" dirty="0">
                <a:solidFill>
                  <a:srgbClr val="0000FF"/>
                </a:solidFill>
                <a:latin typeface="楷体" pitchFamily="49" charset="-122"/>
                <a:ea typeface="楷体" pitchFamily="49" charset="-122"/>
              </a:rPr>
              <a:t>(2)</a:t>
            </a:r>
            <a:r>
              <a:rPr lang="zh-CN" altLang="zh-CN" sz="2000" dirty="0">
                <a:solidFill>
                  <a:srgbClr val="0000FF"/>
                </a:solidFill>
                <a:latin typeface="楷体" pitchFamily="49" charset="-122"/>
                <a:ea typeface="楷体" pitchFamily="49" charset="-122"/>
              </a:rPr>
              <a:t>教学片段</a:t>
            </a:r>
            <a:r>
              <a:rPr lang="zh-CN" altLang="zh-CN" sz="2000" dirty="0" smtClean="0">
                <a:solidFill>
                  <a:srgbClr val="0000FF"/>
                </a:solidFill>
                <a:latin typeface="楷体" pitchFamily="49" charset="-122"/>
                <a:ea typeface="楷体" pitchFamily="49" charset="-122"/>
              </a:rPr>
              <a:t>：</a:t>
            </a:r>
            <a:endParaRPr lang="en-US" altLang="zh-CN" sz="2000" dirty="0" smtClean="0">
              <a:solidFill>
                <a:srgbClr val="0000FF"/>
              </a:solidFill>
              <a:latin typeface="楷体" pitchFamily="49" charset="-122"/>
              <a:ea typeface="楷体" pitchFamily="49" charset="-122"/>
            </a:endParaRPr>
          </a:p>
          <a:p>
            <a:r>
              <a:rPr lang="zh-CN" altLang="zh-CN" sz="2000" dirty="0">
                <a:latin typeface="楷体" pitchFamily="49" charset="-122"/>
                <a:ea typeface="楷体" pitchFamily="49" charset="-122"/>
              </a:rPr>
              <a:t>师：我们刚学过电表改装和多用电表的使用，那大家</a:t>
            </a:r>
            <a:r>
              <a:rPr lang="zh-CN" altLang="zh-CN" sz="2000" dirty="0">
                <a:solidFill>
                  <a:srgbClr val="FF00FF"/>
                </a:solidFill>
                <a:latin typeface="楷体" pitchFamily="49" charset="-122"/>
                <a:ea typeface="楷体" pitchFamily="49" charset="-122"/>
              </a:rPr>
              <a:t>一起看这张图</a:t>
            </a:r>
            <a:r>
              <a:rPr lang="zh-CN" altLang="zh-CN" sz="2000" dirty="0">
                <a:latin typeface="楷体" pitchFamily="49" charset="-122"/>
                <a:ea typeface="楷体" pitchFamily="49" charset="-122"/>
              </a:rPr>
              <a:t>（图</a:t>
            </a:r>
            <a:r>
              <a:rPr lang="en-US" altLang="zh-CN" sz="2000" dirty="0">
                <a:latin typeface="楷体" pitchFamily="49" charset="-122"/>
                <a:ea typeface="楷体" pitchFamily="49" charset="-122"/>
              </a:rPr>
              <a:t>11</a:t>
            </a:r>
            <a:r>
              <a:rPr lang="zh-CN" altLang="zh-CN" sz="2000" dirty="0">
                <a:latin typeface="楷体" pitchFamily="49" charset="-122"/>
                <a:ea typeface="楷体" pitchFamily="49" charset="-122"/>
              </a:rPr>
              <a:t>），这是两个同学用完多用电表后，把开关放在了不同的位置。你们觉得谁的开关放的位置较好呢</a:t>
            </a:r>
            <a:r>
              <a:rPr lang="zh-CN" altLang="zh-CN" sz="2000" dirty="0" smtClean="0">
                <a:latin typeface="楷体" pitchFamily="49" charset="-122"/>
                <a:ea typeface="楷体" pitchFamily="49" charset="-122"/>
              </a:rPr>
              <a:t>？</a:t>
            </a:r>
            <a:r>
              <a:rPr lang="en-US" altLang="zh-CN" sz="2000" dirty="0" smtClean="0">
                <a:solidFill>
                  <a:srgbClr val="C00000"/>
                </a:solidFill>
                <a:latin typeface="楷体" pitchFamily="49" charset="-122"/>
                <a:ea typeface="楷体" pitchFamily="49" charset="-122"/>
              </a:rPr>
              <a:t>(</a:t>
            </a:r>
            <a:r>
              <a:rPr lang="zh-CN" altLang="en-US" sz="2000" dirty="0" smtClean="0">
                <a:solidFill>
                  <a:srgbClr val="C00000"/>
                </a:solidFill>
                <a:latin typeface="楷体" pitchFamily="49" charset="-122"/>
                <a:ea typeface="楷体" pitchFamily="49" charset="-122"/>
              </a:rPr>
              <a:t>图片直接导入</a:t>
            </a:r>
            <a:r>
              <a:rPr lang="en-US" altLang="zh-CN" sz="2000" dirty="0" smtClean="0">
                <a:solidFill>
                  <a:srgbClr val="C00000"/>
                </a:solidFill>
                <a:latin typeface="楷体" pitchFamily="49" charset="-122"/>
                <a:ea typeface="楷体" pitchFamily="49" charset="-122"/>
              </a:rPr>
              <a:t>)</a:t>
            </a:r>
            <a:endParaRPr lang="zh-CN" altLang="zh-CN" sz="2000" dirty="0">
              <a:solidFill>
                <a:srgbClr val="C00000"/>
              </a:solidFill>
              <a:latin typeface="楷体" pitchFamily="49" charset="-122"/>
              <a:ea typeface="楷体" pitchFamily="49" charset="-122"/>
            </a:endParaRPr>
          </a:p>
          <a:p>
            <a:r>
              <a:rPr lang="en-US" altLang="zh-CN" sz="2000" dirty="0" smtClean="0">
                <a:latin typeface="楷体" pitchFamily="49" charset="-122"/>
                <a:ea typeface="楷体" pitchFamily="49" charset="-122"/>
              </a:rPr>
              <a:t>(</a:t>
            </a:r>
            <a:r>
              <a:rPr lang="zh-CN" altLang="zh-CN" sz="2000" dirty="0">
                <a:latin typeface="楷体" pitchFamily="49" charset="-122"/>
                <a:ea typeface="楷体" pitchFamily="49" charset="-122"/>
              </a:rPr>
              <a:t>同学们众说纷纭</a:t>
            </a:r>
            <a:r>
              <a:rPr lang="en-US" altLang="zh-CN" sz="2000" dirty="0">
                <a:latin typeface="楷体" pitchFamily="49" charset="-122"/>
                <a:ea typeface="楷体" pitchFamily="49" charset="-122"/>
              </a:rPr>
              <a:t>)</a:t>
            </a:r>
            <a:endParaRPr lang="zh-CN" altLang="zh-CN" sz="2000" dirty="0">
              <a:latin typeface="楷体" pitchFamily="49" charset="-122"/>
              <a:ea typeface="楷体" pitchFamily="49" charset="-122"/>
            </a:endParaRPr>
          </a:p>
          <a:p>
            <a:r>
              <a:rPr lang="zh-CN" altLang="zh-CN" sz="2000" dirty="0" smtClean="0">
                <a:latin typeface="楷体" pitchFamily="49" charset="-122"/>
                <a:ea typeface="楷体" pitchFamily="49" charset="-122"/>
              </a:rPr>
              <a:t>师</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既然大家没法确定，那我们起来讨论一下，</a:t>
            </a:r>
            <a:r>
              <a:rPr lang="zh-CN" altLang="zh-CN" sz="2000" dirty="0">
                <a:solidFill>
                  <a:srgbClr val="FF00FF"/>
                </a:solidFill>
                <a:latin typeface="楷体" pitchFamily="49" charset="-122"/>
                <a:ea typeface="楷体" pitchFamily="49" charset="-122"/>
              </a:rPr>
              <a:t>开关到底应该放在什么位置</a:t>
            </a:r>
            <a:r>
              <a:rPr lang="en-US" altLang="zh-CN" sz="2000" dirty="0">
                <a:solidFill>
                  <a:srgbClr val="FF00FF"/>
                </a:solidFill>
                <a:latin typeface="楷体" pitchFamily="49" charset="-122"/>
                <a:ea typeface="楷体" pitchFamily="49" charset="-122"/>
              </a:rPr>
              <a:t>?</a:t>
            </a:r>
            <a:r>
              <a:rPr lang="zh-CN" altLang="zh-CN" sz="2000" dirty="0">
                <a:latin typeface="楷体" pitchFamily="49" charset="-122"/>
                <a:ea typeface="楷体" pitchFamily="49" charset="-122"/>
              </a:rPr>
              <a:t>原因是什么</a:t>
            </a:r>
            <a:r>
              <a:rPr lang="zh-CN" altLang="zh-CN" sz="2000" dirty="0" smtClean="0">
                <a:latin typeface="楷体" pitchFamily="49" charset="-122"/>
                <a:ea typeface="楷体" pitchFamily="49" charset="-122"/>
              </a:rPr>
              <a:t>？</a:t>
            </a:r>
            <a:r>
              <a:rPr lang="en-US" altLang="zh-CN" sz="2000" dirty="0" smtClean="0">
                <a:solidFill>
                  <a:srgbClr val="C00000"/>
                </a:solidFill>
                <a:latin typeface="楷体" pitchFamily="49" charset="-122"/>
                <a:ea typeface="楷体" pitchFamily="49" charset="-122"/>
              </a:rPr>
              <a:t>(</a:t>
            </a:r>
            <a:r>
              <a:rPr lang="zh-CN" altLang="en-US" sz="2000" dirty="0" smtClean="0">
                <a:solidFill>
                  <a:srgbClr val="C00000"/>
                </a:solidFill>
                <a:latin typeface="楷体" pitchFamily="49" charset="-122"/>
                <a:ea typeface="楷体" pitchFamily="49" charset="-122"/>
              </a:rPr>
              <a:t>明确观察目的</a:t>
            </a:r>
            <a:r>
              <a:rPr lang="en-US" altLang="zh-CN" sz="2000" dirty="0" smtClean="0">
                <a:solidFill>
                  <a:srgbClr val="C00000"/>
                </a:solidFill>
                <a:latin typeface="楷体" pitchFamily="49" charset="-122"/>
                <a:ea typeface="楷体" pitchFamily="49" charset="-122"/>
              </a:rPr>
              <a:t>)</a:t>
            </a:r>
            <a:endParaRPr lang="zh-CN" altLang="zh-CN" sz="2000" dirty="0">
              <a:solidFill>
                <a:srgbClr val="C00000"/>
              </a:solidFill>
              <a:latin typeface="楷体" pitchFamily="49" charset="-122"/>
              <a:ea typeface="楷体" pitchFamily="49" charset="-122"/>
            </a:endParaRPr>
          </a:p>
          <a:p>
            <a:r>
              <a:rPr lang="zh-CN" altLang="zh-CN" sz="2000" dirty="0" smtClean="0">
                <a:latin typeface="楷体" pitchFamily="49" charset="-122"/>
                <a:ea typeface="楷体" pitchFamily="49" charset="-122"/>
              </a:rPr>
              <a:t>首先</a:t>
            </a:r>
            <a:r>
              <a:rPr lang="zh-CN" altLang="zh-CN" sz="2000" dirty="0">
                <a:latin typeface="楷体" pitchFamily="49" charset="-122"/>
                <a:ea typeface="楷体" pitchFamily="49" charset="-122"/>
              </a:rPr>
              <a:t>，多用电表有几个挡位呢</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分别是什么呢</a:t>
            </a:r>
            <a:r>
              <a:rPr lang="en-US" altLang="zh-CN" sz="2000" dirty="0">
                <a:latin typeface="楷体" pitchFamily="49" charset="-122"/>
                <a:ea typeface="楷体" pitchFamily="49" charset="-122"/>
              </a:rPr>
              <a:t>?</a:t>
            </a:r>
            <a:endParaRPr lang="zh-CN" altLang="zh-CN" sz="2000" dirty="0">
              <a:latin typeface="楷体" pitchFamily="49" charset="-122"/>
              <a:ea typeface="楷体" pitchFamily="49" charset="-122"/>
            </a:endParaRPr>
          </a:p>
          <a:p>
            <a:r>
              <a:rPr lang="zh-CN" altLang="zh-CN" sz="2000" dirty="0">
                <a:latin typeface="楷体" pitchFamily="49" charset="-122"/>
                <a:ea typeface="楷体" pitchFamily="49" charset="-122"/>
              </a:rPr>
              <a:t>生：直流电压挡、电流挡、欧姆挡和交流电压挡</a:t>
            </a:r>
            <a:r>
              <a:rPr lang="zh-CN" altLang="zh-CN" sz="2000" dirty="0" smtClean="0">
                <a:latin typeface="楷体" pitchFamily="49" charset="-122"/>
                <a:ea typeface="楷体" pitchFamily="49" charset="-122"/>
              </a:rPr>
              <a:t>。</a:t>
            </a:r>
            <a:r>
              <a:rPr lang="en-US" altLang="zh-CN" sz="2000" dirty="0" smtClean="0">
                <a:solidFill>
                  <a:srgbClr val="C00000"/>
                </a:solidFill>
                <a:latin typeface="楷体" pitchFamily="49" charset="-122"/>
                <a:ea typeface="楷体" pitchFamily="49" charset="-122"/>
              </a:rPr>
              <a:t>(</a:t>
            </a:r>
            <a:r>
              <a:rPr lang="zh-CN" altLang="en-US" sz="2000" dirty="0" smtClean="0">
                <a:solidFill>
                  <a:srgbClr val="C00000"/>
                </a:solidFill>
                <a:latin typeface="楷体" pitchFamily="49" charset="-122"/>
                <a:ea typeface="楷体" pitchFamily="49" charset="-122"/>
              </a:rPr>
              <a:t>描述图片</a:t>
            </a:r>
            <a:r>
              <a:rPr lang="en-US" altLang="zh-CN" sz="2000" dirty="0" smtClean="0">
                <a:solidFill>
                  <a:srgbClr val="C00000"/>
                </a:solidFill>
                <a:latin typeface="楷体" pitchFamily="49" charset="-122"/>
                <a:ea typeface="楷体" pitchFamily="49" charset="-122"/>
              </a:rPr>
              <a:t>)</a:t>
            </a:r>
            <a:endParaRPr lang="zh-CN" altLang="zh-CN" sz="2000" dirty="0">
              <a:solidFill>
                <a:srgbClr val="C00000"/>
              </a:solidFill>
              <a:latin typeface="楷体" pitchFamily="49" charset="-122"/>
              <a:ea typeface="楷体" pitchFamily="49" charset="-122"/>
            </a:endParaRPr>
          </a:p>
          <a:p>
            <a:r>
              <a:rPr lang="zh-CN" altLang="zh-CN" sz="2000" dirty="0" smtClean="0">
                <a:latin typeface="楷体" pitchFamily="49" charset="-122"/>
                <a:ea typeface="楷体" pitchFamily="49" charset="-122"/>
              </a:rPr>
              <a:t>师</a:t>
            </a:r>
            <a:r>
              <a:rPr lang="zh-CN" altLang="zh-CN" sz="2000" dirty="0">
                <a:latin typeface="楷体" pitchFamily="49" charset="-122"/>
                <a:ea typeface="楷体" pitchFamily="49" charset="-122"/>
              </a:rPr>
              <a:t>：大家说的很对啊，我们从表盘上也能看出来。那我们到底用完电表，应该把开关放在哪个位置呢</a:t>
            </a:r>
            <a:r>
              <a:rPr lang="en-US" altLang="zh-CN" sz="2000" dirty="0">
                <a:latin typeface="楷体" pitchFamily="49" charset="-122"/>
                <a:ea typeface="楷体" pitchFamily="49" charset="-122"/>
              </a:rPr>
              <a:t>?</a:t>
            </a:r>
            <a:r>
              <a:rPr lang="zh-CN" altLang="zh-CN" sz="2000" dirty="0">
                <a:solidFill>
                  <a:srgbClr val="FF00FF"/>
                </a:solidFill>
                <a:latin typeface="楷体" pitchFamily="49" charset="-122"/>
                <a:ea typeface="楷体" pitchFamily="49" charset="-122"/>
              </a:rPr>
              <a:t>放在欧姆挡位可以吗</a:t>
            </a:r>
            <a:r>
              <a:rPr lang="en-US" altLang="zh-CN" sz="2000" dirty="0">
                <a:latin typeface="楷体" pitchFamily="49" charset="-122"/>
                <a:ea typeface="楷体" pitchFamily="49" charset="-122"/>
              </a:rPr>
              <a:t>?</a:t>
            </a:r>
            <a:endParaRPr lang="zh-CN" altLang="zh-CN" sz="2000" dirty="0">
              <a:latin typeface="楷体" pitchFamily="49" charset="-122"/>
              <a:ea typeface="楷体" pitchFamily="49" charset="-122"/>
            </a:endParaRPr>
          </a:p>
          <a:p>
            <a:r>
              <a:rPr lang="zh-CN" altLang="zh-CN" sz="2000" dirty="0">
                <a:latin typeface="楷体" pitchFamily="49" charset="-122"/>
                <a:ea typeface="楷体" pitchFamily="49" charset="-122"/>
              </a:rPr>
              <a:t>生：不可以。欧姆挡是通过串联电路来测量待测物的电阻的，含有电源。如果最后开关放在欧姆挡，一方面电池可能会漏电；另一方面，如果在使用多用电表前，未换挡直接其他挡位的量，会导致多用电表损坏。</a:t>
            </a:r>
          </a:p>
          <a:p>
            <a:endParaRPr lang="zh-CN" altLang="zh-CN" sz="2000" dirty="0">
              <a:solidFill>
                <a:srgbClr val="0000FF"/>
              </a:solidFill>
              <a:latin typeface="楷体" pitchFamily="49" charset="-122"/>
              <a:ea typeface="楷体" pitchFamily="49" charset="-122"/>
            </a:endParaRPr>
          </a:p>
        </p:txBody>
      </p:sp>
      <p:sp>
        <p:nvSpPr>
          <p:cNvPr id="57348"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0" name="Text Box 55"/>
          <p:cNvSpPr txBox="1">
            <a:spLocks noChangeArrowheads="1"/>
          </p:cNvSpPr>
          <p:nvPr/>
        </p:nvSpPr>
        <p:spPr bwMode="auto">
          <a:xfrm>
            <a:off x="25400" y="50800"/>
            <a:ext cx="240665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四、教学设计题</a:t>
            </a:r>
          </a:p>
        </p:txBody>
      </p:sp>
      <p:sp>
        <p:nvSpPr>
          <p:cNvPr id="6"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宋体"/>
                <a:ea typeface="宋体"/>
              </a:rPr>
              <a:t>2019</a:t>
            </a:r>
            <a:r>
              <a:rPr lang="zh-CN" altLang="en-US" dirty="0" smtClean="0">
                <a:solidFill>
                  <a:srgbClr val="FFFFFF"/>
                </a:solidFill>
                <a:latin typeface="宋体"/>
                <a:ea typeface="宋体"/>
              </a:rPr>
              <a:t>年上半年</a:t>
            </a:r>
          </a:p>
        </p:txBody>
      </p:sp>
    </p:spTree>
    <p:extLst>
      <p:ext uri="{BB962C8B-B14F-4D97-AF65-F5344CB8AC3E}">
        <p14:creationId xmlns:p14="http://schemas.microsoft.com/office/powerpoint/2010/main" val="262324828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矩形 1"/>
          <p:cNvSpPr>
            <a:spLocks noChangeArrowheads="1"/>
          </p:cNvSpPr>
          <p:nvPr/>
        </p:nvSpPr>
        <p:spPr bwMode="auto">
          <a:xfrm>
            <a:off x="46038" y="600576"/>
            <a:ext cx="9102725"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000" dirty="0" smtClean="0">
                <a:latin typeface="楷体" pitchFamily="49" charset="-122"/>
                <a:ea typeface="楷体" pitchFamily="49" charset="-122"/>
              </a:rPr>
              <a:t>师</a:t>
            </a:r>
            <a:r>
              <a:rPr lang="zh-CN" altLang="zh-CN" sz="2000" dirty="0">
                <a:latin typeface="楷体" pitchFamily="49" charset="-122"/>
                <a:ea typeface="楷体" pitchFamily="49" charset="-122"/>
              </a:rPr>
              <a:t>：同学们，说得非常好。看来大家已经知道为什么不能放在欧姆挡了。我们接下来</a:t>
            </a:r>
            <a:r>
              <a:rPr lang="zh-CN" altLang="zh-CN" sz="2000" dirty="0">
                <a:solidFill>
                  <a:srgbClr val="FF00FF"/>
                </a:solidFill>
                <a:latin typeface="楷体" pitchFamily="49" charset="-122"/>
                <a:ea typeface="楷体" pitchFamily="49" charset="-122"/>
              </a:rPr>
              <a:t>讨论一下交流电压挡位</a:t>
            </a:r>
            <a:r>
              <a:rPr lang="zh-CN" altLang="zh-CN" sz="2000" dirty="0">
                <a:latin typeface="楷体" pitchFamily="49" charset="-122"/>
                <a:ea typeface="楷体" pitchFamily="49" charset="-122"/>
              </a:rPr>
              <a:t>。首先，假设我们忘记调整挡位直接测量电阻，会发生什么呢</a:t>
            </a:r>
            <a:r>
              <a:rPr lang="en-US" altLang="zh-CN" sz="2000" dirty="0">
                <a:latin typeface="楷体" pitchFamily="49" charset="-122"/>
                <a:ea typeface="楷体" pitchFamily="49" charset="-122"/>
              </a:rPr>
              <a:t>?</a:t>
            </a:r>
            <a:endParaRPr lang="zh-CN" altLang="zh-CN" sz="2000" dirty="0">
              <a:latin typeface="楷体" pitchFamily="49" charset="-122"/>
              <a:ea typeface="楷体" pitchFamily="49" charset="-122"/>
            </a:endParaRPr>
          </a:p>
          <a:p>
            <a:r>
              <a:rPr lang="zh-CN" altLang="zh-CN" sz="2000" dirty="0">
                <a:latin typeface="楷体" pitchFamily="49" charset="-122"/>
                <a:ea typeface="楷体" pitchFamily="49" charset="-122"/>
              </a:rPr>
              <a:t>生：没有示数。因为没有电源，无法构成回路。</a:t>
            </a:r>
          </a:p>
          <a:p>
            <a:r>
              <a:rPr lang="zh-CN" altLang="zh-CN" sz="2000" dirty="0">
                <a:latin typeface="楷体" pitchFamily="49" charset="-122"/>
                <a:ea typeface="楷体" pitchFamily="49" charset="-122"/>
              </a:rPr>
              <a:t>师：非常准确。那我们直接测量电流呢</a:t>
            </a:r>
            <a:r>
              <a:rPr lang="en-US" altLang="zh-CN" sz="2000" dirty="0">
                <a:latin typeface="楷体" pitchFamily="49" charset="-122"/>
                <a:ea typeface="楷体" pitchFamily="49" charset="-122"/>
              </a:rPr>
              <a:t>?</a:t>
            </a:r>
            <a:endParaRPr lang="zh-CN" altLang="zh-CN" sz="2000" dirty="0">
              <a:latin typeface="楷体" pitchFamily="49" charset="-122"/>
              <a:ea typeface="楷体" pitchFamily="49" charset="-122"/>
            </a:endParaRPr>
          </a:p>
          <a:p>
            <a:r>
              <a:rPr lang="zh-CN" altLang="zh-CN" sz="2000" dirty="0">
                <a:latin typeface="楷体" pitchFamily="49" charset="-122"/>
                <a:ea typeface="楷体" pitchFamily="49" charset="-122"/>
              </a:rPr>
              <a:t>生：也没有示数。测量直流电压也不会有问题。但如果测量高交流电压可能不够，所以要放到最大位置</a:t>
            </a:r>
            <a:r>
              <a:rPr lang="zh-CN" altLang="zh-CN" sz="2000" dirty="0" smtClean="0">
                <a:latin typeface="楷体" pitchFamily="49" charset="-122"/>
                <a:ea typeface="楷体" pitchFamily="49" charset="-122"/>
              </a:rPr>
              <a:t>。</a:t>
            </a:r>
            <a:r>
              <a:rPr lang="en-US" altLang="zh-CN" sz="2000" dirty="0" smtClean="0">
                <a:solidFill>
                  <a:srgbClr val="C00000"/>
                </a:solidFill>
                <a:latin typeface="楷体" pitchFamily="49" charset="-122"/>
                <a:ea typeface="楷体" pitchFamily="49" charset="-122"/>
              </a:rPr>
              <a:t>(</a:t>
            </a:r>
            <a:r>
              <a:rPr lang="zh-CN" altLang="en-US" sz="2000" dirty="0" smtClean="0">
                <a:solidFill>
                  <a:srgbClr val="C00000"/>
                </a:solidFill>
                <a:latin typeface="楷体" pitchFamily="49" charset="-122"/>
                <a:ea typeface="楷体" pitchFamily="49" charset="-122"/>
              </a:rPr>
              <a:t>对比法看本质</a:t>
            </a:r>
            <a:r>
              <a:rPr lang="en-US" altLang="zh-CN" sz="2000" dirty="0" smtClean="0">
                <a:solidFill>
                  <a:srgbClr val="C00000"/>
                </a:solidFill>
                <a:latin typeface="楷体" pitchFamily="49" charset="-122"/>
                <a:ea typeface="楷体" pitchFamily="49" charset="-122"/>
              </a:rPr>
              <a:t>)</a:t>
            </a:r>
            <a:endParaRPr lang="zh-CN" altLang="zh-CN" sz="2000" dirty="0">
              <a:latin typeface="楷体" pitchFamily="49" charset="-122"/>
              <a:ea typeface="楷体" pitchFamily="49" charset="-122"/>
            </a:endParaRPr>
          </a:p>
          <a:p>
            <a:r>
              <a:rPr lang="zh-CN" altLang="zh-CN" sz="2000" dirty="0">
                <a:latin typeface="楷体" pitchFamily="49" charset="-122"/>
                <a:ea typeface="楷体" pitchFamily="49" charset="-122"/>
              </a:rPr>
              <a:t>师：看来大家都明白了。大家讨论一下，给老师一个结论。</a:t>
            </a:r>
          </a:p>
          <a:p>
            <a:r>
              <a:rPr lang="zh-CN" altLang="zh-CN" sz="2000" dirty="0">
                <a:latin typeface="楷体" pitchFamily="49" charset="-122"/>
                <a:ea typeface="楷体" pitchFamily="49" charset="-122"/>
              </a:rPr>
              <a:t>生：交流电压的最高挡，其实是表头与最大电阻的串联电路的开路形式。这种连接方式使它在任何的测量方式下，表头流过的电流是最小的，起到了保护表头的作用</a:t>
            </a:r>
            <a:r>
              <a:rPr lang="zh-CN" altLang="zh-CN" sz="2000" dirty="0" smtClean="0">
                <a:latin typeface="楷体" pitchFamily="49" charset="-122"/>
                <a:ea typeface="楷体" pitchFamily="49" charset="-122"/>
              </a:rPr>
              <a:t>。</a:t>
            </a:r>
            <a:r>
              <a:rPr lang="en-US" altLang="zh-CN" sz="2000" dirty="0" smtClean="0">
                <a:solidFill>
                  <a:srgbClr val="C00000"/>
                </a:solidFill>
                <a:latin typeface="楷体" pitchFamily="49" charset="-122"/>
                <a:ea typeface="楷体" pitchFamily="49" charset="-122"/>
              </a:rPr>
              <a:t>(</a:t>
            </a:r>
            <a:r>
              <a:rPr lang="zh-CN" altLang="en-US" sz="2000" dirty="0" smtClean="0">
                <a:solidFill>
                  <a:srgbClr val="C00000"/>
                </a:solidFill>
                <a:latin typeface="楷体" pitchFamily="49" charset="-122"/>
                <a:ea typeface="楷体" pitchFamily="49" charset="-122"/>
              </a:rPr>
              <a:t>结论</a:t>
            </a:r>
            <a:r>
              <a:rPr lang="en-US" altLang="zh-CN" sz="2000" dirty="0" smtClean="0">
                <a:solidFill>
                  <a:srgbClr val="C00000"/>
                </a:solidFill>
                <a:latin typeface="楷体" pitchFamily="49" charset="-122"/>
                <a:ea typeface="楷体" pitchFamily="49" charset="-122"/>
              </a:rPr>
              <a:t>)</a:t>
            </a:r>
            <a:endParaRPr lang="zh-CN" altLang="zh-CN" sz="2000" dirty="0">
              <a:latin typeface="楷体" pitchFamily="49" charset="-122"/>
              <a:ea typeface="楷体" pitchFamily="49" charset="-122"/>
            </a:endParaRPr>
          </a:p>
          <a:p>
            <a:r>
              <a:rPr lang="zh-CN" altLang="zh-CN" sz="2000" dirty="0">
                <a:latin typeface="楷体" pitchFamily="49" charset="-122"/>
                <a:ea typeface="楷体" pitchFamily="49" charset="-122"/>
              </a:rPr>
              <a:t>师：大家理解得非常透彻</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剩下的两个挡位留给同学们课下讨论。</a:t>
            </a:r>
            <a:endParaRPr lang="zh-CN" altLang="zh-CN" sz="2000" dirty="0">
              <a:solidFill>
                <a:srgbClr val="0000FF"/>
              </a:solidFill>
              <a:latin typeface="楷体" pitchFamily="49" charset="-122"/>
              <a:ea typeface="楷体" pitchFamily="49" charset="-122"/>
            </a:endParaRPr>
          </a:p>
        </p:txBody>
      </p:sp>
      <p:sp>
        <p:nvSpPr>
          <p:cNvPr id="57348"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0" name="Text Box 55"/>
          <p:cNvSpPr txBox="1">
            <a:spLocks noChangeArrowheads="1"/>
          </p:cNvSpPr>
          <p:nvPr/>
        </p:nvSpPr>
        <p:spPr bwMode="auto">
          <a:xfrm>
            <a:off x="25400" y="50800"/>
            <a:ext cx="240665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四、教学设计题</a:t>
            </a:r>
          </a:p>
        </p:txBody>
      </p:sp>
      <p:sp>
        <p:nvSpPr>
          <p:cNvPr id="6"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宋体"/>
                <a:ea typeface="宋体"/>
              </a:rPr>
              <a:t>2019</a:t>
            </a:r>
            <a:r>
              <a:rPr lang="zh-CN" altLang="en-US" dirty="0" smtClean="0">
                <a:solidFill>
                  <a:srgbClr val="FFFFFF"/>
                </a:solidFill>
                <a:latin typeface="宋体"/>
                <a:ea typeface="宋体"/>
              </a:rPr>
              <a:t>年上半年</a:t>
            </a:r>
          </a:p>
        </p:txBody>
      </p:sp>
    </p:spTree>
    <p:extLst>
      <p:ext uri="{BB962C8B-B14F-4D97-AF65-F5344CB8AC3E}">
        <p14:creationId xmlns:p14="http://schemas.microsoft.com/office/powerpoint/2010/main" val="190397600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5"/>
          <p:cNvSpPr txBox="1">
            <a:spLocks noChangeArrowheads="1"/>
          </p:cNvSpPr>
          <p:nvPr/>
        </p:nvSpPr>
        <p:spPr bwMode="auto">
          <a:xfrm>
            <a:off x="1619672" y="1988840"/>
            <a:ext cx="6192688"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a:lnSpc>
                <a:spcPct val="80000"/>
              </a:lnSpc>
              <a:spcBef>
                <a:spcPct val="20000"/>
              </a:spcBef>
              <a:buClr>
                <a:srgbClr val="CC99FF"/>
              </a:buClr>
              <a:buSzPct val="90000"/>
              <a:defRPr/>
            </a:pPr>
            <a:r>
              <a:rPr kumimoji="1" lang="zh-CN" altLang="en-US" sz="3600" dirty="0">
                <a:solidFill>
                  <a:srgbClr val="0000FF"/>
                </a:solidFill>
                <a:latin typeface="华文行楷" pitchFamily="2" charset="-122"/>
                <a:ea typeface="华文行楷" pitchFamily="2" charset="-122"/>
                <a:cs typeface="+mn-ea"/>
              </a:rPr>
              <a:t>物理学科知识与教学能力试题</a:t>
            </a:r>
          </a:p>
        </p:txBody>
      </p:sp>
      <p:sp>
        <p:nvSpPr>
          <p:cNvPr id="3" name="矩形 2"/>
          <p:cNvSpPr>
            <a:spLocks noChangeArrowheads="1"/>
          </p:cNvSpPr>
          <p:nvPr/>
        </p:nvSpPr>
        <p:spPr bwMode="auto">
          <a:xfrm>
            <a:off x="2699792" y="2852936"/>
            <a:ext cx="449353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4800" dirty="0" smtClean="0">
                <a:solidFill>
                  <a:srgbClr val="C00000"/>
                </a:solidFill>
                <a:latin typeface="华文行楷" pitchFamily="2" charset="-122"/>
                <a:ea typeface="华文行楷" pitchFamily="2" charset="-122"/>
                <a:cs typeface="Times New Roman" pitchFamily="18" charset="0"/>
              </a:rPr>
              <a:t>教学设计</a:t>
            </a:r>
            <a:r>
              <a:rPr lang="zh-CN" altLang="en-US" sz="4800" dirty="0" smtClean="0">
                <a:solidFill>
                  <a:srgbClr val="C00000"/>
                </a:solidFill>
                <a:latin typeface="华文行楷" pitchFamily="2" charset="-122"/>
                <a:ea typeface="华文行楷" pitchFamily="2" charset="-122"/>
                <a:cs typeface="Times New Roman" pitchFamily="18" charset="0"/>
              </a:rPr>
              <a:t>（</a:t>
            </a:r>
            <a:r>
              <a:rPr lang="zh-CN" altLang="en-US" sz="4800" dirty="0">
                <a:solidFill>
                  <a:srgbClr val="C00000"/>
                </a:solidFill>
                <a:latin typeface="华文行楷" pitchFamily="2" charset="-122"/>
                <a:ea typeface="华文行楷" pitchFamily="2" charset="-122"/>
                <a:cs typeface="Times New Roman" pitchFamily="18" charset="0"/>
              </a:rPr>
              <a:t>二</a:t>
            </a:r>
            <a:r>
              <a:rPr lang="zh-CN" altLang="en-US" sz="4800" dirty="0" smtClean="0">
                <a:solidFill>
                  <a:srgbClr val="C00000"/>
                </a:solidFill>
                <a:latin typeface="华文行楷" pitchFamily="2" charset="-122"/>
                <a:ea typeface="华文行楷" pitchFamily="2" charset="-122"/>
                <a:cs typeface="Times New Roman" pitchFamily="18" charset="0"/>
              </a:rPr>
              <a:t>）</a:t>
            </a:r>
            <a:endParaRPr lang="zh-CN" altLang="en-US" sz="4800" dirty="0">
              <a:solidFill>
                <a:srgbClr val="C00000"/>
              </a:solidFill>
              <a:latin typeface="华文行楷" pitchFamily="2" charset="-122"/>
              <a:ea typeface="华文行楷" pitchFamily="2" charset="-122"/>
              <a:cs typeface="Times New Roman" pitchFamily="18" charset="0"/>
            </a:endParaRPr>
          </a:p>
        </p:txBody>
      </p:sp>
    </p:spTree>
    <p:extLst>
      <p:ext uri="{BB962C8B-B14F-4D97-AF65-F5344CB8AC3E}">
        <p14:creationId xmlns:p14="http://schemas.microsoft.com/office/powerpoint/2010/main" val="410509236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Text Box 55"/>
          <p:cNvSpPr txBox="1">
            <a:spLocks noChangeArrowheads="1"/>
          </p:cNvSpPr>
          <p:nvPr/>
        </p:nvSpPr>
        <p:spPr bwMode="auto">
          <a:xfrm>
            <a:off x="7681277" y="27565"/>
            <a:ext cx="141429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zh-CN" altLang="en-US" dirty="0" smtClean="0">
                <a:solidFill>
                  <a:srgbClr val="FFFFFF"/>
                </a:solidFill>
                <a:latin typeface="宋体"/>
                <a:ea typeface="宋体"/>
              </a:rPr>
              <a:t>教学片断</a:t>
            </a:r>
          </a:p>
        </p:txBody>
      </p:sp>
      <p:sp>
        <p:nvSpPr>
          <p:cNvPr id="8" name="内容占位符 2"/>
          <p:cNvSpPr txBox="1">
            <a:spLocks/>
          </p:cNvSpPr>
          <p:nvPr/>
        </p:nvSpPr>
        <p:spPr bwMode="auto">
          <a:xfrm>
            <a:off x="76849" y="541942"/>
            <a:ext cx="4351135" cy="43259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eaLnBrk="1" hangingPunct="1">
              <a:buFontTx/>
              <a:buNone/>
            </a:pPr>
            <a:r>
              <a:rPr kumimoji="1" lang="zh-CN" altLang="en-US" sz="2200" dirty="0" smtClean="0">
                <a:solidFill>
                  <a:srgbClr val="0000FF"/>
                </a:solidFill>
                <a:latin typeface="宋体" pitchFamily="2" charset="-122"/>
                <a:ea typeface="楷体" pitchFamily="49" charset="-122"/>
              </a:rPr>
              <a:t>教学设计</a:t>
            </a:r>
            <a:r>
              <a:rPr kumimoji="1" lang="zh-CN" altLang="en-US" sz="2200" dirty="0" smtClean="0">
                <a:solidFill>
                  <a:srgbClr val="0000FF"/>
                </a:solidFill>
                <a:latin typeface="宋体" pitchFamily="2" charset="-122"/>
                <a:ea typeface="楷体" pitchFamily="49" charset="-122"/>
                <a:sym typeface="Wingdings" pitchFamily="2" charset="2"/>
              </a:rPr>
              <a:t>：</a:t>
            </a:r>
            <a:r>
              <a:rPr kumimoji="1" lang="zh-CN" altLang="en-US" sz="2200" dirty="0" smtClean="0">
                <a:solidFill>
                  <a:srgbClr val="0000FF"/>
                </a:solidFill>
                <a:latin typeface="宋体" pitchFamily="2" charset="-122"/>
                <a:ea typeface="楷体" pitchFamily="49" charset="-122"/>
                <a:sym typeface="Wingdings" pitchFamily="2" charset="2"/>
              </a:rPr>
              <a:t>主要演示实验或图片</a:t>
            </a:r>
            <a:endParaRPr kumimoji="1" lang="zh-CN" altLang="en-US" sz="2200" dirty="0">
              <a:solidFill>
                <a:srgbClr val="0000FF"/>
              </a:solidFill>
              <a:latin typeface="宋体" pitchFamily="2" charset="-122"/>
              <a:ea typeface="楷体" pitchFamily="49" charset="-122"/>
            </a:endParaRPr>
          </a:p>
        </p:txBody>
      </p:sp>
      <p:sp>
        <p:nvSpPr>
          <p:cNvPr id="9" name="矩形 3"/>
          <p:cNvSpPr>
            <a:spLocks noChangeArrowheads="1"/>
          </p:cNvSpPr>
          <p:nvPr/>
        </p:nvSpPr>
        <p:spPr bwMode="auto">
          <a:xfrm>
            <a:off x="118734" y="1052736"/>
            <a:ext cx="8629730" cy="409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kumimoji="1" lang="zh-CN" altLang="en-US" sz="2000" dirty="0" smtClean="0">
                <a:solidFill>
                  <a:srgbClr val="FF0000"/>
                </a:solidFill>
                <a:latin typeface="宋体" pitchFamily="2" charset="-122"/>
                <a:ea typeface="楷体" pitchFamily="49" charset="-122"/>
              </a:rPr>
              <a:t>一、教学目标</a:t>
            </a:r>
            <a:endParaRPr kumimoji="1" lang="en-US" altLang="zh-CN" sz="2000" dirty="0" smtClean="0">
              <a:solidFill>
                <a:srgbClr val="FF0000"/>
              </a:solidFill>
              <a:latin typeface="宋体" pitchFamily="2" charset="-122"/>
              <a:ea typeface="楷体" pitchFamily="49" charset="-122"/>
            </a:endParaRPr>
          </a:p>
          <a:p>
            <a:r>
              <a:rPr lang="en-US" altLang="zh-CN" sz="2000" dirty="0">
                <a:solidFill>
                  <a:schemeClr val="accent6">
                    <a:lumMod val="10000"/>
                  </a:schemeClr>
                </a:solidFill>
                <a:latin typeface="楷体" pitchFamily="49" charset="-122"/>
                <a:ea typeface="楷体" pitchFamily="49" charset="-122"/>
              </a:rPr>
              <a:t>1.</a:t>
            </a:r>
            <a:r>
              <a:rPr lang="zh-CN" altLang="zh-CN" sz="2000" dirty="0">
                <a:solidFill>
                  <a:schemeClr val="accent6">
                    <a:lumMod val="10000"/>
                  </a:schemeClr>
                </a:solidFill>
                <a:latin typeface="楷体" pitchFamily="49" charset="-122"/>
                <a:ea typeface="楷体" pitchFamily="49" charset="-122"/>
              </a:rPr>
              <a:t>知识与技能</a:t>
            </a:r>
            <a:r>
              <a:rPr lang="en-US" altLang="zh-CN" sz="2000" dirty="0" smtClean="0">
                <a:solidFill>
                  <a:schemeClr val="accent6">
                    <a:lumMod val="10000"/>
                  </a:schemeClr>
                </a:solidFill>
                <a:latin typeface="楷体" pitchFamily="49" charset="-122"/>
                <a:ea typeface="楷体" pitchFamily="49" charset="-122"/>
              </a:rPr>
              <a:t>:</a:t>
            </a:r>
          </a:p>
          <a:p>
            <a:r>
              <a:rPr lang="en-US" altLang="zh-CN" sz="2000" dirty="0">
                <a:solidFill>
                  <a:schemeClr val="accent6">
                    <a:lumMod val="10000"/>
                  </a:schemeClr>
                </a:solidFill>
                <a:latin typeface="楷体" pitchFamily="49" charset="-122"/>
                <a:ea typeface="楷体" pitchFamily="49" charset="-122"/>
              </a:rPr>
              <a:t>2.</a:t>
            </a:r>
            <a:r>
              <a:rPr lang="zh-CN" altLang="zh-CN" sz="2000" dirty="0">
                <a:solidFill>
                  <a:schemeClr val="accent6">
                    <a:lumMod val="10000"/>
                  </a:schemeClr>
                </a:solidFill>
                <a:latin typeface="楷体" pitchFamily="49" charset="-122"/>
                <a:ea typeface="楷体" pitchFamily="49" charset="-122"/>
              </a:rPr>
              <a:t>过程与</a:t>
            </a:r>
            <a:r>
              <a:rPr lang="zh-CN" altLang="zh-CN" sz="2000" dirty="0" smtClean="0">
                <a:solidFill>
                  <a:schemeClr val="accent6">
                    <a:lumMod val="10000"/>
                  </a:schemeClr>
                </a:solidFill>
                <a:latin typeface="楷体" pitchFamily="49" charset="-122"/>
                <a:ea typeface="楷体" pitchFamily="49" charset="-122"/>
              </a:rPr>
              <a:t>方法</a:t>
            </a:r>
            <a:r>
              <a:rPr lang="zh-CN" altLang="en-US" sz="2000" dirty="0" smtClean="0">
                <a:solidFill>
                  <a:schemeClr val="accent6">
                    <a:lumMod val="10000"/>
                  </a:schemeClr>
                </a:solidFill>
                <a:latin typeface="楷体" pitchFamily="49" charset="-122"/>
                <a:ea typeface="楷体" pitchFamily="49" charset="-122"/>
              </a:rPr>
              <a:t>：</a:t>
            </a:r>
            <a:endParaRPr lang="en-US" altLang="zh-CN" sz="2000" dirty="0" smtClean="0">
              <a:solidFill>
                <a:schemeClr val="accent6">
                  <a:lumMod val="10000"/>
                </a:schemeClr>
              </a:solidFill>
              <a:latin typeface="楷体" pitchFamily="49" charset="-122"/>
              <a:ea typeface="楷体" pitchFamily="49" charset="-122"/>
            </a:endParaRPr>
          </a:p>
          <a:p>
            <a:r>
              <a:rPr lang="en-US" altLang="zh-CN" sz="2000" dirty="0" smtClean="0">
                <a:solidFill>
                  <a:schemeClr val="accent6">
                    <a:lumMod val="10000"/>
                  </a:schemeClr>
                </a:solidFill>
                <a:latin typeface="楷体" pitchFamily="49" charset="-122"/>
                <a:ea typeface="楷体" pitchFamily="49" charset="-122"/>
              </a:rPr>
              <a:t>(1)</a:t>
            </a:r>
            <a:r>
              <a:rPr lang="zh-CN" altLang="en-US" sz="2000" dirty="0" smtClean="0">
                <a:solidFill>
                  <a:schemeClr val="accent6">
                    <a:lumMod val="10000"/>
                  </a:schemeClr>
                </a:solidFill>
                <a:latin typeface="楷体" pitchFamily="49" charset="-122"/>
                <a:ea typeface="楷体" pitchFamily="49" charset="-122"/>
              </a:rPr>
              <a:t>控制变量法；等效替代法。</a:t>
            </a:r>
            <a:r>
              <a:rPr lang="en-US" altLang="zh-CN" sz="2000" dirty="0" smtClean="0">
                <a:solidFill>
                  <a:srgbClr val="FF00FF"/>
                </a:solidFill>
                <a:latin typeface="楷体" pitchFamily="49" charset="-122"/>
                <a:ea typeface="楷体" pitchFamily="49" charset="-122"/>
              </a:rPr>
              <a:t>(</a:t>
            </a:r>
            <a:r>
              <a:rPr lang="zh-CN" altLang="en-US" sz="2000" dirty="0" smtClean="0">
                <a:solidFill>
                  <a:srgbClr val="FF00FF"/>
                </a:solidFill>
                <a:latin typeface="楷体" pitchFamily="49" charset="-122"/>
                <a:ea typeface="楷体" pitchFamily="49" charset="-122"/>
              </a:rPr>
              <a:t>探究性实验</a:t>
            </a:r>
            <a:r>
              <a:rPr lang="en-US" altLang="zh-CN" sz="2000" dirty="0" smtClean="0">
                <a:solidFill>
                  <a:srgbClr val="FF00FF"/>
                </a:solidFill>
                <a:latin typeface="楷体" pitchFamily="49" charset="-122"/>
                <a:ea typeface="楷体" pitchFamily="49" charset="-122"/>
              </a:rPr>
              <a:t>)</a:t>
            </a:r>
          </a:p>
          <a:p>
            <a:r>
              <a:rPr lang="en-US" altLang="zh-CN" sz="2000" dirty="0" smtClean="0">
                <a:solidFill>
                  <a:schemeClr val="accent6">
                    <a:lumMod val="10000"/>
                  </a:schemeClr>
                </a:solidFill>
                <a:latin typeface="楷体" pitchFamily="49" charset="-122"/>
                <a:ea typeface="楷体" pitchFamily="49" charset="-122"/>
              </a:rPr>
              <a:t>(2)</a:t>
            </a:r>
            <a:r>
              <a:rPr lang="zh-CN" altLang="zh-CN" sz="2000" dirty="0" smtClean="0">
                <a:solidFill>
                  <a:schemeClr val="accent6">
                    <a:lumMod val="10000"/>
                  </a:schemeClr>
                </a:solidFill>
                <a:latin typeface="楷体" pitchFamily="49" charset="-122"/>
                <a:ea typeface="楷体" pitchFamily="49" charset="-122"/>
              </a:rPr>
              <a:t>通过</a:t>
            </a:r>
            <a:r>
              <a:rPr lang="zh-CN" altLang="zh-CN" sz="2000" dirty="0">
                <a:solidFill>
                  <a:schemeClr val="accent6">
                    <a:lumMod val="10000"/>
                  </a:schemeClr>
                </a:solidFill>
                <a:latin typeface="楷体" pitchFamily="49" charset="-122"/>
                <a:ea typeface="楷体" pitchFamily="49" charset="-122"/>
              </a:rPr>
              <a:t>设计实验步骤及实验操作</a:t>
            </a:r>
            <a:r>
              <a:rPr lang="zh-CN" altLang="zh-CN" sz="2000" dirty="0" smtClean="0">
                <a:solidFill>
                  <a:schemeClr val="accent6">
                    <a:lumMod val="10000"/>
                  </a:schemeClr>
                </a:solidFill>
                <a:latin typeface="楷体" pitchFamily="49" charset="-122"/>
                <a:ea typeface="楷体" pitchFamily="49" charset="-122"/>
              </a:rPr>
              <a:t>，</a:t>
            </a:r>
            <a:r>
              <a:rPr lang="zh-CN" altLang="en-US" sz="2000" dirty="0" smtClean="0">
                <a:solidFill>
                  <a:schemeClr val="accent6">
                    <a:lumMod val="10000"/>
                  </a:schemeClr>
                </a:solidFill>
                <a:latin typeface="楷体" pitchFamily="49" charset="-122"/>
                <a:ea typeface="楷体" pitchFamily="49" charset="-122"/>
              </a:rPr>
              <a:t>具备</a:t>
            </a:r>
            <a:r>
              <a:rPr lang="zh-CN" altLang="zh-CN" sz="2000" dirty="0" smtClean="0">
                <a:solidFill>
                  <a:schemeClr val="accent6">
                    <a:lumMod val="10000"/>
                  </a:schemeClr>
                </a:solidFill>
                <a:latin typeface="楷体" pitchFamily="49" charset="-122"/>
                <a:ea typeface="楷体" pitchFamily="49" charset="-122"/>
              </a:rPr>
              <a:t>能力</a:t>
            </a:r>
            <a:r>
              <a:rPr lang="zh-CN" altLang="zh-CN" sz="2000" dirty="0">
                <a:solidFill>
                  <a:schemeClr val="accent6">
                    <a:lumMod val="10000"/>
                  </a:schemeClr>
                </a:solidFill>
                <a:latin typeface="楷体" pitchFamily="49" charset="-122"/>
                <a:ea typeface="楷体" pitchFamily="49" charset="-122"/>
              </a:rPr>
              <a:t>和数据处理能力</a:t>
            </a:r>
            <a:r>
              <a:rPr lang="zh-CN" altLang="zh-CN" sz="2000" dirty="0" smtClean="0">
                <a:solidFill>
                  <a:schemeClr val="accent6">
                    <a:lumMod val="10000"/>
                  </a:schemeClr>
                </a:solidFill>
                <a:latin typeface="楷体" pitchFamily="49" charset="-122"/>
                <a:ea typeface="楷体" pitchFamily="49" charset="-122"/>
              </a:rPr>
              <a:t>。</a:t>
            </a:r>
            <a:r>
              <a:rPr lang="en-US" altLang="zh-CN" sz="2000" dirty="0">
                <a:solidFill>
                  <a:srgbClr val="FF00FF"/>
                </a:solidFill>
                <a:latin typeface="楷体" pitchFamily="49" charset="-122"/>
                <a:ea typeface="楷体" pitchFamily="49" charset="-122"/>
              </a:rPr>
              <a:t>(</a:t>
            </a:r>
            <a:r>
              <a:rPr lang="zh-CN" altLang="en-US" sz="2000" dirty="0">
                <a:solidFill>
                  <a:srgbClr val="FF00FF"/>
                </a:solidFill>
                <a:latin typeface="楷体" pitchFamily="49" charset="-122"/>
                <a:ea typeface="楷体" pitchFamily="49" charset="-122"/>
              </a:rPr>
              <a:t>探究性实验</a:t>
            </a:r>
            <a:r>
              <a:rPr lang="en-US" altLang="zh-CN" sz="2000" dirty="0" smtClean="0">
                <a:solidFill>
                  <a:srgbClr val="FF00FF"/>
                </a:solidFill>
                <a:latin typeface="楷体" pitchFamily="49" charset="-122"/>
                <a:ea typeface="楷体" pitchFamily="49" charset="-122"/>
              </a:rPr>
              <a:t>)</a:t>
            </a:r>
            <a:endParaRPr lang="zh-CN" altLang="zh-CN" sz="2000" dirty="0">
              <a:solidFill>
                <a:srgbClr val="FF00FF"/>
              </a:solidFill>
              <a:latin typeface="楷体" pitchFamily="49" charset="-122"/>
              <a:ea typeface="楷体" pitchFamily="49" charset="-122"/>
            </a:endParaRPr>
          </a:p>
          <a:p>
            <a:r>
              <a:rPr lang="en-US" altLang="zh-CN" sz="2000" dirty="0" smtClean="0">
                <a:solidFill>
                  <a:schemeClr val="accent6">
                    <a:lumMod val="10000"/>
                  </a:schemeClr>
                </a:solidFill>
                <a:latin typeface="楷体" pitchFamily="49" charset="-122"/>
                <a:ea typeface="楷体" pitchFamily="49" charset="-122"/>
              </a:rPr>
              <a:t>(3)</a:t>
            </a:r>
            <a:r>
              <a:rPr lang="zh-CN" altLang="zh-CN" sz="2000" dirty="0" smtClean="0">
                <a:solidFill>
                  <a:schemeClr val="accent6">
                    <a:lumMod val="10000"/>
                  </a:schemeClr>
                </a:solidFill>
                <a:latin typeface="楷体" pitchFamily="49" charset="-122"/>
                <a:ea typeface="楷体" pitchFamily="49" charset="-122"/>
              </a:rPr>
              <a:t>通过</a:t>
            </a:r>
            <a:r>
              <a:rPr lang="zh-CN" altLang="zh-CN" sz="2000" dirty="0">
                <a:solidFill>
                  <a:srgbClr val="333333"/>
                </a:solidFill>
                <a:latin typeface="楷体" pitchFamily="49" charset="-122"/>
                <a:ea typeface="楷体" pitchFamily="49" charset="-122"/>
              </a:rPr>
              <a:t>观察演示实验及对实验现象的</a:t>
            </a:r>
            <a:r>
              <a:rPr lang="zh-CN" altLang="zh-CN" sz="2000" dirty="0" smtClean="0">
                <a:solidFill>
                  <a:srgbClr val="333333"/>
                </a:solidFill>
                <a:latin typeface="楷体" pitchFamily="49" charset="-122"/>
                <a:ea typeface="楷体" pitchFamily="49" charset="-122"/>
              </a:rPr>
              <a:t>分析</a:t>
            </a:r>
            <a:r>
              <a:rPr lang="en-US" altLang="zh-CN" sz="2000" dirty="0" smtClean="0">
                <a:solidFill>
                  <a:srgbClr val="333333"/>
                </a:solidFill>
                <a:latin typeface="楷体" pitchFamily="49" charset="-122"/>
                <a:ea typeface="楷体" pitchFamily="49" charset="-122"/>
              </a:rPr>
              <a:t>,</a:t>
            </a:r>
            <a:r>
              <a:rPr lang="zh-CN" altLang="zh-CN" sz="2000" dirty="0" smtClean="0">
                <a:solidFill>
                  <a:srgbClr val="333333"/>
                </a:solidFill>
                <a:latin typeface="楷体" pitchFamily="49" charset="-122"/>
                <a:ea typeface="楷体" pitchFamily="49" charset="-122"/>
              </a:rPr>
              <a:t>学会</a:t>
            </a:r>
            <a:r>
              <a:rPr lang="en-US" altLang="zh-CN" sz="2000" dirty="0" smtClean="0">
                <a:solidFill>
                  <a:srgbClr val="333333"/>
                </a:solidFill>
                <a:latin typeface="楷体" pitchFamily="49" charset="-122"/>
                <a:ea typeface="楷体" pitchFamily="49" charset="-122"/>
              </a:rPr>
              <a:t>……,</a:t>
            </a:r>
            <a:r>
              <a:rPr lang="zh-CN" altLang="zh-CN" sz="2000" dirty="0" smtClean="0">
                <a:solidFill>
                  <a:srgbClr val="333333"/>
                </a:solidFill>
                <a:latin typeface="楷体" pitchFamily="49" charset="-122"/>
                <a:ea typeface="楷体" pitchFamily="49" charset="-122"/>
              </a:rPr>
              <a:t>具备</a:t>
            </a:r>
            <a:r>
              <a:rPr lang="zh-CN" altLang="zh-CN" sz="2000" dirty="0">
                <a:solidFill>
                  <a:srgbClr val="333333"/>
                </a:solidFill>
                <a:latin typeface="楷体" pitchFamily="49" charset="-122"/>
                <a:ea typeface="楷体" pitchFamily="49" charset="-122"/>
              </a:rPr>
              <a:t>一定</a:t>
            </a:r>
            <a:r>
              <a:rPr lang="zh-CN" altLang="zh-CN" sz="2000" dirty="0" smtClean="0">
                <a:solidFill>
                  <a:srgbClr val="333333"/>
                </a:solidFill>
                <a:latin typeface="楷体" pitchFamily="49" charset="-122"/>
                <a:ea typeface="楷体" pitchFamily="49" charset="-122"/>
              </a:rPr>
              <a:t>的</a:t>
            </a:r>
            <a:r>
              <a:rPr lang="zh-CN" altLang="zh-CN" sz="2000" dirty="0">
                <a:solidFill>
                  <a:srgbClr val="D5E0E7">
                    <a:lumMod val="10000"/>
                  </a:srgbClr>
                </a:solidFill>
                <a:latin typeface="楷体" pitchFamily="49" charset="-122"/>
                <a:ea typeface="楷体" pitchFamily="49" charset="-122"/>
              </a:rPr>
              <a:t>实验</a:t>
            </a:r>
            <a:r>
              <a:rPr lang="zh-CN" altLang="zh-CN" sz="2000" dirty="0">
                <a:solidFill>
                  <a:srgbClr val="333333"/>
                </a:solidFill>
                <a:latin typeface="楷体" pitchFamily="49" charset="-122"/>
                <a:ea typeface="楷体" pitchFamily="49" charset="-122"/>
              </a:rPr>
              <a:t>观察能力</a:t>
            </a:r>
            <a:r>
              <a:rPr lang="en-US" altLang="zh-CN" sz="2000" dirty="0" smtClean="0">
                <a:solidFill>
                  <a:srgbClr val="333333"/>
                </a:solidFill>
                <a:latin typeface="楷体" pitchFamily="49" charset="-122"/>
                <a:ea typeface="楷体" pitchFamily="49" charset="-122"/>
              </a:rPr>
              <a:t>;</a:t>
            </a:r>
            <a:r>
              <a:rPr lang="zh-CN" altLang="zh-CN" sz="2000" dirty="0" smtClean="0">
                <a:solidFill>
                  <a:srgbClr val="333333"/>
                </a:solidFill>
                <a:latin typeface="楷体" pitchFamily="49" charset="-122"/>
                <a:ea typeface="楷体" pitchFamily="49" charset="-122"/>
              </a:rPr>
              <a:t>分析</a:t>
            </a:r>
            <a:r>
              <a:rPr lang="zh-CN" altLang="zh-CN" sz="2000" dirty="0">
                <a:solidFill>
                  <a:srgbClr val="333333"/>
                </a:solidFill>
                <a:latin typeface="楷体" pitchFamily="49" charset="-122"/>
                <a:ea typeface="楷体" pitchFamily="49" charset="-122"/>
              </a:rPr>
              <a:t>推理</a:t>
            </a:r>
            <a:r>
              <a:rPr lang="zh-CN" altLang="zh-CN" sz="2000" dirty="0" smtClean="0">
                <a:solidFill>
                  <a:srgbClr val="333333"/>
                </a:solidFill>
                <a:latin typeface="楷体" pitchFamily="49" charset="-122"/>
                <a:ea typeface="楷体" pitchFamily="49" charset="-122"/>
              </a:rPr>
              <a:t>能力</a:t>
            </a:r>
            <a:r>
              <a:rPr lang="en-US" altLang="zh-CN" sz="2000" dirty="0" smtClean="0">
                <a:solidFill>
                  <a:srgbClr val="333333"/>
                </a:solidFill>
                <a:latin typeface="楷体" pitchFamily="49" charset="-122"/>
                <a:ea typeface="楷体" pitchFamily="49" charset="-122"/>
              </a:rPr>
              <a:t>;</a:t>
            </a:r>
            <a:r>
              <a:rPr lang="zh-CN" altLang="zh-CN" sz="2000" dirty="0" smtClean="0">
                <a:solidFill>
                  <a:schemeClr val="accent6">
                    <a:lumMod val="10000"/>
                  </a:schemeClr>
                </a:solidFill>
                <a:latin typeface="楷体" pitchFamily="49" charset="-122"/>
                <a:ea typeface="楷体" pitchFamily="49" charset="-122"/>
              </a:rPr>
              <a:t>实验</a:t>
            </a:r>
            <a:r>
              <a:rPr lang="zh-CN" altLang="en-US" sz="2000" dirty="0" smtClean="0">
                <a:solidFill>
                  <a:srgbClr val="333333"/>
                </a:solidFill>
                <a:latin typeface="楷体" pitchFamily="49" charset="-122"/>
                <a:ea typeface="楷体" pitchFamily="49" charset="-122"/>
              </a:rPr>
              <a:t>猜想</a:t>
            </a:r>
            <a:r>
              <a:rPr lang="zh-CN" altLang="zh-CN" sz="2000" dirty="0" smtClean="0">
                <a:solidFill>
                  <a:srgbClr val="333333"/>
                </a:solidFill>
                <a:latin typeface="楷体" pitchFamily="49" charset="-122"/>
                <a:ea typeface="楷体" pitchFamily="49" charset="-122"/>
              </a:rPr>
              <a:t>能力</a:t>
            </a:r>
            <a:r>
              <a:rPr lang="en-US" altLang="zh-CN" sz="2000" dirty="0">
                <a:solidFill>
                  <a:srgbClr val="333333"/>
                </a:solidFill>
                <a:latin typeface="楷体" pitchFamily="49" charset="-122"/>
                <a:ea typeface="楷体" pitchFamily="49" charset="-122"/>
              </a:rPr>
              <a:t>;</a:t>
            </a:r>
            <a:endParaRPr lang="en-US" altLang="zh-CN" sz="2000" dirty="0">
              <a:solidFill>
                <a:schemeClr val="accent6">
                  <a:lumMod val="10000"/>
                </a:schemeClr>
              </a:solidFill>
              <a:latin typeface="楷体" pitchFamily="49" charset="-122"/>
              <a:ea typeface="楷体" pitchFamily="49" charset="-122"/>
            </a:endParaRPr>
          </a:p>
          <a:p>
            <a:pPr lvl="0"/>
            <a:r>
              <a:rPr lang="en-US" altLang="zh-CN" sz="2000" dirty="0" smtClean="0">
                <a:solidFill>
                  <a:schemeClr val="accent6">
                    <a:lumMod val="10000"/>
                  </a:schemeClr>
                </a:solidFill>
                <a:latin typeface="楷体" pitchFamily="49" charset="-122"/>
                <a:ea typeface="楷体" pitchFamily="49" charset="-122"/>
              </a:rPr>
              <a:t>3</a:t>
            </a:r>
            <a:r>
              <a:rPr lang="en-US" altLang="zh-CN" sz="2000" dirty="0">
                <a:solidFill>
                  <a:schemeClr val="accent6">
                    <a:lumMod val="10000"/>
                  </a:schemeClr>
                </a:solidFill>
                <a:latin typeface="楷体" pitchFamily="49" charset="-122"/>
                <a:ea typeface="楷体" pitchFamily="49" charset="-122"/>
              </a:rPr>
              <a:t>.</a:t>
            </a:r>
            <a:r>
              <a:rPr lang="zh-CN" altLang="zh-CN" sz="2000" dirty="0">
                <a:solidFill>
                  <a:schemeClr val="accent6">
                    <a:lumMod val="10000"/>
                  </a:schemeClr>
                </a:solidFill>
                <a:latin typeface="楷体" pitchFamily="49" charset="-122"/>
                <a:ea typeface="楷体" pitchFamily="49" charset="-122"/>
              </a:rPr>
              <a:t>情感态度与</a:t>
            </a:r>
            <a:r>
              <a:rPr lang="zh-CN" altLang="zh-CN" sz="2000" dirty="0" smtClean="0">
                <a:solidFill>
                  <a:schemeClr val="accent6">
                    <a:lumMod val="10000"/>
                  </a:schemeClr>
                </a:solidFill>
                <a:latin typeface="楷体" pitchFamily="49" charset="-122"/>
                <a:ea typeface="楷体" pitchFamily="49" charset="-122"/>
              </a:rPr>
              <a:t>价值</a:t>
            </a:r>
            <a:r>
              <a:rPr lang="zh-CN" altLang="en-US" sz="2000" dirty="0" smtClean="0">
                <a:solidFill>
                  <a:schemeClr val="accent6">
                    <a:lumMod val="10000"/>
                  </a:schemeClr>
                </a:solidFill>
                <a:latin typeface="楷体" pitchFamily="49" charset="-122"/>
                <a:ea typeface="楷体" pitchFamily="49" charset="-122"/>
              </a:rPr>
              <a:t>观</a:t>
            </a:r>
            <a:r>
              <a:rPr lang="en-US" altLang="zh-CN" sz="2000" dirty="0" smtClean="0">
                <a:solidFill>
                  <a:schemeClr val="accent6">
                    <a:lumMod val="10000"/>
                  </a:schemeClr>
                </a:solidFill>
                <a:latin typeface="楷体" pitchFamily="49" charset="-122"/>
                <a:ea typeface="楷体" pitchFamily="49" charset="-122"/>
                <a:sym typeface="Wingdings" pitchFamily="2" charset="2"/>
              </a:rPr>
              <a:t>:</a:t>
            </a:r>
          </a:p>
          <a:p>
            <a:r>
              <a:rPr lang="en-US" altLang="zh-CN" sz="2000" dirty="0" smtClean="0">
                <a:solidFill>
                  <a:schemeClr val="accent6">
                    <a:lumMod val="10000"/>
                  </a:schemeClr>
                </a:solidFill>
                <a:latin typeface="楷体" pitchFamily="49" charset="-122"/>
                <a:ea typeface="楷体" pitchFamily="49" charset="-122"/>
                <a:sym typeface="Wingdings" pitchFamily="2" charset="2"/>
              </a:rPr>
              <a:t>(1)</a:t>
            </a:r>
            <a:r>
              <a:rPr lang="zh-CN" altLang="en-US" sz="2000" dirty="0" smtClean="0">
                <a:solidFill>
                  <a:schemeClr val="accent6">
                    <a:lumMod val="10000"/>
                  </a:schemeClr>
                </a:solidFill>
                <a:latin typeface="楷体" pitchFamily="49" charset="-122"/>
                <a:ea typeface="楷体" pitchFamily="49" charset="-122"/>
              </a:rPr>
              <a:t>通过实验，具有</a:t>
            </a:r>
            <a:r>
              <a:rPr lang="en-US" altLang="zh-CN" sz="2000" dirty="0" smtClean="0">
                <a:solidFill>
                  <a:schemeClr val="accent6">
                    <a:lumMod val="10000"/>
                  </a:schemeClr>
                </a:solidFill>
                <a:latin typeface="楷体" pitchFamily="49" charset="-122"/>
                <a:ea typeface="楷体" pitchFamily="49" charset="-122"/>
              </a:rPr>
              <a:t>……</a:t>
            </a:r>
            <a:r>
              <a:rPr lang="zh-CN" altLang="zh-CN" sz="2000" dirty="0" smtClean="0">
                <a:solidFill>
                  <a:schemeClr val="accent6">
                    <a:lumMod val="10000"/>
                  </a:schemeClr>
                </a:solidFill>
                <a:latin typeface="楷体" pitchFamily="49" charset="-122"/>
                <a:ea typeface="楷体" pitchFamily="49" charset="-122"/>
              </a:rPr>
              <a:t>兴趣</a:t>
            </a:r>
            <a:endParaRPr lang="en-US" altLang="zh-CN" sz="2000" dirty="0" smtClean="0">
              <a:solidFill>
                <a:schemeClr val="accent6">
                  <a:lumMod val="10000"/>
                </a:schemeClr>
              </a:solidFill>
              <a:latin typeface="楷体" pitchFamily="49" charset="-122"/>
              <a:ea typeface="楷体" pitchFamily="49" charset="-122"/>
            </a:endParaRPr>
          </a:p>
          <a:p>
            <a:r>
              <a:rPr lang="en-US" altLang="zh-CN" sz="2000" dirty="0" smtClean="0">
                <a:solidFill>
                  <a:schemeClr val="accent6">
                    <a:lumMod val="10000"/>
                  </a:schemeClr>
                </a:solidFill>
                <a:latin typeface="楷体" pitchFamily="49" charset="-122"/>
                <a:ea typeface="楷体" pitchFamily="49" charset="-122"/>
              </a:rPr>
              <a:t>(2)</a:t>
            </a:r>
            <a:r>
              <a:rPr lang="zh-CN" altLang="en-US" sz="2000" dirty="0" smtClean="0">
                <a:solidFill>
                  <a:schemeClr val="accent6">
                    <a:lumMod val="10000"/>
                  </a:schemeClr>
                </a:solidFill>
                <a:latin typeface="楷体" pitchFamily="49" charset="-122"/>
                <a:ea typeface="楷体" pitchFamily="49" charset="-122"/>
              </a:rPr>
              <a:t>具有团队协作能力，共同面对困难精神</a:t>
            </a:r>
            <a:r>
              <a:rPr lang="zh-CN" altLang="en-US" sz="2000" dirty="0" smtClean="0">
                <a:solidFill>
                  <a:srgbClr val="FF00FF"/>
                </a:solidFill>
                <a:latin typeface="楷体" pitchFamily="49" charset="-122"/>
                <a:ea typeface="楷体" pitchFamily="49" charset="-122"/>
              </a:rPr>
              <a:t>（探究性分组实验）</a:t>
            </a:r>
            <a:endParaRPr lang="en-US" altLang="zh-CN" sz="2000" dirty="0" smtClean="0">
              <a:solidFill>
                <a:srgbClr val="FF00FF"/>
              </a:solidFill>
              <a:latin typeface="楷体" pitchFamily="49" charset="-122"/>
              <a:ea typeface="楷体" pitchFamily="49" charset="-122"/>
            </a:endParaRPr>
          </a:p>
          <a:p>
            <a:r>
              <a:rPr lang="en-US" altLang="zh-CN" sz="2000" dirty="0" smtClean="0">
                <a:solidFill>
                  <a:schemeClr val="accent6">
                    <a:lumMod val="10000"/>
                  </a:schemeClr>
                </a:solidFill>
                <a:latin typeface="楷体" pitchFamily="49" charset="-122"/>
                <a:ea typeface="楷体" pitchFamily="49" charset="-122"/>
              </a:rPr>
              <a:t>(3)</a:t>
            </a:r>
            <a:r>
              <a:rPr lang="zh-CN" altLang="en-US" sz="2000" dirty="0" smtClean="0">
                <a:solidFill>
                  <a:schemeClr val="accent6">
                    <a:lumMod val="10000"/>
                  </a:schemeClr>
                </a:solidFill>
                <a:latin typeface="楷体" pitchFamily="49" charset="-122"/>
                <a:ea typeface="楷体" pitchFamily="49" charset="-122"/>
              </a:rPr>
              <a:t>经历</a:t>
            </a:r>
            <a:r>
              <a:rPr lang="en-US" altLang="zh-CN" sz="2000" dirty="0" smtClean="0">
                <a:solidFill>
                  <a:schemeClr val="accent6">
                    <a:lumMod val="10000"/>
                  </a:schemeClr>
                </a:solidFill>
                <a:latin typeface="楷体" pitchFamily="49" charset="-122"/>
                <a:ea typeface="楷体" pitchFamily="49" charset="-122"/>
              </a:rPr>
              <a:t>……</a:t>
            </a:r>
            <a:r>
              <a:rPr lang="zh-CN" altLang="en-US" sz="2000" dirty="0" smtClean="0">
                <a:solidFill>
                  <a:schemeClr val="accent6">
                    <a:lumMod val="10000"/>
                  </a:schemeClr>
                </a:solidFill>
                <a:latin typeface="楷体" pitchFamily="49" charset="-122"/>
                <a:ea typeface="楷体" pitchFamily="49" charset="-122"/>
              </a:rPr>
              <a:t>科学探究过程</a:t>
            </a:r>
            <a:r>
              <a:rPr lang="en-US" altLang="zh-CN" sz="2000" dirty="0" smtClean="0">
                <a:solidFill>
                  <a:schemeClr val="accent6">
                    <a:lumMod val="10000"/>
                  </a:schemeClr>
                </a:solidFill>
                <a:latin typeface="楷体" pitchFamily="49" charset="-122"/>
                <a:ea typeface="楷体" pitchFamily="49" charset="-122"/>
              </a:rPr>
              <a:t>;</a:t>
            </a:r>
            <a:r>
              <a:rPr lang="zh-CN" altLang="zh-CN" sz="2000" dirty="0">
                <a:solidFill>
                  <a:srgbClr val="333333"/>
                </a:solidFill>
                <a:latin typeface="楷体" pitchFamily="49" charset="-122"/>
                <a:ea typeface="楷体" pitchFamily="49" charset="-122"/>
              </a:rPr>
              <a:t>养成科学的研究</a:t>
            </a:r>
            <a:r>
              <a:rPr lang="zh-CN" altLang="zh-CN" sz="2000" dirty="0" smtClean="0">
                <a:solidFill>
                  <a:srgbClr val="333333"/>
                </a:solidFill>
                <a:latin typeface="楷体" pitchFamily="49" charset="-122"/>
                <a:ea typeface="楷体" pitchFamily="49" charset="-122"/>
              </a:rPr>
              <a:t>方法</a:t>
            </a:r>
            <a:r>
              <a:rPr lang="en-US" altLang="zh-CN" sz="2000" dirty="0" smtClean="0">
                <a:solidFill>
                  <a:srgbClr val="333333"/>
                </a:solidFill>
                <a:latin typeface="楷体" pitchFamily="49" charset="-122"/>
                <a:ea typeface="楷体" pitchFamily="49" charset="-122"/>
              </a:rPr>
              <a:t>;</a:t>
            </a:r>
            <a:r>
              <a:rPr lang="zh-CN" altLang="en-US" sz="2000" dirty="0" smtClean="0">
                <a:solidFill>
                  <a:srgbClr val="333333"/>
                </a:solidFill>
                <a:latin typeface="楷体" pitchFamily="49" charset="-122"/>
                <a:ea typeface="楷体" pitchFamily="49" charset="-122"/>
              </a:rPr>
              <a:t>具有</a:t>
            </a:r>
            <a:r>
              <a:rPr lang="zh-CN" altLang="zh-CN" sz="2000" dirty="0" smtClean="0">
                <a:solidFill>
                  <a:srgbClr val="333333"/>
                </a:solidFill>
                <a:latin typeface="楷体" pitchFamily="49" charset="-122"/>
                <a:ea typeface="楷体" pitchFamily="49" charset="-122"/>
              </a:rPr>
              <a:t>严谨</a:t>
            </a:r>
            <a:r>
              <a:rPr lang="zh-CN" altLang="zh-CN" sz="2000" dirty="0">
                <a:solidFill>
                  <a:srgbClr val="333333"/>
                </a:solidFill>
                <a:latin typeface="楷体" pitchFamily="49" charset="-122"/>
                <a:ea typeface="楷体" pitchFamily="49" charset="-122"/>
              </a:rPr>
              <a:t>认真的学习态度</a:t>
            </a:r>
            <a:endParaRPr lang="en-US" altLang="zh-CN" sz="2000" dirty="0" smtClean="0">
              <a:solidFill>
                <a:schemeClr val="accent6">
                  <a:lumMod val="10000"/>
                </a:schemeClr>
              </a:solidFill>
              <a:latin typeface="楷体" pitchFamily="49" charset="-122"/>
              <a:ea typeface="楷体" pitchFamily="49" charset="-122"/>
            </a:endParaRPr>
          </a:p>
          <a:p>
            <a:r>
              <a:rPr kumimoji="1" lang="zh-CN" altLang="en-US" sz="2000" dirty="0" smtClean="0">
                <a:solidFill>
                  <a:srgbClr val="333333"/>
                </a:solidFill>
                <a:latin typeface="宋体" pitchFamily="2" charset="-122"/>
                <a:ea typeface="楷体" pitchFamily="49" charset="-122"/>
              </a:rPr>
              <a:t>二、教学重点</a:t>
            </a:r>
            <a:endParaRPr kumimoji="1" lang="en-US" altLang="zh-CN" sz="2000" dirty="0" smtClean="0">
              <a:solidFill>
                <a:srgbClr val="333333"/>
              </a:solidFill>
              <a:latin typeface="宋体" pitchFamily="2" charset="-122"/>
              <a:ea typeface="楷体" pitchFamily="49" charset="-122"/>
            </a:endParaRPr>
          </a:p>
          <a:p>
            <a:r>
              <a:rPr kumimoji="1" lang="zh-CN" altLang="en-US" sz="2000" dirty="0" smtClean="0">
                <a:solidFill>
                  <a:srgbClr val="333333"/>
                </a:solidFill>
                <a:latin typeface="宋体" pitchFamily="2" charset="-122"/>
                <a:ea typeface="楷体" pitchFamily="49" charset="-122"/>
              </a:rPr>
              <a:t>三、教学过程</a:t>
            </a:r>
            <a:endParaRPr kumimoji="1" lang="en-US" altLang="zh-CN" sz="2000" dirty="0" smtClean="0">
              <a:solidFill>
                <a:srgbClr val="333333"/>
              </a:solidFill>
              <a:latin typeface="宋体" pitchFamily="2" charset="-122"/>
              <a:ea typeface="楷体" pitchFamily="49" charset="-122"/>
            </a:endParaRPr>
          </a:p>
        </p:txBody>
      </p:sp>
      <p:sp>
        <p:nvSpPr>
          <p:cNvPr id="10" name="Text Box 55"/>
          <p:cNvSpPr txBox="1">
            <a:spLocks noChangeArrowheads="1"/>
          </p:cNvSpPr>
          <p:nvPr/>
        </p:nvSpPr>
        <p:spPr bwMode="auto">
          <a:xfrm>
            <a:off x="25400" y="50800"/>
            <a:ext cx="240665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dirty="0">
                <a:solidFill>
                  <a:srgbClr val="FFFFFF"/>
                </a:solidFill>
                <a:latin typeface="楷体_GB2312" pitchFamily="49" charset="-122"/>
                <a:ea typeface="楷体_GB2312" pitchFamily="49" charset="-122"/>
              </a:rPr>
              <a:t>四、教学设计题</a:t>
            </a:r>
          </a:p>
        </p:txBody>
      </p:sp>
    </p:spTree>
    <p:extLst>
      <p:ext uri="{BB962C8B-B14F-4D97-AF65-F5344CB8AC3E}">
        <p14:creationId xmlns:p14="http://schemas.microsoft.com/office/powerpoint/2010/main" val="162062151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ChangeArrowheads="1"/>
          </p:cNvSpPr>
          <p:nvPr/>
        </p:nvSpPr>
        <p:spPr bwMode="auto">
          <a:xfrm>
            <a:off x="4386263" y="3233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endParaRPr lang="zh-CN" altLang="en-US"/>
          </a:p>
        </p:txBody>
      </p:sp>
      <p:sp>
        <p:nvSpPr>
          <p:cNvPr id="59395" name="Rectangle 3"/>
          <p:cNvSpPr>
            <a:spLocks noChangeArrowheads="1"/>
          </p:cNvSpPr>
          <p:nvPr/>
        </p:nvSpPr>
        <p:spPr bwMode="auto">
          <a:xfrm>
            <a:off x="4214813" y="32242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endParaRPr lang="zh-CN" altLang="en-US"/>
          </a:p>
        </p:txBody>
      </p:sp>
      <p:sp>
        <p:nvSpPr>
          <p:cNvPr id="59396" name="内容占位符 4"/>
          <p:cNvSpPr>
            <a:spLocks/>
          </p:cNvSpPr>
          <p:nvPr/>
        </p:nvSpPr>
        <p:spPr bwMode="auto">
          <a:xfrm>
            <a:off x="20638" y="620713"/>
            <a:ext cx="54006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spcBef>
                <a:spcPct val="20000"/>
              </a:spcBef>
            </a:pPr>
            <a:r>
              <a:rPr kumimoji="1" lang="en-US" altLang="zh-CN" sz="2200" dirty="0" smtClean="0">
                <a:solidFill>
                  <a:srgbClr val="0000FF"/>
                </a:solidFill>
              </a:rPr>
              <a:t>13.</a:t>
            </a:r>
            <a:r>
              <a:rPr kumimoji="1" lang="zh-CN" altLang="en-US" sz="2200" dirty="0">
                <a:solidFill>
                  <a:srgbClr val="0000FF"/>
                </a:solidFill>
              </a:rPr>
              <a:t>阅读材料，根据要求完成教学设计。</a:t>
            </a:r>
          </a:p>
          <a:p>
            <a:pPr>
              <a:lnSpc>
                <a:spcPct val="90000"/>
              </a:lnSpc>
              <a:spcBef>
                <a:spcPct val="20000"/>
              </a:spcBef>
            </a:pPr>
            <a:endParaRPr kumimoji="1" lang="zh-CN" altLang="en-US" dirty="0">
              <a:solidFill>
                <a:srgbClr val="0000FF"/>
              </a:solidFill>
            </a:endParaRPr>
          </a:p>
        </p:txBody>
      </p:sp>
      <p:sp>
        <p:nvSpPr>
          <p:cNvPr id="59397" name="Text Box 7"/>
          <p:cNvSpPr txBox="1">
            <a:spLocks noChangeArrowheads="1"/>
          </p:cNvSpPr>
          <p:nvPr/>
        </p:nvSpPr>
        <p:spPr bwMode="auto">
          <a:xfrm>
            <a:off x="156768" y="1052513"/>
            <a:ext cx="8812213"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r>
              <a:rPr lang="zh-CN" altLang="zh-CN" sz="2000" dirty="0">
                <a:latin typeface="楷体" pitchFamily="49" charset="-122"/>
                <a:ea typeface="楷体" pitchFamily="49" charset="-122"/>
              </a:rPr>
              <a:t>材料一 《普通高中物理课程标准实验》关于折射率的内容要求为</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测定材料的折射率。</a:t>
            </a:r>
            <a:r>
              <a:rPr lang="en-US" altLang="zh-CN" sz="2000" dirty="0">
                <a:latin typeface="楷体" pitchFamily="49" charset="-122"/>
                <a:ea typeface="楷体" pitchFamily="49" charset="-122"/>
              </a:rPr>
              <a:t>”</a:t>
            </a:r>
            <a:br>
              <a:rPr lang="en-US" altLang="zh-CN" sz="2000" dirty="0">
                <a:latin typeface="楷体" pitchFamily="49" charset="-122"/>
                <a:ea typeface="楷体" pitchFamily="49" charset="-122"/>
              </a:rPr>
            </a:br>
            <a:r>
              <a:rPr lang="zh-CN" altLang="zh-CN" sz="2000" dirty="0" smtClean="0">
                <a:latin typeface="楷体" pitchFamily="49" charset="-122"/>
                <a:ea typeface="楷体" pitchFamily="49" charset="-122"/>
              </a:rPr>
              <a:t>材料</a:t>
            </a:r>
            <a:r>
              <a:rPr lang="zh-CN" altLang="zh-CN" sz="2000" dirty="0">
                <a:latin typeface="楷体" pitchFamily="49" charset="-122"/>
                <a:ea typeface="楷体" pitchFamily="49" charset="-122"/>
              </a:rPr>
              <a:t>二 高中物理教科书</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折射率</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一节的部分教学内容</a:t>
            </a:r>
            <a:r>
              <a:rPr lang="zh-CN" altLang="zh-CN" sz="2000" dirty="0" smtClean="0">
                <a:latin typeface="楷体" pitchFamily="49" charset="-122"/>
                <a:ea typeface="楷体" pitchFamily="49" charset="-122"/>
              </a:rPr>
              <a:t>如下</a:t>
            </a:r>
            <a:r>
              <a:rPr lang="en-US" altLang="zh-CN" sz="2000" dirty="0" smtClean="0">
                <a:latin typeface="楷体" pitchFamily="49" charset="-122"/>
                <a:ea typeface="楷体" pitchFamily="49" charset="-122"/>
              </a:rPr>
              <a:t>:</a:t>
            </a:r>
            <a:endParaRPr lang="en-US" altLang="zh-CN" sz="2000" dirty="0">
              <a:latin typeface="楷体" pitchFamily="49" charset="-122"/>
              <a:ea typeface="楷体" pitchFamily="49" charset="-122"/>
            </a:endParaRPr>
          </a:p>
        </p:txBody>
      </p:sp>
      <p:sp>
        <p:nvSpPr>
          <p:cNvPr id="59398"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399" name="Text Box 55"/>
          <p:cNvSpPr txBox="1">
            <a:spLocks noChangeArrowheads="1"/>
          </p:cNvSpPr>
          <p:nvPr/>
        </p:nvSpPr>
        <p:spPr bwMode="auto">
          <a:xfrm>
            <a:off x="19050" y="30163"/>
            <a:ext cx="255111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四、教学设计题</a:t>
            </a:r>
          </a:p>
        </p:txBody>
      </p:sp>
      <p:sp>
        <p:nvSpPr>
          <p:cNvPr id="10"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mn-ea"/>
                <a:ea typeface="+mn-ea"/>
              </a:rPr>
              <a:t>2017</a:t>
            </a:r>
            <a:r>
              <a:rPr lang="zh-CN" altLang="en-US" dirty="0" smtClean="0">
                <a:solidFill>
                  <a:srgbClr val="FFFFFF"/>
                </a:solidFill>
                <a:latin typeface="+mn-ea"/>
                <a:ea typeface="+mn-ea"/>
              </a:rPr>
              <a:t>年上半年</a:t>
            </a:r>
          </a:p>
        </p:txBody>
      </p:sp>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071965"/>
            <a:ext cx="8463285" cy="4721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4647676"/>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ChangeArrowheads="1"/>
          </p:cNvSpPr>
          <p:nvPr/>
        </p:nvSpPr>
        <p:spPr bwMode="auto">
          <a:xfrm>
            <a:off x="4386263" y="3233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endParaRPr lang="zh-CN" altLang="en-US"/>
          </a:p>
        </p:txBody>
      </p:sp>
      <p:sp>
        <p:nvSpPr>
          <p:cNvPr id="59395" name="Rectangle 3"/>
          <p:cNvSpPr>
            <a:spLocks noChangeArrowheads="1"/>
          </p:cNvSpPr>
          <p:nvPr/>
        </p:nvSpPr>
        <p:spPr bwMode="auto">
          <a:xfrm>
            <a:off x="4214813" y="32242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endParaRPr lang="zh-CN" altLang="en-US"/>
          </a:p>
        </p:txBody>
      </p:sp>
      <p:sp>
        <p:nvSpPr>
          <p:cNvPr id="59397" name="Text Box 7"/>
          <p:cNvSpPr txBox="1">
            <a:spLocks noChangeArrowheads="1"/>
          </p:cNvSpPr>
          <p:nvPr/>
        </p:nvSpPr>
        <p:spPr bwMode="auto">
          <a:xfrm>
            <a:off x="56356" y="856658"/>
            <a:ext cx="881221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r>
              <a:rPr lang="zh-CN" altLang="zh-CN" sz="2000" dirty="0" smtClean="0">
                <a:latin typeface="楷体" pitchFamily="49" charset="-122"/>
                <a:ea typeface="楷体" pitchFamily="49" charset="-122"/>
              </a:rPr>
              <a:t>材料</a:t>
            </a:r>
            <a:r>
              <a:rPr lang="zh-CN" altLang="zh-CN" sz="2000" dirty="0">
                <a:latin typeface="楷体" pitchFamily="49" charset="-122"/>
                <a:ea typeface="楷体" pitchFamily="49" charset="-122"/>
              </a:rPr>
              <a:t>三 教学对象为高中二年级学生，已学过光的折射现象、折射定律等知识点。</a:t>
            </a:r>
            <a:endParaRPr lang="zh-CN" altLang="en-US" sz="2000" dirty="0">
              <a:latin typeface="楷体" pitchFamily="49" charset="-122"/>
              <a:ea typeface="楷体" pitchFamily="49" charset="-122"/>
            </a:endParaRPr>
          </a:p>
        </p:txBody>
      </p:sp>
      <p:sp>
        <p:nvSpPr>
          <p:cNvPr id="59398"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399" name="Text Box 55"/>
          <p:cNvSpPr txBox="1">
            <a:spLocks noChangeArrowheads="1"/>
          </p:cNvSpPr>
          <p:nvPr/>
        </p:nvSpPr>
        <p:spPr bwMode="auto">
          <a:xfrm>
            <a:off x="19050" y="30163"/>
            <a:ext cx="255111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四、教学设计题</a:t>
            </a:r>
          </a:p>
        </p:txBody>
      </p:sp>
      <p:sp>
        <p:nvSpPr>
          <p:cNvPr id="59402" name="矩形 1"/>
          <p:cNvSpPr>
            <a:spLocks noChangeArrowheads="1"/>
          </p:cNvSpPr>
          <p:nvPr/>
        </p:nvSpPr>
        <p:spPr bwMode="auto">
          <a:xfrm>
            <a:off x="284957" y="2132856"/>
            <a:ext cx="8583612"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kumimoji="1" lang="zh-CN" altLang="en-US" sz="2000" dirty="0" smtClean="0">
                <a:solidFill>
                  <a:srgbClr val="0000FF"/>
                </a:solidFill>
                <a:latin typeface="楷体" pitchFamily="49" charset="-122"/>
                <a:ea typeface="楷体" pitchFamily="49" charset="-122"/>
              </a:rPr>
              <a:t>任务</a:t>
            </a:r>
            <a:r>
              <a:rPr kumimoji="1" lang="en-US" altLang="zh-CN" sz="2000" dirty="0">
                <a:solidFill>
                  <a:srgbClr val="0000FF"/>
                </a:solidFill>
                <a:latin typeface="楷体" pitchFamily="49" charset="-122"/>
                <a:ea typeface="楷体" pitchFamily="49" charset="-122"/>
              </a:rPr>
              <a:t>:</a:t>
            </a:r>
          </a:p>
          <a:p>
            <a:pPr algn="just"/>
            <a:r>
              <a:rPr kumimoji="1" lang="en-US" altLang="zh-CN" sz="2000" dirty="0">
                <a:solidFill>
                  <a:srgbClr val="0000FF"/>
                </a:solidFill>
                <a:latin typeface="楷体" pitchFamily="49" charset="-122"/>
                <a:ea typeface="楷体" pitchFamily="49" charset="-122"/>
              </a:rPr>
              <a:t>(1</a:t>
            </a:r>
            <a:r>
              <a:rPr kumimoji="1" lang="en-US" altLang="zh-CN" sz="2000" dirty="0" smtClean="0">
                <a:solidFill>
                  <a:srgbClr val="0000FF"/>
                </a:solidFill>
                <a:latin typeface="楷体" pitchFamily="49" charset="-122"/>
                <a:ea typeface="楷体" pitchFamily="49" charset="-122"/>
              </a:rPr>
              <a:t>)</a:t>
            </a:r>
            <a:r>
              <a:rPr kumimoji="1" lang="zh-CN" altLang="en-US" sz="2000" dirty="0" smtClean="0">
                <a:solidFill>
                  <a:srgbClr val="0000FF"/>
                </a:solidFill>
                <a:latin typeface="楷体" pitchFamily="49" charset="-122"/>
                <a:ea typeface="楷体" pitchFamily="49" charset="-122"/>
              </a:rPr>
              <a:t>简述</a:t>
            </a:r>
            <a:r>
              <a:rPr kumimoji="1" lang="zh-CN" altLang="zh-CN" sz="2000" dirty="0">
                <a:solidFill>
                  <a:srgbClr val="0000FF"/>
                </a:solidFill>
                <a:latin typeface="楷体" pitchFamily="49" charset="-122"/>
                <a:ea typeface="楷体" pitchFamily="49" charset="-122"/>
              </a:rPr>
              <a:t>什么是折射率。</a:t>
            </a:r>
            <a:r>
              <a:rPr kumimoji="1" lang="en-US" altLang="zh-CN" sz="2000" dirty="0" smtClean="0">
                <a:solidFill>
                  <a:srgbClr val="0000FF"/>
                </a:solidFill>
                <a:latin typeface="楷体" pitchFamily="49" charset="-122"/>
                <a:ea typeface="楷体" pitchFamily="49" charset="-122"/>
              </a:rPr>
              <a:t>(</a:t>
            </a:r>
            <a:r>
              <a:rPr kumimoji="1" lang="en-US" altLang="zh-CN" sz="2000" dirty="0">
                <a:solidFill>
                  <a:srgbClr val="0000FF"/>
                </a:solidFill>
                <a:latin typeface="楷体" pitchFamily="49" charset="-122"/>
                <a:ea typeface="楷体" pitchFamily="49" charset="-122"/>
              </a:rPr>
              <a:t>4</a:t>
            </a:r>
            <a:r>
              <a:rPr kumimoji="1" lang="zh-CN" altLang="en-US" sz="2000" dirty="0">
                <a:solidFill>
                  <a:srgbClr val="0000FF"/>
                </a:solidFill>
                <a:latin typeface="楷体" pitchFamily="49" charset="-122"/>
                <a:ea typeface="楷体" pitchFamily="49" charset="-122"/>
              </a:rPr>
              <a:t>分</a:t>
            </a:r>
            <a:r>
              <a:rPr kumimoji="1" lang="en-US" altLang="zh-CN" sz="2000" dirty="0">
                <a:solidFill>
                  <a:srgbClr val="0000FF"/>
                </a:solidFill>
                <a:latin typeface="楷体" pitchFamily="49" charset="-122"/>
                <a:ea typeface="楷体" pitchFamily="49" charset="-122"/>
              </a:rPr>
              <a:t>) </a:t>
            </a:r>
            <a:r>
              <a:rPr kumimoji="1" lang="en-US" altLang="zh-CN" sz="2000" dirty="0" smtClean="0">
                <a:solidFill>
                  <a:srgbClr val="C00000"/>
                </a:solidFill>
                <a:latin typeface="楷体" pitchFamily="49" charset="-122"/>
                <a:ea typeface="楷体" pitchFamily="49" charset="-122"/>
              </a:rPr>
              <a:t>(</a:t>
            </a:r>
            <a:r>
              <a:rPr kumimoji="1" lang="zh-CN" altLang="en-US" sz="2000" dirty="0" smtClean="0">
                <a:solidFill>
                  <a:srgbClr val="C00000"/>
                </a:solidFill>
                <a:latin typeface="楷体" pitchFamily="49" charset="-122"/>
                <a:ea typeface="楷体" pitchFamily="49" charset="-122"/>
              </a:rPr>
              <a:t>学生分组实验</a:t>
            </a:r>
            <a:r>
              <a:rPr kumimoji="1" lang="en-US" altLang="zh-CN" sz="2000" dirty="0" smtClean="0">
                <a:solidFill>
                  <a:srgbClr val="C00000"/>
                </a:solidFill>
                <a:latin typeface="楷体" pitchFamily="49" charset="-122"/>
                <a:ea typeface="楷体" pitchFamily="49" charset="-122"/>
              </a:rPr>
              <a:t>)</a:t>
            </a:r>
            <a:endParaRPr kumimoji="1" lang="en-US" altLang="zh-CN" sz="2000" dirty="0">
              <a:solidFill>
                <a:srgbClr val="C00000"/>
              </a:solidFill>
              <a:latin typeface="楷体" pitchFamily="49" charset="-122"/>
              <a:ea typeface="楷体" pitchFamily="49" charset="-122"/>
            </a:endParaRPr>
          </a:p>
          <a:p>
            <a:pPr algn="just"/>
            <a:r>
              <a:rPr kumimoji="1" lang="en-US" altLang="zh-CN" sz="2000" dirty="0">
                <a:solidFill>
                  <a:srgbClr val="0000FF"/>
                </a:solidFill>
                <a:latin typeface="楷体" pitchFamily="49" charset="-122"/>
                <a:ea typeface="楷体" pitchFamily="49" charset="-122"/>
              </a:rPr>
              <a:t>(2</a:t>
            </a:r>
            <a:r>
              <a:rPr kumimoji="1" lang="en-US" altLang="zh-CN" sz="2000" dirty="0" smtClean="0">
                <a:solidFill>
                  <a:srgbClr val="0000FF"/>
                </a:solidFill>
                <a:latin typeface="楷体" pitchFamily="49" charset="-122"/>
                <a:ea typeface="楷体" pitchFamily="49" charset="-122"/>
              </a:rPr>
              <a:t>)</a:t>
            </a:r>
            <a:r>
              <a:rPr kumimoji="1" lang="zh-CN" altLang="en-US" sz="2000" dirty="0">
                <a:solidFill>
                  <a:srgbClr val="0000FF"/>
                </a:solidFill>
                <a:latin typeface="楷体" pitchFamily="49" charset="-122"/>
                <a:ea typeface="楷体" pitchFamily="49" charset="-122"/>
              </a:rPr>
              <a:t>根据上述材料</a:t>
            </a:r>
            <a:r>
              <a:rPr kumimoji="1" lang="en-US" altLang="zh-CN" sz="2000" dirty="0">
                <a:solidFill>
                  <a:srgbClr val="0000FF"/>
                </a:solidFill>
                <a:latin typeface="楷体" pitchFamily="49" charset="-122"/>
                <a:ea typeface="楷体" pitchFamily="49" charset="-122"/>
              </a:rPr>
              <a:t>,</a:t>
            </a:r>
            <a:r>
              <a:rPr kumimoji="1" lang="zh-CN" altLang="en-US" sz="2000" dirty="0">
                <a:solidFill>
                  <a:srgbClr val="0000FF"/>
                </a:solidFill>
                <a:latin typeface="楷体" pitchFamily="49" charset="-122"/>
                <a:ea typeface="楷体" pitchFamily="49" charset="-122"/>
              </a:rPr>
              <a:t>完成</a:t>
            </a:r>
            <a:r>
              <a:rPr kumimoji="1" lang="zh-CN" altLang="en-US" sz="2000" dirty="0" smtClean="0">
                <a:solidFill>
                  <a:srgbClr val="C00000"/>
                </a:solidFill>
                <a:latin typeface="楷体" pitchFamily="49" charset="-122"/>
                <a:ea typeface="楷体" pitchFamily="49" charset="-122"/>
              </a:rPr>
              <a:t>“</a:t>
            </a:r>
            <a:r>
              <a:rPr kumimoji="1" lang="zh-CN" altLang="zh-CN" sz="2000" dirty="0">
                <a:solidFill>
                  <a:srgbClr val="C00000"/>
                </a:solidFill>
                <a:latin typeface="楷体" pitchFamily="49" charset="-122"/>
                <a:ea typeface="楷体" pitchFamily="49" charset="-122"/>
              </a:rPr>
              <a:t>测定玻璃的折射率</a:t>
            </a:r>
            <a:r>
              <a:rPr kumimoji="1" lang="zh-CN" altLang="en-US" sz="2000" dirty="0" smtClean="0">
                <a:solidFill>
                  <a:srgbClr val="C00000"/>
                </a:solidFill>
                <a:latin typeface="楷体" pitchFamily="49" charset="-122"/>
                <a:ea typeface="楷体" pitchFamily="49" charset="-122"/>
              </a:rPr>
              <a:t>”</a:t>
            </a:r>
            <a:r>
              <a:rPr kumimoji="1" lang="zh-CN" altLang="en-US" sz="2000" dirty="0">
                <a:solidFill>
                  <a:srgbClr val="0000FF"/>
                </a:solidFill>
                <a:latin typeface="楷体" pitchFamily="49" charset="-122"/>
                <a:ea typeface="楷体" pitchFamily="49" charset="-122"/>
              </a:rPr>
              <a:t>学习内容的教学设计。教学设计要求包括</a:t>
            </a:r>
            <a:r>
              <a:rPr kumimoji="1" lang="en-US" altLang="zh-CN" sz="2000" dirty="0">
                <a:solidFill>
                  <a:srgbClr val="0000FF"/>
                </a:solidFill>
                <a:latin typeface="楷体" pitchFamily="49" charset="-122"/>
                <a:ea typeface="楷体" pitchFamily="49" charset="-122"/>
              </a:rPr>
              <a:t>:</a:t>
            </a:r>
            <a:r>
              <a:rPr kumimoji="1" lang="zh-CN" altLang="en-US" sz="2000" dirty="0">
                <a:solidFill>
                  <a:srgbClr val="0000FF"/>
                </a:solidFill>
                <a:latin typeface="楷体" pitchFamily="49" charset="-122"/>
                <a:ea typeface="楷体" pitchFamily="49" charset="-122"/>
              </a:rPr>
              <a:t>教学目标、教学重点、教学过程</a:t>
            </a:r>
            <a:r>
              <a:rPr kumimoji="1" lang="en-US" altLang="zh-CN" sz="2000" dirty="0">
                <a:solidFill>
                  <a:srgbClr val="0000FF"/>
                </a:solidFill>
                <a:latin typeface="楷体" pitchFamily="49" charset="-122"/>
                <a:ea typeface="楷体" pitchFamily="49" charset="-122"/>
              </a:rPr>
              <a:t>(</a:t>
            </a:r>
            <a:r>
              <a:rPr kumimoji="1" lang="zh-CN" altLang="en-US" sz="2000" dirty="0">
                <a:solidFill>
                  <a:srgbClr val="0000FF"/>
                </a:solidFill>
                <a:latin typeface="楷体" pitchFamily="49" charset="-122"/>
                <a:ea typeface="楷体" pitchFamily="49" charset="-122"/>
              </a:rPr>
              <a:t>要求</a:t>
            </a:r>
            <a:r>
              <a:rPr kumimoji="1" lang="zh-CN" altLang="en-US" sz="2000" dirty="0" smtClean="0">
                <a:solidFill>
                  <a:srgbClr val="0000FF"/>
                </a:solidFill>
                <a:latin typeface="楷体" pitchFamily="49" charset="-122"/>
                <a:ea typeface="楷体" pitchFamily="49" charset="-122"/>
              </a:rPr>
              <a:t>含有教学环节、教学活动、设计意图</a:t>
            </a:r>
            <a:r>
              <a:rPr kumimoji="1" lang="en-US" altLang="zh-CN" sz="2000" dirty="0" smtClean="0">
                <a:solidFill>
                  <a:srgbClr val="0000FF"/>
                </a:solidFill>
                <a:latin typeface="楷体" pitchFamily="49" charset="-122"/>
                <a:ea typeface="楷体" pitchFamily="49" charset="-122"/>
              </a:rPr>
              <a:t>)</a:t>
            </a:r>
            <a:r>
              <a:rPr kumimoji="1" lang="zh-CN" altLang="en-US" sz="2000" dirty="0" smtClean="0">
                <a:solidFill>
                  <a:srgbClr val="0000FF"/>
                </a:solidFill>
                <a:latin typeface="楷体" pitchFamily="49" charset="-122"/>
                <a:ea typeface="楷体" pitchFamily="49" charset="-122"/>
              </a:rPr>
              <a:t>。</a:t>
            </a:r>
            <a:r>
              <a:rPr kumimoji="1" lang="en-US" altLang="zh-CN" sz="2000" dirty="0">
                <a:solidFill>
                  <a:srgbClr val="0000FF"/>
                </a:solidFill>
                <a:latin typeface="楷体" pitchFamily="49" charset="-122"/>
                <a:ea typeface="楷体" pitchFamily="49" charset="-122"/>
              </a:rPr>
              <a:t>(24</a:t>
            </a:r>
            <a:r>
              <a:rPr kumimoji="1" lang="zh-CN" altLang="en-US" sz="2000" dirty="0">
                <a:solidFill>
                  <a:srgbClr val="0000FF"/>
                </a:solidFill>
                <a:latin typeface="楷体" pitchFamily="49" charset="-122"/>
                <a:ea typeface="楷体" pitchFamily="49" charset="-122"/>
              </a:rPr>
              <a:t>分</a:t>
            </a:r>
            <a:r>
              <a:rPr kumimoji="1" lang="en-US" altLang="zh-CN" sz="2000" dirty="0">
                <a:solidFill>
                  <a:srgbClr val="0000FF"/>
                </a:solidFill>
                <a:latin typeface="楷体" pitchFamily="49" charset="-122"/>
                <a:ea typeface="楷体" pitchFamily="49" charset="-122"/>
              </a:rPr>
              <a:t>)</a:t>
            </a:r>
          </a:p>
        </p:txBody>
      </p:sp>
      <p:sp>
        <p:nvSpPr>
          <p:cNvPr id="9"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mn-ea"/>
                <a:ea typeface="+mn-ea"/>
              </a:rPr>
              <a:t>2017</a:t>
            </a:r>
            <a:r>
              <a:rPr lang="zh-CN" altLang="en-US" dirty="0" smtClean="0">
                <a:solidFill>
                  <a:srgbClr val="FFFFFF"/>
                </a:solidFill>
                <a:latin typeface="+mn-ea"/>
                <a:ea typeface="+mn-ea"/>
              </a:rPr>
              <a:t>年上半年</a:t>
            </a:r>
          </a:p>
        </p:txBody>
      </p:sp>
    </p:spTree>
    <p:extLst>
      <p:ext uri="{BB962C8B-B14F-4D97-AF65-F5344CB8AC3E}">
        <p14:creationId xmlns:p14="http://schemas.microsoft.com/office/powerpoint/2010/main" val="1240058307"/>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2650" y="476672"/>
            <a:ext cx="8856984" cy="2265941"/>
            <a:chOff x="182650" y="476672"/>
            <a:chExt cx="8856984" cy="2265941"/>
          </a:xfrm>
        </p:grpSpPr>
        <p:sp>
          <p:nvSpPr>
            <p:cNvPr id="15363" name="Text Box 3"/>
            <p:cNvSpPr txBox="1">
              <a:spLocks noChangeArrowheads="1"/>
            </p:cNvSpPr>
            <p:nvPr/>
          </p:nvSpPr>
          <p:spPr bwMode="auto">
            <a:xfrm>
              <a:off x="182650" y="476672"/>
              <a:ext cx="8856984" cy="2265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kumimoji="1" lang="zh-CN" altLang="en-US" dirty="0" smtClean="0">
                  <a:solidFill>
                    <a:srgbClr val="CC0000"/>
                  </a:solidFill>
                  <a:ea typeface="宋体" charset="-122"/>
                </a:rPr>
                <a:t>例</a:t>
              </a:r>
              <a:r>
                <a:rPr kumimoji="1" lang="en-US" altLang="zh-CN" dirty="0" smtClean="0">
                  <a:solidFill>
                    <a:srgbClr val="CC0000"/>
                  </a:solidFill>
                  <a:ea typeface="宋体" charset="-122"/>
                </a:rPr>
                <a:t>2   </a:t>
              </a:r>
              <a:r>
                <a:rPr kumimoji="1" lang="zh-CN" altLang="en-US" dirty="0" smtClean="0">
                  <a:solidFill>
                    <a:srgbClr val="000000"/>
                  </a:solidFill>
                  <a:ea typeface="宋体" charset="-122"/>
                </a:rPr>
                <a:t>一导线矩形框的平面与磁感强度为    的均匀磁场相垂直</a:t>
              </a:r>
              <a:r>
                <a:rPr kumimoji="1" lang="en-US" altLang="zh-CN" dirty="0" smtClean="0">
                  <a:solidFill>
                    <a:srgbClr val="000000"/>
                  </a:solidFill>
                  <a:ea typeface="宋体" charset="-122"/>
                </a:rPr>
                <a:t>.</a:t>
              </a:r>
              <a:r>
                <a:rPr kumimoji="1" lang="zh-CN" altLang="en-US" dirty="0" smtClean="0">
                  <a:solidFill>
                    <a:srgbClr val="000000"/>
                  </a:solidFill>
                  <a:ea typeface="宋体" charset="-122"/>
                </a:rPr>
                <a:t>在此矩形框上</a:t>
              </a:r>
              <a:r>
                <a:rPr kumimoji="1" lang="en-US" altLang="zh-CN" dirty="0" smtClean="0">
                  <a:solidFill>
                    <a:srgbClr val="000000"/>
                  </a:solidFill>
                  <a:ea typeface="宋体" charset="-122"/>
                </a:rPr>
                <a:t>,</a:t>
              </a:r>
              <a:r>
                <a:rPr kumimoji="1" lang="zh-CN" altLang="en-US" dirty="0" smtClean="0">
                  <a:solidFill>
                    <a:srgbClr val="000000"/>
                  </a:solidFill>
                  <a:ea typeface="宋体" charset="-122"/>
                </a:rPr>
                <a:t>有一质量为    长为    的可移动的细导体棒         </a:t>
              </a:r>
              <a:r>
                <a:rPr kumimoji="1" lang="en-US" altLang="zh-CN" dirty="0" smtClean="0">
                  <a:solidFill>
                    <a:srgbClr val="000000"/>
                  </a:solidFill>
                  <a:ea typeface="宋体" charset="-122"/>
                </a:rPr>
                <a:t>;  </a:t>
              </a:r>
              <a:r>
                <a:rPr kumimoji="1" lang="zh-CN" altLang="en-US" dirty="0" smtClean="0">
                  <a:solidFill>
                    <a:srgbClr val="000000"/>
                  </a:solidFill>
                  <a:ea typeface="宋体" charset="-122"/>
                </a:rPr>
                <a:t>矩形框还接有一个电阻     </a:t>
              </a:r>
              <a:r>
                <a:rPr kumimoji="1" lang="en-US" altLang="zh-CN" dirty="0" smtClean="0">
                  <a:solidFill>
                    <a:srgbClr val="000000"/>
                  </a:solidFill>
                  <a:ea typeface="宋体" charset="-122"/>
                </a:rPr>
                <a:t>,</a:t>
              </a:r>
              <a:r>
                <a:rPr kumimoji="1" lang="zh-CN" altLang="en-US" dirty="0" smtClean="0">
                  <a:solidFill>
                    <a:srgbClr val="000000"/>
                  </a:solidFill>
                  <a:ea typeface="宋体" charset="-122"/>
                </a:rPr>
                <a:t>其值较之导线的电阻值要大得很多</a:t>
              </a:r>
              <a:r>
                <a:rPr kumimoji="1" lang="en-US" altLang="zh-CN" dirty="0" smtClean="0">
                  <a:solidFill>
                    <a:srgbClr val="000000"/>
                  </a:solidFill>
                  <a:ea typeface="宋体" charset="-122"/>
                </a:rPr>
                <a:t>.</a:t>
              </a:r>
              <a:r>
                <a:rPr kumimoji="1" lang="zh-CN" altLang="en-US" dirty="0" smtClean="0">
                  <a:solidFill>
                    <a:srgbClr val="000000"/>
                  </a:solidFill>
                  <a:ea typeface="宋体" charset="-122"/>
                </a:rPr>
                <a:t>若开始时</a:t>
              </a:r>
              <a:r>
                <a:rPr kumimoji="1" lang="en-US" altLang="zh-CN" dirty="0" smtClean="0">
                  <a:solidFill>
                    <a:srgbClr val="000000"/>
                  </a:solidFill>
                  <a:ea typeface="宋体" charset="-122"/>
                </a:rPr>
                <a:t>,</a:t>
              </a:r>
              <a:r>
                <a:rPr kumimoji="1" lang="zh-CN" altLang="en-US" dirty="0" smtClean="0">
                  <a:solidFill>
                    <a:srgbClr val="000000"/>
                  </a:solidFill>
                  <a:ea typeface="宋体" charset="-122"/>
                </a:rPr>
                <a:t>细导体棒以速度     沿如图所示的矩形框运动</a:t>
              </a:r>
              <a:r>
                <a:rPr kumimoji="1" lang="en-US" altLang="zh-CN" dirty="0" smtClean="0">
                  <a:solidFill>
                    <a:srgbClr val="000000"/>
                  </a:solidFill>
                  <a:ea typeface="宋体" charset="-122"/>
                </a:rPr>
                <a:t>,</a:t>
              </a:r>
              <a:r>
                <a:rPr kumimoji="1" lang="zh-CN" altLang="en-US" dirty="0" smtClean="0">
                  <a:solidFill>
                    <a:srgbClr val="000000"/>
                  </a:solidFill>
                  <a:ea typeface="宋体" charset="-122"/>
                </a:rPr>
                <a:t>试求棒的速率随时间变化的函数关系</a:t>
              </a:r>
              <a:r>
                <a:rPr kumimoji="1" lang="en-US" altLang="zh-CN" dirty="0" smtClean="0">
                  <a:solidFill>
                    <a:srgbClr val="000000"/>
                  </a:solidFill>
                  <a:ea typeface="宋体" charset="-122"/>
                </a:rPr>
                <a:t>.    </a:t>
              </a:r>
            </a:p>
          </p:txBody>
        </p:sp>
        <p:graphicFrame>
          <p:nvGraphicFramePr>
            <p:cNvPr id="15364" name="Object 4"/>
            <p:cNvGraphicFramePr>
              <a:graphicFrameLocks noChangeAspect="1"/>
            </p:cNvGraphicFramePr>
            <p:nvPr>
              <p:extLst>
                <p:ext uri="{D42A27DB-BD31-4B8C-83A1-F6EECF244321}">
                  <p14:modId xmlns:p14="http://schemas.microsoft.com/office/powerpoint/2010/main" val="461953713"/>
                </p:ext>
              </p:extLst>
            </p:nvPr>
          </p:nvGraphicFramePr>
          <p:xfrm>
            <a:off x="3419872" y="1053437"/>
            <a:ext cx="360040" cy="308112"/>
          </p:xfrm>
          <a:graphic>
            <a:graphicData uri="http://schemas.openxmlformats.org/presentationml/2006/ole">
              <mc:AlternateContent xmlns:mc="http://schemas.openxmlformats.org/markup-compatibility/2006">
                <mc:Choice xmlns:v="urn:schemas-microsoft-com:vml" Requires="v">
                  <p:oleObj spid="_x0000_s69016" name="Equation" r:id="rId3" imgW="164880" imgH="139680" progId="Equation.3">
                    <p:embed/>
                  </p:oleObj>
                </mc:Choice>
                <mc:Fallback>
                  <p:oleObj name="Equation" r:id="rId3" imgW="164880" imgH="1396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872" y="1053437"/>
                          <a:ext cx="360040" cy="308112"/>
                        </a:xfrm>
                        <a:prstGeom prst="rect">
                          <a:avLst/>
                        </a:prstGeom>
                        <a:noFill/>
                        <a:ln>
                          <a:noFill/>
                        </a:ln>
                        <a:effectLst/>
                      </p:spPr>
                    </p:pic>
                  </p:oleObj>
                </mc:Fallback>
              </mc:AlternateContent>
            </a:graphicData>
          </a:graphic>
        </p:graphicFrame>
        <p:graphicFrame>
          <p:nvGraphicFramePr>
            <p:cNvPr id="15365" name="Object 5"/>
            <p:cNvGraphicFramePr>
              <a:graphicFrameLocks noChangeAspect="1"/>
            </p:cNvGraphicFramePr>
            <p:nvPr>
              <p:extLst>
                <p:ext uri="{D42A27DB-BD31-4B8C-83A1-F6EECF244321}">
                  <p14:modId xmlns:p14="http://schemas.microsoft.com/office/powerpoint/2010/main" val="128086464"/>
                </p:ext>
              </p:extLst>
            </p:nvPr>
          </p:nvGraphicFramePr>
          <p:xfrm>
            <a:off x="4355976" y="1001509"/>
            <a:ext cx="174327" cy="349780"/>
          </p:xfrm>
          <a:graphic>
            <a:graphicData uri="http://schemas.openxmlformats.org/presentationml/2006/ole">
              <mc:AlternateContent xmlns:mc="http://schemas.openxmlformats.org/markup-compatibility/2006">
                <mc:Choice xmlns:v="urn:schemas-microsoft-com:vml" Requires="v">
                  <p:oleObj spid="_x0000_s69017" name="Equation" r:id="rId5" imgW="88560" imgH="177480" progId="Equation.3">
                    <p:embed/>
                  </p:oleObj>
                </mc:Choice>
                <mc:Fallback>
                  <p:oleObj name="Equation" r:id="rId5" imgW="88560" imgH="177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5976" y="1001509"/>
                          <a:ext cx="174327" cy="349780"/>
                        </a:xfrm>
                        <a:prstGeom prst="rect">
                          <a:avLst/>
                        </a:prstGeom>
                        <a:noFill/>
                        <a:ln>
                          <a:noFill/>
                        </a:ln>
                        <a:effectLst/>
                      </p:spPr>
                    </p:pic>
                  </p:oleObj>
                </mc:Fallback>
              </mc:AlternateContent>
            </a:graphicData>
          </a:graphic>
        </p:graphicFrame>
        <p:graphicFrame>
          <p:nvGraphicFramePr>
            <p:cNvPr id="15366" name="Object 6"/>
            <p:cNvGraphicFramePr>
              <a:graphicFrameLocks noChangeAspect="1"/>
            </p:cNvGraphicFramePr>
            <p:nvPr>
              <p:extLst>
                <p:ext uri="{D42A27DB-BD31-4B8C-83A1-F6EECF244321}">
                  <p14:modId xmlns:p14="http://schemas.microsoft.com/office/powerpoint/2010/main" val="1614732119"/>
                </p:ext>
              </p:extLst>
            </p:nvPr>
          </p:nvGraphicFramePr>
          <p:xfrm>
            <a:off x="5564908" y="620688"/>
            <a:ext cx="258936" cy="320059"/>
          </p:xfrm>
          <a:graphic>
            <a:graphicData uri="http://schemas.openxmlformats.org/presentationml/2006/ole">
              <mc:AlternateContent xmlns:mc="http://schemas.openxmlformats.org/markup-compatibility/2006">
                <mc:Choice xmlns:v="urn:schemas-microsoft-com:vml" Requires="v">
                  <p:oleObj spid="_x0000_s69018" name="Equation" r:id="rId7" imgW="215640" imgH="266400" progId="Equation.3">
                    <p:embed/>
                  </p:oleObj>
                </mc:Choice>
                <mc:Fallback>
                  <p:oleObj name="Equation" r:id="rId7" imgW="215640" imgH="2664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4908" y="620688"/>
                          <a:ext cx="258936" cy="320059"/>
                        </a:xfrm>
                        <a:prstGeom prst="rect">
                          <a:avLst/>
                        </a:prstGeom>
                        <a:noFill/>
                        <a:ln>
                          <a:noFill/>
                        </a:ln>
                        <a:effectLst/>
                      </p:spPr>
                    </p:pic>
                  </p:oleObj>
                </mc:Fallback>
              </mc:AlternateContent>
            </a:graphicData>
          </a:graphic>
        </p:graphicFrame>
        <p:graphicFrame>
          <p:nvGraphicFramePr>
            <p:cNvPr id="15367" name="Object 7"/>
            <p:cNvGraphicFramePr>
              <a:graphicFrameLocks noChangeAspect="1"/>
            </p:cNvGraphicFramePr>
            <p:nvPr>
              <p:extLst>
                <p:ext uri="{D42A27DB-BD31-4B8C-83A1-F6EECF244321}">
                  <p14:modId xmlns:p14="http://schemas.microsoft.com/office/powerpoint/2010/main" val="1994286242"/>
                </p:ext>
              </p:extLst>
            </p:nvPr>
          </p:nvGraphicFramePr>
          <p:xfrm>
            <a:off x="7431619" y="1001509"/>
            <a:ext cx="574675" cy="351128"/>
          </p:xfrm>
          <a:graphic>
            <a:graphicData uri="http://schemas.openxmlformats.org/presentationml/2006/ole">
              <mc:AlternateContent xmlns:mc="http://schemas.openxmlformats.org/markup-compatibility/2006">
                <mc:Choice xmlns:v="urn:schemas-microsoft-com:vml" Requires="v">
                  <p:oleObj spid="_x0000_s69019" name="Equation" r:id="rId9" imgW="291960" imgH="177480" progId="Equation.3">
                    <p:embed/>
                  </p:oleObj>
                </mc:Choice>
                <mc:Fallback>
                  <p:oleObj name="Equation" r:id="rId9" imgW="291960" imgH="1774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31619" y="1001509"/>
                          <a:ext cx="574675" cy="351128"/>
                        </a:xfrm>
                        <a:prstGeom prst="rect">
                          <a:avLst/>
                        </a:prstGeom>
                        <a:noFill/>
                        <a:ln>
                          <a:noFill/>
                        </a:ln>
                        <a:effectLst/>
                      </p:spPr>
                    </p:pic>
                  </p:oleObj>
                </mc:Fallback>
              </mc:AlternateContent>
            </a:graphicData>
          </a:graphic>
        </p:graphicFrame>
        <p:graphicFrame>
          <p:nvGraphicFramePr>
            <p:cNvPr id="15368" name="Object 8"/>
            <p:cNvGraphicFramePr>
              <a:graphicFrameLocks noChangeAspect="1"/>
            </p:cNvGraphicFramePr>
            <p:nvPr>
              <p:extLst>
                <p:ext uri="{D42A27DB-BD31-4B8C-83A1-F6EECF244321}">
                  <p14:modId xmlns:p14="http://schemas.microsoft.com/office/powerpoint/2010/main" val="3593128382"/>
                </p:ext>
              </p:extLst>
            </p:nvPr>
          </p:nvGraphicFramePr>
          <p:xfrm>
            <a:off x="2771800" y="1505565"/>
            <a:ext cx="288031" cy="312937"/>
          </p:xfrm>
          <a:graphic>
            <a:graphicData uri="http://schemas.openxmlformats.org/presentationml/2006/ole">
              <mc:AlternateContent xmlns:mc="http://schemas.openxmlformats.org/markup-compatibility/2006">
                <mc:Choice xmlns:v="urn:schemas-microsoft-com:vml" Requires="v">
                  <p:oleObj spid="_x0000_s69020" name="Equation" r:id="rId11" imgW="152280" imgH="164880" progId="Equation.3">
                    <p:embed/>
                  </p:oleObj>
                </mc:Choice>
                <mc:Fallback>
                  <p:oleObj name="Equation" r:id="rId11" imgW="152280" imgH="1648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71800" y="1505565"/>
                          <a:ext cx="288031" cy="312937"/>
                        </a:xfrm>
                        <a:prstGeom prst="rect">
                          <a:avLst/>
                        </a:prstGeom>
                        <a:noFill/>
                        <a:ln>
                          <a:noFill/>
                        </a:ln>
                        <a:effectLst/>
                      </p:spPr>
                    </p:pic>
                  </p:oleObj>
                </mc:Fallback>
              </mc:AlternateContent>
            </a:graphicData>
          </a:graphic>
        </p:graphicFrame>
        <p:graphicFrame>
          <p:nvGraphicFramePr>
            <p:cNvPr id="15369" name="Object 9"/>
            <p:cNvGraphicFramePr>
              <a:graphicFrameLocks noChangeAspect="1"/>
            </p:cNvGraphicFramePr>
            <p:nvPr>
              <p:extLst>
                <p:ext uri="{D42A27DB-BD31-4B8C-83A1-F6EECF244321}">
                  <p14:modId xmlns:p14="http://schemas.microsoft.com/office/powerpoint/2010/main" val="674247166"/>
                </p:ext>
              </p:extLst>
            </p:nvPr>
          </p:nvGraphicFramePr>
          <p:xfrm>
            <a:off x="2771800" y="1873115"/>
            <a:ext cx="360536" cy="465208"/>
          </p:xfrm>
          <a:graphic>
            <a:graphicData uri="http://schemas.openxmlformats.org/presentationml/2006/ole">
              <mc:AlternateContent xmlns:mc="http://schemas.openxmlformats.org/markup-compatibility/2006">
                <mc:Choice xmlns:v="urn:schemas-microsoft-com:vml" Requires="v">
                  <p:oleObj spid="_x0000_s69021" name="Equation" r:id="rId13" imgW="177480" imgH="228600" progId="Equation.3">
                    <p:embed/>
                  </p:oleObj>
                </mc:Choice>
                <mc:Fallback>
                  <p:oleObj name="Equation" r:id="rId13" imgW="17748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71800" y="1873115"/>
                          <a:ext cx="360536" cy="465208"/>
                        </a:xfrm>
                        <a:prstGeom prst="rect">
                          <a:avLst/>
                        </a:prstGeom>
                        <a:noFill/>
                        <a:ln>
                          <a:noFill/>
                        </a:ln>
                        <a:effectLst/>
                      </p:spPr>
                    </p:pic>
                  </p:oleObj>
                </mc:Fallback>
              </mc:AlternateContent>
            </a:graphicData>
          </a:graphic>
        </p:graphicFrame>
      </p:grpSp>
      <p:sp>
        <p:nvSpPr>
          <p:cNvPr id="40" name="Rectangle 50"/>
          <p:cNvSpPr>
            <a:spLocks noChangeArrowheads="1"/>
          </p:cNvSpPr>
          <p:nvPr/>
        </p:nvSpPr>
        <p:spPr bwMode="auto">
          <a:xfrm>
            <a:off x="-1588" y="0"/>
            <a:ext cx="9144001"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Text Box 55"/>
          <p:cNvSpPr txBox="1">
            <a:spLocks noChangeArrowheads="1"/>
          </p:cNvSpPr>
          <p:nvPr/>
        </p:nvSpPr>
        <p:spPr bwMode="auto">
          <a:xfrm>
            <a:off x="7215400" y="50808"/>
            <a:ext cx="182423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zh-CN" altLang="en-US" dirty="0" smtClean="0">
                <a:solidFill>
                  <a:srgbClr val="FFFFFF"/>
                </a:solidFill>
                <a:latin typeface="宋体"/>
                <a:ea typeface="宋体"/>
              </a:rPr>
              <a:t>动生电动势</a:t>
            </a:r>
          </a:p>
        </p:txBody>
      </p:sp>
      <p:sp>
        <p:nvSpPr>
          <p:cNvPr id="42" name="Text Box 55"/>
          <p:cNvSpPr txBox="1">
            <a:spLocks noChangeArrowheads="1"/>
          </p:cNvSpPr>
          <p:nvPr/>
        </p:nvSpPr>
        <p:spPr bwMode="auto">
          <a:xfrm>
            <a:off x="39398" y="50510"/>
            <a:ext cx="18827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zh-CN" altLang="en-US" dirty="0" smtClean="0">
                <a:solidFill>
                  <a:srgbClr val="FFFFFF"/>
                </a:solidFill>
                <a:latin typeface="宋体"/>
                <a:ea typeface="宋体"/>
              </a:rPr>
              <a:t>二、计算题</a:t>
            </a:r>
          </a:p>
        </p:txBody>
      </p:sp>
      <p:graphicFrame>
        <p:nvGraphicFramePr>
          <p:cNvPr id="43" name="Object 4"/>
          <p:cNvGraphicFramePr>
            <a:graphicFrameLocks noChangeAspect="1"/>
          </p:cNvGraphicFramePr>
          <p:nvPr>
            <p:extLst>
              <p:ext uri="{D42A27DB-BD31-4B8C-83A1-F6EECF244321}">
                <p14:modId xmlns:p14="http://schemas.microsoft.com/office/powerpoint/2010/main" val="4198645600"/>
              </p:ext>
            </p:extLst>
          </p:nvPr>
        </p:nvGraphicFramePr>
        <p:xfrm>
          <a:off x="501890" y="3696122"/>
          <a:ext cx="2730500" cy="900320"/>
        </p:xfrm>
        <a:graphic>
          <a:graphicData uri="http://schemas.openxmlformats.org/presentationml/2006/ole">
            <mc:AlternateContent xmlns:mc="http://schemas.openxmlformats.org/markup-compatibility/2006">
              <mc:Choice xmlns:v="urn:schemas-microsoft-com:vml" Requires="v">
                <p:oleObj spid="_x0000_s69022" name="Equation" r:id="rId15" imgW="1041120" imgH="419040" progId="Equation.3">
                  <p:embed/>
                </p:oleObj>
              </mc:Choice>
              <mc:Fallback>
                <p:oleObj name="Equation" r:id="rId15" imgW="1041120" imgH="4190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1890" y="3696122"/>
                        <a:ext cx="2730500" cy="900320"/>
                      </a:xfrm>
                      <a:prstGeom prst="rect">
                        <a:avLst/>
                      </a:prstGeom>
                      <a:noFill/>
                      <a:ln>
                        <a:noFill/>
                      </a:ln>
                      <a:effectLst/>
                    </p:spPr>
                  </p:pic>
                </p:oleObj>
              </mc:Fallback>
            </mc:AlternateContent>
          </a:graphicData>
        </a:graphic>
      </p:graphicFrame>
      <p:grpSp>
        <p:nvGrpSpPr>
          <p:cNvPr id="44" name="Group 59"/>
          <p:cNvGrpSpPr>
            <a:grpSpLocks/>
          </p:cNvGrpSpPr>
          <p:nvPr/>
        </p:nvGrpSpPr>
        <p:grpSpPr bwMode="auto">
          <a:xfrm>
            <a:off x="2718471" y="2724829"/>
            <a:ext cx="3571875" cy="461963"/>
            <a:chOff x="-142" y="2613"/>
            <a:chExt cx="2250" cy="291"/>
          </a:xfrm>
        </p:grpSpPr>
        <p:sp>
          <p:nvSpPr>
            <p:cNvPr id="45" name="Text Box 6"/>
            <p:cNvSpPr txBox="1">
              <a:spLocks noChangeArrowheads="1"/>
            </p:cNvSpPr>
            <p:nvPr/>
          </p:nvSpPr>
          <p:spPr bwMode="auto">
            <a:xfrm>
              <a:off x="-142" y="2613"/>
              <a:ext cx="225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dirty="0" smtClean="0">
                  <a:ea typeface="宋体" charset="-122"/>
                </a:rPr>
                <a:t>方向沿     轴反向</a:t>
              </a:r>
            </a:p>
          </p:txBody>
        </p:sp>
        <p:graphicFrame>
          <p:nvGraphicFramePr>
            <p:cNvPr id="46" name="Object 7"/>
            <p:cNvGraphicFramePr>
              <a:graphicFrameLocks noChangeAspect="1"/>
            </p:cNvGraphicFramePr>
            <p:nvPr>
              <p:extLst>
                <p:ext uri="{D42A27DB-BD31-4B8C-83A1-F6EECF244321}">
                  <p14:modId xmlns:p14="http://schemas.microsoft.com/office/powerpoint/2010/main" val="1633386761"/>
                </p:ext>
              </p:extLst>
            </p:nvPr>
          </p:nvGraphicFramePr>
          <p:xfrm>
            <a:off x="457" y="2637"/>
            <a:ext cx="376" cy="243"/>
          </p:xfrm>
          <a:graphic>
            <a:graphicData uri="http://schemas.openxmlformats.org/presentationml/2006/ole">
              <mc:AlternateContent xmlns:mc="http://schemas.openxmlformats.org/markup-compatibility/2006">
                <mc:Choice xmlns:v="urn:schemas-microsoft-com:vml" Requires="v">
                  <p:oleObj spid="_x0000_s69023" name="Equation" r:id="rId17" imgW="190440" imgH="139680" progId="Equation.3">
                    <p:embed/>
                  </p:oleObj>
                </mc:Choice>
                <mc:Fallback>
                  <p:oleObj name="Equation" r:id="rId17" imgW="190440" imgH="13968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57" y="2637"/>
                          <a:ext cx="376" cy="243"/>
                        </a:xfrm>
                        <a:prstGeom prst="rect">
                          <a:avLst/>
                        </a:prstGeom>
                        <a:noFill/>
                        <a:ln>
                          <a:noFill/>
                        </a:ln>
                        <a:effectLst/>
                      </p:spPr>
                    </p:pic>
                  </p:oleObj>
                </mc:Fallback>
              </mc:AlternateContent>
            </a:graphicData>
          </a:graphic>
        </p:graphicFrame>
      </p:grpSp>
      <p:grpSp>
        <p:nvGrpSpPr>
          <p:cNvPr id="47" name="Group 8"/>
          <p:cNvGrpSpPr>
            <a:grpSpLocks/>
          </p:cNvGrpSpPr>
          <p:nvPr/>
        </p:nvGrpSpPr>
        <p:grpSpPr bwMode="auto">
          <a:xfrm>
            <a:off x="207673" y="2724829"/>
            <a:ext cx="3429000" cy="461962"/>
            <a:chOff x="528" y="2112"/>
            <a:chExt cx="2160" cy="291"/>
          </a:xfrm>
        </p:grpSpPr>
        <p:sp>
          <p:nvSpPr>
            <p:cNvPr id="48" name="Text Box 9"/>
            <p:cNvSpPr txBox="1">
              <a:spLocks noChangeArrowheads="1"/>
            </p:cNvSpPr>
            <p:nvPr/>
          </p:nvSpPr>
          <p:spPr bwMode="auto">
            <a:xfrm>
              <a:off x="528" y="2112"/>
              <a:ext cx="100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dirty="0" smtClean="0">
                  <a:solidFill>
                    <a:srgbClr val="CC0000"/>
                  </a:solidFill>
                  <a:ea typeface="宋体" charset="-122"/>
                </a:rPr>
                <a:t>解</a:t>
              </a:r>
              <a:r>
                <a:rPr lang="en-GB" altLang="zh-CN" dirty="0" smtClean="0">
                  <a:solidFill>
                    <a:srgbClr val="CC0000"/>
                  </a:solidFill>
                  <a:ea typeface="宋体" charset="-122"/>
                </a:rPr>
                <a:t>:</a:t>
              </a:r>
              <a:endParaRPr lang="zh-CN" altLang="en-US" dirty="0" smtClean="0">
                <a:solidFill>
                  <a:srgbClr val="CC0000"/>
                </a:solidFill>
                <a:ea typeface="宋体" charset="-122"/>
              </a:endParaRPr>
            </a:p>
          </p:txBody>
        </p:sp>
        <p:sp>
          <p:nvSpPr>
            <p:cNvPr id="49" name="Text Box 10"/>
            <p:cNvSpPr txBox="1">
              <a:spLocks noChangeArrowheads="1"/>
            </p:cNvSpPr>
            <p:nvPr/>
          </p:nvSpPr>
          <p:spPr bwMode="auto">
            <a:xfrm>
              <a:off x="864" y="2112"/>
              <a:ext cx="18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dirty="0" smtClean="0">
                  <a:ea typeface="宋体" charset="-122"/>
                </a:rPr>
                <a:t>如图建立坐标</a:t>
              </a:r>
            </a:p>
          </p:txBody>
        </p:sp>
      </p:grpSp>
      <p:grpSp>
        <p:nvGrpSpPr>
          <p:cNvPr id="50" name="Group 61"/>
          <p:cNvGrpSpPr>
            <a:grpSpLocks/>
          </p:cNvGrpSpPr>
          <p:nvPr/>
        </p:nvGrpSpPr>
        <p:grpSpPr bwMode="auto">
          <a:xfrm>
            <a:off x="611560" y="3212022"/>
            <a:ext cx="4489450" cy="487363"/>
            <a:chOff x="1082" y="1160"/>
            <a:chExt cx="2828" cy="307"/>
          </a:xfrm>
        </p:grpSpPr>
        <p:graphicFrame>
          <p:nvGraphicFramePr>
            <p:cNvPr id="51" name="Object 48"/>
            <p:cNvGraphicFramePr>
              <a:graphicFrameLocks noChangeAspect="1"/>
            </p:cNvGraphicFramePr>
            <p:nvPr>
              <p:extLst>
                <p:ext uri="{D42A27DB-BD31-4B8C-83A1-F6EECF244321}">
                  <p14:modId xmlns:p14="http://schemas.microsoft.com/office/powerpoint/2010/main" val="1883586998"/>
                </p:ext>
              </p:extLst>
            </p:nvPr>
          </p:nvGraphicFramePr>
          <p:xfrm>
            <a:off x="1565" y="1166"/>
            <a:ext cx="948" cy="301"/>
          </p:xfrm>
          <a:graphic>
            <a:graphicData uri="http://schemas.openxmlformats.org/presentationml/2006/ole">
              <mc:AlternateContent xmlns:mc="http://schemas.openxmlformats.org/markup-compatibility/2006">
                <mc:Choice xmlns:v="urn:schemas-microsoft-com:vml" Requires="v">
                  <p:oleObj spid="_x0000_s69024" name="Equation" r:id="rId19" imgW="533160" imgH="228600" progId="Equation.DSMT4">
                    <p:embed/>
                  </p:oleObj>
                </mc:Choice>
                <mc:Fallback>
                  <p:oleObj name="Equation" r:id="rId19" imgW="533160" imgH="228600" progId="Equation.DSMT4">
                    <p:embed/>
                    <p:pic>
                      <p:nvPicPr>
                        <p:cNvPr id="0" name=""/>
                        <p:cNvPicPr>
                          <a:picLocks noChangeAspect="1" noChangeArrowheads="1"/>
                        </p:cNvPicPr>
                        <p:nvPr/>
                      </p:nvPicPr>
                      <p:blipFill>
                        <a:blip r:embed="rId20"/>
                        <a:srcRect/>
                        <a:stretch>
                          <a:fillRect/>
                        </a:stretch>
                      </p:blipFill>
                      <p:spPr bwMode="auto">
                        <a:xfrm>
                          <a:off x="1565" y="1166"/>
                          <a:ext cx="948" cy="301"/>
                        </a:xfrm>
                        <a:prstGeom prst="rect">
                          <a:avLst/>
                        </a:prstGeom>
                        <a:noFill/>
                        <a:ln>
                          <a:noFill/>
                        </a:ln>
                        <a:effectLst/>
                      </p:spPr>
                    </p:pic>
                  </p:oleObj>
                </mc:Fallback>
              </mc:AlternateContent>
            </a:graphicData>
          </a:graphic>
        </p:graphicFrame>
        <p:sp>
          <p:nvSpPr>
            <p:cNvPr id="52" name="Text Box 49"/>
            <p:cNvSpPr txBox="1">
              <a:spLocks noChangeArrowheads="1"/>
            </p:cNvSpPr>
            <p:nvPr/>
          </p:nvSpPr>
          <p:spPr bwMode="auto">
            <a:xfrm>
              <a:off x="1082" y="1160"/>
              <a:ext cx="73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dirty="0" smtClean="0">
                  <a:ea typeface="宋体" charset="-122"/>
                </a:rPr>
                <a:t>棒中</a:t>
              </a:r>
            </a:p>
          </p:txBody>
        </p:sp>
        <p:sp>
          <p:nvSpPr>
            <p:cNvPr id="53" name="Text Box 50"/>
            <p:cNvSpPr txBox="1">
              <a:spLocks noChangeArrowheads="1"/>
            </p:cNvSpPr>
            <p:nvPr/>
          </p:nvSpPr>
          <p:spPr bwMode="auto">
            <a:xfrm>
              <a:off x="2468" y="1169"/>
              <a:ext cx="54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dirty="0" smtClean="0">
                  <a:ea typeface="宋体" charset="-122"/>
                </a:rPr>
                <a:t>且由</a:t>
              </a:r>
            </a:p>
          </p:txBody>
        </p:sp>
        <p:graphicFrame>
          <p:nvGraphicFramePr>
            <p:cNvPr id="54" name="Object 51"/>
            <p:cNvGraphicFramePr>
              <a:graphicFrameLocks noChangeAspect="1"/>
            </p:cNvGraphicFramePr>
            <p:nvPr>
              <p:extLst>
                <p:ext uri="{D42A27DB-BD31-4B8C-83A1-F6EECF244321}">
                  <p14:modId xmlns:p14="http://schemas.microsoft.com/office/powerpoint/2010/main" val="3548441359"/>
                </p:ext>
              </p:extLst>
            </p:nvPr>
          </p:nvGraphicFramePr>
          <p:xfrm>
            <a:off x="2971" y="1207"/>
            <a:ext cx="285" cy="196"/>
          </p:xfrm>
          <a:graphic>
            <a:graphicData uri="http://schemas.openxmlformats.org/presentationml/2006/ole">
              <mc:AlternateContent xmlns:mc="http://schemas.openxmlformats.org/markup-compatibility/2006">
                <mc:Choice xmlns:v="urn:schemas-microsoft-com:vml" Requires="v">
                  <p:oleObj spid="_x0000_s69025" name="Equation" r:id="rId21" imgW="203040" imgH="164880" progId="Equation.3">
                    <p:embed/>
                  </p:oleObj>
                </mc:Choice>
                <mc:Fallback>
                  <p:oleObj name="Equation" r:id="rId21" imgW="203040" imgH="16488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971" y="1207"/>
                          <a:ext cx="285" cy="196"/>
                        </a:xfrm>
                        <a:prstGeom prst="rect">
                          <a:avLst/>
                        </a:prstGeom>
                        <a:noFill/>
                        <a:ln>
                          <a:noFill/>
                        </a:ln>
                        <a:effectLst/>
                      </p:spPr>
                    </p:pic>
                  </p:oleObj>
                </mc:Fallback>
              </mc:AlternateContent>
            </a:graphicData>
          </a:graphic>
        </p:graphicFrame>
        <p:graphicFrame>
          <p:nvGraphicFramePr>
            <p:cNvPr id="55" name="Object 52"/>
            <p:cNvGraphicFramePr>
              <a:graphicFrameLocks noChangeAspect="1"/>
            </p:cNvGraphicFramePr>
            <p:nvPr>
              <p:extLst>
                <p:ext uri="{D42A27DB-BD31-4B8C-83A1-F6EECF244321}">
                  <p14:modId xmlns:p14="http://schemas.microsoft.com/office/powerpoint/2010/main" val="3619622590"/>
                </p:ext>
              </p:extLst>
            </p:nvPr>
          </p:nvGraphicFramePr>
          <p:xfrm>
            <a:off x="3677" y="1206"/>
            <a:ext cx="233" cy="198"/>
          </p:xfrm>
          <a:graphic>
            <a:graphicData uri="http://schemas.openxmlformats.org/presentationml/2006/ole">
              <mc:AlternateContent xmlns:mc="http://schemas.openxmlformats.org/markup-compatibility/2006">
                <mc:Choice xmlns:v="urn:schemas-microsoft-com:vml" Requires="v">
                  <p:oleObj spid="_x0000_s69026" name="Equation" r:id="rId23" imgW="177480" imgH="177480" progId="Equation.3">
                    <p:embed/>
                  </p:oleObj>
                </mc:Choice>
                <mc:Fallback>
                  <p:oleObj name="Equation" r:id="rId23" imgW="177480" imgH="17748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677" y="1206"/>
                          <a:ext cx="233" cy="198"/>
                        </a:xfrm>
                        <a:prstGeom prst="rect">
                          <a:avLst/>
                        </a:prstGeom>
                        <a:noFill/>
                        <a:ln>
                          <a:noFill/>
                        </a:ln>
                        <a:effectLst/>
                      </p:spPr>
                    </p:pic>
                  </p:oleObj>
                </mc:Fallback>
              </mc:AlternateContent>
            </a:graphicData>
          </a:graphic>
        </p:graphicFrame>
        <p:sp>
          <p:nvSpPr>
            <p:cNvPr id="56" name="Line 53"/>
            <p:cNvSpPr>
              <a:spLocks noChangeShapeType="1"/>
            </p:cNvSpPr>
            <p:nvPr/>
          </p:nvSpPr>
          <p:spPr bwMode="auto">
            <a:xfrm>
              <a:off x="3252" y="1315"/>
              <a:ext cx="340" cy="0"/>
            </a:xfrm>
            <a:prstGeom prst="line">
              <a:avLst/>
            </a:prstGeom>
            <a:noFill/>
            <a:ln w="2857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800" b="0" smtClean="0">
                <a:solidFill>
                  <a:srgbClr val="000000"/>
                </a:solidFill>
                <a:latin typeface="Arial" charset="0"/>
                <a:ea typeface="宋体" charset="-122"/>
              </a:endParaRPr>
            </a:p>
          </p:txBody>
        </p:sp>
      </p:grpSp>
      <p:graphicFrame>
        <p:nvGraphicFramePr>
          <p:cNvPr id="57" name="Object 132"/>
          <p:cNvGraphicFramePr>
            <a:graphicFrameLocks noChangeAspect="1"/>
          </p:cNvGraphicFramePr>
          <p:nvPr>
            <p:extLst>
              <p:ext uri="{D42A27DB-BD31-4B8C-83A1-F6EECF244321}">
                <p14:modId xmlns:p14="http://schemas.microsoft.com/office/powerpoint/2010/main" val="3111249275"/>
              </p:ext>
            </p:extLst>
          </p:nvPr>
        </p:nvGraphicFramePr>
        <p:xfrm>
          <a:off x="741073" y="4581128"/>
          <a:ext cx="2253769" cy="833437"/>
        </p:xfrm>
        <a:graphic>
          <a:graphicData uri="http://schemas.openxmlformats.org/presentationml/2006/ole">
            <mc:AlternateContent xmlns:mc="http://schemas.openxmlformats.org/markup-compatibility/2006">
              <mc:Choice xmlns:v="urn:schemas-microsoft-com:vml" Requires="v">
                <p:oleObj spid="_x0000_s69027" name="Equation" r:id="rId25" imgW="990360" imgH="419040" progId="Equation.3">
                  <p:embed/>
                </p:oleObj>
              </mc:Choice>
              <mc:Fallback>
                <p:oleObj name="Equation" r:id="rId25" imgW="990360" imgH="41904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41073" y="4581128"/>
                        <a:ext cx="2253769" cy="833437"/>
                      </a:xfrm>
                      <a:prstGeom prst="rect">
                        <a:avLst/>
                      </a:prstGeom>
                      <a:noFill/>
                      <a:ln>
                        <a:noFill/>
                      </a:ln>
                      <a:effectLst/>
                    </p:spPr>
                  </p:pic>
                </p:oleObj>
              </mc:Fallback>
            </mc:AlternateContent>
          </a:graphicData>
        </a:graphic>
      </p:graphicFrame>
      <p:grpSp>
        <p:nvGrpSpPr>
          <p:cNvPr id="58" name="Group 133"/>
          <p:cNvGrpSpPr>
            <a:grpSpLocks/>
          </p:cNvGrpSpPr>
          <p:nvPr/>
        </p:nvGrpSpPr>
        <p:grpSpPr bwMode="auto">
          <a:xfrm>
            <a:off x="393929" y="5589240"/>
            <a:ext cx="3589888" cy="955650"/>
            <a:chOff x="419" y="1944"/>
            <a:chExt cx="2583" cy="693"/>
          </a:xfrm>
        </p:grpSpPr>
        <p:sp>
          <p:nvSpPr>
            <p:cNvPr id="59" name="Text Box 134"/>
            <p:cNvSpPr txBox="1">
              <a:spLocks noChangeArrowheads="1"/>
            </p:cNvSpPr>
            <p:nvPr/>
          </p:nvSpPr>
          <p:spPr bwMode="auto">
            <a:xfrm>
              <a:off x="419" y="2142"/>
              <a:ext cx="432" cy="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dirty="0" smtClean="0">
                  <a:ea typeface="宋体" charset="-122"/>
                </a:rPr>
                <a:t>则</a:t>
              </a:r>
            </a:p>
          </p:txBody>
        </p:sp>
        <p:graphicFrame>
          <p:nvGraphicFramePr>
            <p:cNvPr id="60" name="Object 135"/>
            <p:cNvGraphicFramePr>
              <a:graphicFrameLocks noChangeAspect="1"/>
            </p:cNvGraphicFramePr>
            <p:nvPr>
              <p:extLst>
                <p:ext uri="{D42A27DB-BD31-4B8C-83A1-F6EECF244321}">
                  <p14:modId xmlns:p14="http://schemas.microsoft.com/office/powerpoint/2010/main" val="2969222215"/>
                </p:ext>
              </p:extLst>
            </p:nvPr>
          </p:nvGraphicFramePr>
          <p:xfrm>
            <a:off x="744" y="1944"/>
            <a:ext cx="2258" cy="693"/>
          </p:xfrm>
          <a:graphic>
            <a:graphicData uri="http://schemas.openxmlformats.org/presentationml/2006/ole">
              <mc:AlternateContent xmlns:mc="http://schemas.openxmlformats.org/markup-compatibility/2006">
                <mc:Choice xmlns:v="urn:schemas-microsoft-com:vml" Requires="v">
                  <p:oleObj spid="_x0000_s69028" name="公式" r:id="rId27" imgW="1193760" imgH="419040" progId="Equation.3">
                    <p:embed/>
                  </p:oleObj>
                </mc:Choice>
                <mc:Fallback>
                  <p:oleObj name="公式" r:id="rId27" imgW="1193760" imgH="41904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44" y="1944"/>
                          <a:ext cx="2258" cy="6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61" name="Object 136"/>
          <p:cNvGraphicFramePr>
            <a:graphicFrameLocks noChangeAspect="1"/>
          </p:cNvGraphicFramePr>
          <p:nvPr>
            <p:extLst>
              <p:ext uri="{D42A27DB-BD31-4B8C-83A1-F6EECF244321}">
                <p14:modId xmlns:p14="http://schemas.microsoft.com/office/powerpoint/2010/main" val="2726943243"/>
              </p:ext>
            </p:extLst>
          </p:nvPr>
        </p:nvGraphicFramePr>
        <p:xfrm>
          <a:off x="4326310" y="5862283"/>
          <a:ext cx="3138487" cy="717550"/>
        </p:xfrm>
        <a:graphic>
          <a:graphicData uri="http://schemas.openxmlformats.org/presentationml/2006/ole">
            <mc:AlternateContent xmlns:mc="http://schemas.openxmlformats.org/markup-compatibility/2006">
              <mc:Choice xmlns:v="urn:schemas-microsoft-com:vml" Requires="v">
                <p:oleObj spid="_x0000_s69029" name="公式" r:id="rId29" imgW="990360" imgH="266400" progId="Equation.3">
                  <p:embed/>
                </p:oleObj>
              </mc:Choice>
              <mc:Fallback>
                <p:oleObj name="公式" r:id="rId29" imgW="990360" imgH="266400"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326310" y="5862283"/>
                        <a:ext cx="3138487" cy="717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60442" name="Picture 26"/>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508104" y="2573437"/>
            <a:ext cx="3219450" cy="2871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049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checkerboard(across)">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box(in)">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5" fill="hold"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checkerboard(down)">
                                      <p:cBhvr>
                                        <p:cTn id="17"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19050" y="571500"/>
            <a:ext cx="9088438" cy="6097860"/>
          </a:xfrm>
          <a:prstGeom prst="rect">
            <a:avLst/>
          </a:prstGeom>
        </p:spPr>
        <p:txBody>
          <a:bodyPr/>
          <a:lstStyle/>
          <a:p>
            <a:pPr eaLnBrk="1" hangingPunct="1">
              <a:buFontTx/>
              <a:buNone/>
              <a:defRPr/>
            </a:pPr>
            <a:r>
              <a:rPr kumimoji="1" lang="en-US" altLang="zh-CN" sz="2000" b="1" dirty="0" smtClean="0">
                <a:solidFill>
                  <a:srgbClr val="0000FF"/>
                </a:solidFill>
                <a:latin typeface="楷体" pitchFamily="49" charset="-122"/>
                <a:ea typeface="楷体" pitchFamily="49" charset="-122"/>
              </a:rPr>
              <a:t>13.</a:t>
            </a:r>
            <a:r>
              <a:rPr kumimoji="1" lang="zh-CN" altLang="zh-CN" sz="2000" b="1" dirty="0" smtClean="0">
                <a:solidFill>
                  <a:srgbClr val="0000FF"/>
                </a:solidFill>
                <a:latin typeface="楷体" pitchFamily="49" charset="-122"/>
                <a:ea typeface="楷体" pitchFamily="49" charset="-122"/>
              </a:rPr>
              <a:t>参考答案</a:t>
            </a:r>
            <a:endParaRPr kumimoji="1" lang="zh-CN" altLang="en-US" sz="2000" b="1" dirty="0" smtClean="0">
              <a:solidFill>
                <a:srgbClr val="0000FF"/>
              </a:solidFill>
              <a:latin typeface="楷体" pitchFamily="49" charset="-122"/>
              <a:ea typeface="楷体" pitchFamily="49" charset="-122"/>
            </a:endParaRPr>
          </a:p>
          <a:p>
            <a:pPr marL="0" indent="0">
              <a:buNone/>
              <a:defRPr/>
            </a:pPr>
            <a:r>
              <a:rPr kumimoji="1" lang="en-US" altLang="zh-CN" sz="2000" b="1" dirty="0" smtClean="0">
                <a:solidFill>
                  <a:srgbClr val="0000FF"/>
                </a:solidFill>
                <a:latin typeface="楷体" pitchFamily="49" charset="-122"/>
                <a:ea typeface="楷体" pitchFamily="49" charset="-122"/>
              </a:rPr>
              <a:t>(1)</a:t>
            </a:r>
            <a:r>
              <a:rPr kumimoji="1" lang="zh-CN" altLang="en-US" sz="2000" b="1" dirty="0" smtClean="0">
                <a:solidFill>
                  <a:srgbClr val="0000FF"/>
                </a:solidFill>
                <a:latin typeface="楷体" pitchFamily="49" charset="-122"/>
                <a:ea typeface="楷体" pitchFamily="49" charset="-122"/>
              </a:rPr>
              <a:t> 折射率</a:t>
            </a:r>
            <a:r>
              <a:rPr kumimoji="1" lang="en-US" altLang="zh-CN" sz="2000" b="1" dirty="0" smtClean="0">
                <a:solidFill>
                  <a:srgbClr val="0000FF"/>
                </a:solidFill>
                <a:latin typeface="楷体" pitchFamily="49" charset="-122"/>
                <a:ea typeface="楷体" pitchFamily="49" charset="-122"/>
              </a:rPr>
              <a:t>:</a:t>
            </a:r>
            <a:r>
              <a:rPr lang="zh-CN" altLang="zh-CN" sz="2000" b="1" dirty="0" smtClean="0">
                <a:solidFill>
                  <a:schemeClr val="accent6">
                    <a:lumMod val="10000"/>
                  </a:schemeClr>
                </a:solidFill>
                <a:latin typeface="楷体" pitchFamily="49" charset="-122"/>
                <a:ea typeface="楷体" pitchFamily="49" charset="-122"/>
              </a:rPr>
              <a:t>光</a:t>
            </a:r>
            <a:r>
              <a:rPr lang="zh-CN" altLang="zh-CN" sz="2000" b="1" dirty="0">
                <a:solidFill>
                  <a:schemeClr val="accent6">
                    <a:lumMod val="10000"/>
                  </a:schemeClr>
                </a:solidFill>
                <a:latin typeface="楷体" pitchFamily="49" charset="-122"/>
                <a:ea typeface="楷体" pitchFamily="49" charset="-122"/>
              </a:rPr>
              <a:t>从真空射人某种介质发生折射时</a:t>
            </a:r>
            <a:r>
              <a:rPr lang="en-US" altLang="zh-CN" sz="2000" b="1" dirty="0">
                <a:solidFill>
                  <a:schemeClr val="accent6">
                    <a:lumMod val="10000"/>
                  </a:schemeClr>
                </a:solidFill>
                <a:latin typeface="楷体" pitchFamily="49" charset="-122"/>
                <a:ea typeface="楷体" pitchFamily="49" charset="-122"/>
              </a:rPr>
              <a:t>,</a:t>
            </a:r>
            <a:r>
              <a:rPr lang="zh-CN" altLang="zh-CN" sz="2000" b="1" dirty="0">
                <a:solidFill>
                  <a:schemeClr val="accent6">
                    <a:lumMod val="10000"/>
                  </a:schemeClr>
                </a:solidFill>
                <a:latin typeface="楷体" pitchFamily="49" charset="-122"/>
                <a:ea typeface="楷体" pitchFamily="49" charset="-122"/>
              </a:rPr>
              <a:t>人射角的正弦与折射角的正弦之比，叫作这种介质的绝对折射率，简称折射率，用符号</a:t>
            </a:r>
            <a:r>
              <a:rPr lang="en-US" altLang="zh-CN" sz="2000" b="1" dirty="0">
                <a:solidFill>
                  <a:schemeClr val="accent6">
                    <a:lumMod val="10000"/>
                  </a:schemeClr>
                </a:solidFill>
                <a:latin typeface="楷体" pitchFamily="49" charset="-122"/>
                <a:ea typeface="楷体" pitchFamily="49" charset="-122"/>
              </a:rPr>
              <a:t>n</a:t>
            </a:r>
            <a:r>
              <a:rPr lang="zh-CN" altLang="zh-CN" sz="2000" b="1" dirty="0">
                <a:solidFill>
                  <a:schemeClr val="accent6">
                    <a:lumMod val="10000"/>
                  </a:schemeClr>
                </a:solidFill>
                <a:latin typeface="楷体" pitchFamily="49" charset="-122"/>
                <a:ea typeface="楷体" pitchFamily="49" charset="-122"/>
              </a:rPr>
              <a:t>表示。</a:t>
            </a:r>
            <a:endParaRPr lang="en-US" altLang="zh-CN" sz="2000" b="1" dirty="0">
              <a:solidFill>
                <a:schemeClr val="accent6">
                  <a:lumMod val="10000"/>
                </a:schemeClr>
              </a:solidFill>
              <a:latin typeface="楷体" pitchFamily="49" charset="-122"/>
              <a:ea typeface="楷体" pitchFamily="49" charset="-122"/>
            </a:endParaRPr>
          </a:p>
          <a:p>
            <a:pPr eaLnBrk="1" hangingPunct="1">
              <a:buFontTx/>
              <a:buNone/>
              <a:defRPr/>
            </a:pPr>
            <a:r>
              <a:rPr lang="en-US" altLang="zh-CN" sz="2000" b="1" dirty="0" smtClean="0">
                <a:solidFill>
                  <a:srgbClr val="0000FF"/>
                </a:solidFill>
                <a:latin typeface="楷体" pitchFamily="49" charset="-122"/>
                <a:ea typeface="楷体" pitchFamily="49" charset="-122"/>
              </a:rPr>
              <a:t>(2)</a:t>
            </a:r>
            <a:r>
              <a:rPr kumimoji="1" lang="zh-CN" altLang="en-US" sz="2000" b="1" dirty="0" smtClean="0">
                <a:solidFill>
                  <a:srgbClr val="0000FF"/>
                </a:solidFill>
                <a:latin typeface="楷体" pitchFamily="49" charset="-122"/>
                <a:ea typeface="楷体" pitchFamily="49" charset="-122"/>
              </a:rPr>
              <a:t>教学设计</a:t>
            </a:r>
            <a:r>
              <a:rPr kumimoji="1" lang="en-US" altLang="zh-CN" sz="2000" b="1" dirty="0" smtClean="0">
                <a:solidFill>
                  <a:srgbClr val="0000FF"/>
                </a:solidFill>
                <a:latin typeface="楷体" pitchFamily="49" charset="-122"/>
                <a:ea typeface="楷体" pitchFamily="49" charset="-122"/>
              </a:rPr>
              <a:t>:     </a:t>
            </a:r>
          </a:p>
          <a:p>
            <a:pPr marL="0" indent="0" algn="ctr">
              <a:buFontTx/>
              <a:buNone/>
              <a:defRPr/>
            </a:pPr>
            <a:r>
              <a:rPr kumimoji="1" lang="zh-CN" altLang="zh-CN" sz="2000" b="1" dirty="0">
                <a:solidFill>
                  <a:srgbClr val="C00000"/>
                </a:solidFill>
                <a:latin typeface="楷体" pitchFamily="49" charset="-122"/>
                <a:ea typeface="楷体" pitchFamily="49" charset="-122"/>
              </a:rPr>
              <a:t>测定玻璃的折射率</a:t>
            </a:r>
            <a:endParaRPr kumimoji="1" lang="en-US" altLang="zh-CN" sz="2000" b="1" dirty="0">
              <a:solidFill>
                <a:srgbClr val="C00000"/>
              </a:solidFill>
              <a:latin typeface="楷体" pitchFamily="49" charset="-122"/>
              <a:ea typeface="楷体" pitchFamily="49" charset="-122"/>
            </a:endParaRPr>
          </a:p>
          <a:p>
            <a:pPr marL="0" indent="0">
              <a:buNone/>
              <a:defRPr/>
            </a:pPr>
            <a:r>
              <a:rPr lang="zh-CN" altLang="zh-CN" sz="2000" b="1" dirty="0" smtClean="0">
                <a:solidFill>
                  <a:schemeClr val="accent6">
                    <a:lumMod val="10000"/>
                  </a:schemeClr>
                </a:solidFill>
                <a:latin typeface="楷体" pitchFamily="49" charset="-122"/>
                <a:ea typeface="楷体" pitchFamily="49" charset="-122"/>
              </a:rPr>
              <a:t>一</a:t>
            </a:r>
            <a:r>
              <a:rPr lang="zh-CN" altLang="zh-CN" sz="2000" b="1" dirty="0">
                <a:solidFill>
                  <a:schemeClr val="accent6">
                    <a:lumMod val="10000"/>
                  </a:schemeClr>
                </a:solidFill>
                <a:latin typeface="楷体" pitchFamily="49" charset="-122"/>
                <a:ea typeface="楷体" pitchFamily="49" charset="-122"/>
              </a:rPr>
              <a:t>、教学目标</a:t>
            </a:r>
          </a:p>
          <a:p>
            <a:pPr marL="0" indent="0">
              <a:buNone/>
              <a:defRPr/>
            </a:pPr>
            <a:r>
              <a:rPr lang="en-US" altLang="zh-CN" sz="2000" b="1" dirty="0">
                <a:solidFill>
                  <a:schemeClr val="accent6">
                    <a:lumMod val="10000"/>
                  </a:schemeClr>
                </a:solidFill>
                <a:latin typeface="楷体" pitchFamily="49" charset="-122"/>
                <a:ea typeface="楷体" pitchFamily="49" charset="-122"/>
              </a:rPr>
              <a:t>1.</a:t>
            </a:r>
            <a:r>
              <a:rPr lang="zh-CN" altLang="zh-CN" sz="2000" b="1" dirty="0">
                <a:solidFill>
                  <a:schemeClr val="accent6">
                    <a:lumMod val="10000"/>
                  </a:schemeClr>
                </a:solidFill>
                <a:latin typeface="楷体" pitchFamily="49" charset="-122"/>
                <a:ea typeface="楷体" pitchFamily="49" charset="-122"/>
              </a:rPr>
              <a:t>知识与技能</a:t>
            </a:r>
            <a:r>
              <a:rPr lang="en-US" altLang="zh-CN" sz="2000" b="1" dirty="0">
                <a:solidFill>
                  <a:schemeClr val="accent6">
                    <a:lumMod val="10000"/>
                  </a:schemeClr>
                </a:solidFill>
                <a:latin typeface="楷体" pitchFamily="49" charset="-122"/>
                <a:ea typeface="楷体" pitchFamily="49" charset="-122"/>
              </a:rPr>
              <a:t>:</a:t>
            </a:r>
            <a:r>
              <a:rPr lang="zh-CN" altLang="zh-CN" sz="2000" b="1" dirty="0">
                <a:solidFill>
                  <a:schemeClr val="accent6">
                    <a:lumMod val="10000"/>
                  </a:schemeClr>
                </a:solidFill>
                <a:latin typeface="楷体" pitchFamily="49" charset="-122"/>
                <a:ea typeface="楷体" pitchFamily="49" charset="-122"/>
              </a:rPr>
              <a:t>验证光的折射定律</a:t>
            </a:r>
            <a:r>
              <a:rPr lang="en-US" altLang="zh-CN" sz="2000" b="1" dirty="0">
                <a:solidFill>
                  <a:schemeClr val="accent6">
                    <a:lumMod val="10000"/>
                  </a:schemeClr>
                </a:solidFill>
                <a:latin typeface="楷体" pitchFamily="49" charset="-122"/>
                <a:ea typeface="楷体" pitchFamily="49" charset="-122"/>
              </a:rPr>
              <a:t>;</a:t>
            </a:r>
            <a:r>
              <a:rPr lang="zh-CN" altLang="zh-CN" sz="2000" b="1" dirty="0">
                <a:solidFill>
                  <a:schemeClr val="accent6">
                    <a:lumMod val="10000"/>
                  </a:schemeClr>
                </a:solidFill>
                <a:latin typeface="楷体" pitchFamily="49" charset="-122"/>
                <a:ea typeface="楷体" pitchFamily="49" charset="-122"/>
              </a:rPr>
              <a:t>掌握插针法测折射率的方法。</a:t>
            </a:r>
          </a:p>
          <a:p>
            <a:pPr marL="0" indent="0">
              <a:buNone/>
              <a:defRPr/>
            </a:pPr>
            <a:r>
              <a:rPr lang="en-US" altLang="zh-CN" sz="2000" b="1" dirty="0">
                <a:solidFill>
                  <a:schemeClr val="accent6">
                    <a:lumMod val="10000"/>
                  </a:schemeClr>
                </a:solidFill>
                <a:latin typeface="楷体" pitchFamily="49" charset="-122"/>
                <a:ea typeface="楷体" pitchFamily="49" charset="-122"/>
              </a:rPr>
              <a:t>2.</a:t>
            </a:r>
            <a:r>
              <a:rPr lang="zh-CN" altLang="zh-CN" sz="2000" b="1" dirty="0">
                <a:solidFill>
                  <a:schemeClr val="accent6">
                    <a:lumMod val="10000"/>
                  </a:schemeClr>
                </a:solidFill>
                <a:latin typeface="楷体" pitchFamily="49" charset="-122"/>
                <a:ea typeface="楷体" pitchFamily="49" charset="-122"/>
              </a:rPr>
              <a:t>过程与方法</a:t>
            </a:r>
            <a:r>
              <a:rPr lang="en-US" altLang="zh-CN" sz="2000" b="1" dirty="0">
                <a:solidFill>
                  <a:schemeClr val="accent6">
                    <a:lumMod val="10000"/>
                  </a:schemeClr>
                </a:solidFill>
                <a:latin typeface="楷体" pitchFamily="49" charset="-122"/>
                <a:ea typeface="楷体" pitchFamily="49" charset="-122"/>
              </a:rPr>
              <a:t>:</a:t>
            </a:r>
            <a:r>
              <a:rPr lang="zh-CN" altLang="zh-CN" sz="2000" b="1" dirty="0">
                <a:solidFill>
                  <a:schemeClr val="accent6">
                    <a:lumMod val="10000"/>
                  </a:schemeClr>
                </a:solidFill>
                <a:latin typeface="楷体" pitchFamily="49" charset="-122"/>
                <a:ea typeface="楷体" pitchFamily="49" charset="-122"/>
              </a:rPr>
              <a:t>通过设计实验步骤及实验操作，</a:t>
            </a:r>
            <a:r>
              <a:rPr lang="zh-CN" altLang="zh-CN" sz="2000" b="1" dirty="0">
                <a:solidFill>
                  <a:srgbClr val="00B050"/>
                </a:solidFill>
                <a:latin typeface="楷体" pitchFamily="49" charset="-122"/>
                <a:ea typeface="楷体" pitchFamily="49" charset="-122"/>
              </a:rPr>
              <a:t>提高</a:t>
            </a:r>
            <a:r>
              <a:rPr lang="zh-CN" altLang="zh-CN" sz="2000" b="1" dirty="0">
                <a:solidFill>
                  <a:schemeClr val="accent6">
                    <a:lumMod val="10000"/>
                  </a:schemeClr>
                </a:solidFill>
                <a:latin typeface="楷体" pitchFamily="49" charset="-122"/>
                <a:ea typeface="楷体" pitchFamily="49" charset="-122"/>
              </a:rPr>
              <a:t>问题解决能力和数据处理能力。</a:t>
            </a:r>
          </a:p>
          <a:p>
            <a:pPr marL="0" indent="0">
              <a:buNone/>
              <a:defRPr/>
            </a:pPr>
            <a:r>
              <a:rPr lang="en-US" altLang="zh-CN" sz="2000" b="1" dirty="0">
                <a:solidFill>
                  <a:schemeClr val="accent6">
                    <a:lumMod val="10000"/>
                  </a:schemeClr>
                </a:solidFill>
                <a:latin typeface="楷体" pitchFamily="49" charset="-122"/>
                <a:ea typeface="楷体" pitchFamily="49" charset="-122"/>
              </a:rPr>
              <a:t>3.</a:t>
            </a:r>
            <a:r>
              <a:rPr lang="zh-CN" altLang="zh-CN" sz="2000" b="1" dirty="0">
                <a:solidFill>
                  <a:schemeClr val="accent6">
                    <a:lumMod val="10000"/>
                  </a:schemeClr>
                </a:solidFill>
                <a:latin typeface="楷体" pitchFamily="49" charset="-122"/>
                <a:ea typeface="楷体" pitchFamily="49" charset="-122"/>
              </a:rPr>
              <a:t>情感态度与价值观</a:t>
            </a:r>
            <a:r>
              <a:rPr lang="en-US" altLang="zh-CN" sz="2000" b="1" dirty="0">
                <a:solidFill>
                  <a:schemeClr val="accent6">
                    <a:lumMod val="10000"/>
                  </a:schemeClr>
                </a:solidFill>
                <a:latin typeface="楷体" pitchFamily="49" charset="-122"/>
                <a:ea typeface="楷体" pitchFamily="49" charset="-122"/>
              </a:rPr>
              <a:t>:</a:t>
            </a:r>
            <a:r>
              <a:rPr lang="zh-CN" altLang="zh-CN" sz="2000" b="1" dirty="0">
                <a:solidFill>
                  <a:srgbClr val="00B050"/>
                </a:solidFill>
                <a:latin typeface="楷体" pitchFamily="49" charset="-122"/>
                <a:ea typeface="楷体" pitchFamily="49" charset="-122"/>
              </a:rPr>
              <a:t>培养对</a:t>
            </a:r>
            <a:r>
              <a:rPr lang="zh-CN" altLang="zh-CN" sz="2000" b="1" dirty="0">
                <a:solidFill>
                  <a:schemeClr val="accent6">
                    <a:lumMod val="10000"/>
                  </a:schemeClr>
                </a:solidFill>
                <a:latin typeface="楷体" pitchFamily="49" charset="-122"/>
                <a:ea typeface="楷体" pitchFamily="49" charset="-122"/>
              </a:rPr>
              <a:t>物理实验及物理理论学习的兴趣以及团体协作和共同面对困难的精神。</a:t>
            </a:r>
          </a:p>
          <a:p>
            <a:pPr marL="0" indent="0">
              <a:buNone/>
              <a:defRPr/>
            </a:pPr>
            <a:r>
              <a:rPr lang="zh-CN" altLang="zh-CN" sz="2000" b="1" dirty="0">
                <a:solidFill>
                  <a:schemeClr val="accent6">
                    <a:lumMod val="10000"/>
                  </a:schemeClr>
                </a:solidFill>
                <a:latin typeface="楷体" pitchFamily="49" charset="-122"/>
                <a:ea typeface="楷体" pitchFamily="49" charset="-122"/>
              </a:rPr>
              <a:t>二、教学重</a:t>
            </a:r>
            <a:r>
              <a:rPr lang="zh-CN" altLang="zh-CN" sz="2000" b="1" strike="sngStrike" dirty="0">
                <a:solidFill>
                  <a:schemeClr val="accent6">
                    <a:lumMod val="10000"/>
                  </a:schemeClr>
                </a:solidFill>
                <a:latin typeface="楷体" pitchFamily="49" charset="-122"/>
                <a:ea typeface="楷体" pitchFamily="49" charset="-122"/>
              </a:rPr>
              <a:t>难</a:t>
            </a:r>
            <a:r>
              <a:rPr lang="zh-CN" altLang="zh-CN" sz="2000" b="1" dirty="0">
                <a:solidFill>
                  <a:schemeClr val="accent6">
                    <a:lumMod val="10000"/>
                  </a:schemeClr>
                </a:solidFill>
                <a:latin typeface="楷体" pitchFamily="49" charset="-122"/>
                <a:ea typeface="楷体" pitchFamily="49" charset="-122"/>
              </a:rPr>
              <a:t>点</a:t>
            </a:r>
          </a:p>
          <a:p>
            <a:pPr marL="0" indent="0">
              <a:buNone/>
              <a:defRPr/>
            </a:pPr>
            <a:r>
              <a:rPr lang="zh-CN" altLang="zh-CN" sz="2000" b="1" dirty="0">
                <a:solidFill>
                  <a:schemeClr val="accent6">
                    <a:lumMod val="10000"/>
                  </a:schemeClr>
                </a:solidFill>
                <a:latin typeface="楷体" pitchFamily="49" charset="-122"/>
                <a:ea typeface="楷体" pitchFamily="49" charset="-122"/>
              </a:rPr>
              <a:t>教学重点</a:t>
            </a:r>
            <a:r>
              <a:rPr lang="en-US" altLang="zh-CN" sz="2000" b="1" dirty="0">
                <a:solidFill>
                  <a:schemeClr val="accent6">
                    <a:lumMod val="10000"/>
                  </a:schemeClr>
                </a:solidFill>
                <a:latin typeface="楷体" pitchFamily="49" charset="-122"/>
                <a:ea typeface="楷体" pitchFamily="49" charset="-122"/>
              </a:rPr>
              <a:t>:</a:t>
            </a:r>
            <a:r>
              <a:rPr lang="zh-CN" altLang="zh-CN" sz="2000" b="1" dirty="0">
                <a:solidFill>
                  <a:schemeClr val="accent6">
                    <a:lumMod val="10000"/>
                  </a:schemeClr>
                </a:solidFill>
                <a:latin typeface="楷体" pitchFamily="49" charset="-122"/>
                <a:ea typeface="楷体" pitchFamily="49" charset="-122"/>
              </a:rPr>
              <a:t>测定两面平行的玻璃砖的折射率。</a:t>
            </a:r>
          </a:p>
          <a:p>
            <a:pPr marL="0" indent="0">
              <a:buNone/>
              <a:defRPr/>
            </a:pPr>
            <a:r>
              <a:rPr lang="zh-CN" altLang="zh-CN" sz="2000" b="1" strike="sngStrike" dirty="0" smtClean="0">
                <a:solidFill>
                  <a:schemeClr val="accent6">
                    <a:lumMod val="10000"/>
                  </a:schemeClr>
                </a:solidFill>
                <a:latin typeface="楷体" pitchFamily="49" charset="-122"/>
                <a:ea typeface="楷体" pitchFamily="49" charset="-122"/>
              </a:rPr>
              <a:t>教学难点</a:t>
            </a:r>
            <a:r>
              <a:rPr lang="en-US" altLang="zh-CN" sz="2000" b="1" strike="sngStrike" dirty="0" smtClean="0">
                <a:solidFill>
                  <a:schemeClr val="accent6">
                    <a:lumMod val="10000"/>
                  </a:schemeClr>
                </a:solidFill>
                <a:latin typeface="楷体" pitchFamily="49" charset="-122"/>
                <a:ea typeface="楷体" pitchFamily="49" charset="-122"/>
              </a:rPr>
              <a:t>:</a:t>
            </a:r>
            <a:r>
              <a:rPr lang="zh-CN" altLang="zh-CN" sz="2000" b="1" strike="sngStrike" dirty="0" smtClean="0">
                <a:solidFill>
                  <a:schemeClr val="accent6">
                    <a:lumMod val="10000"/>
                  </a:schemeClr>
                </a:solidFill>
                <a:latin typeface="楷体" pitchFamily="49" charset="-122"/>
                <a:ea typeface="楷体" pitchFamily="49" charset="-122"/>
              </a:rPr>
              <a:t>测定玻璃折射率的方法的掌握与能力的培养。</a:t>
            </a:r>
          </a:p>
          <a:p>
            <a:pPr marL="0" indent="0">
              <a:buNone/>
              <a:defRPr/>
            </a:pPr>
            <a:r>
              <a:rPr lang="zh-CN" altLang="zh-CN" sz="2000" b="1" strike="sngStrike" dirty="0" smtClean="0">
                <a:solidFill>
                  <a:schemeClr val="accent6">
                    <a:lumMod val="10000"/>
                  </a:schemeClr>
                </a:solidFill>
                <a:latin typeface="楷体" pitchFamily="49" charset="-122"/>
                <a:ea typeface="楷体" pitchFamily="49" charset="-122"/>
              </a:rPr>
              <a:t>三</a:t>
            </a:r>
            <a:r>
              <a:rPr lang="zh-CN" altLang="zh-CN" sz="2000" b="1" strike="sngStrike" dirty="0">
                <a:solidFill>
                  <a:schemeClr val="accent6">
                    <a:lumMod val="10000"/>
                  </a:schemeClr>
                </a:solidFill>
                <a:latin typeface="楷体" pitchFamily="49" charset="-122"/>
                <a:ea typeface="楷体" pitchFamily="49" charset="-122"/>
              </a:rPr>
              <a:t>、教学准备</a:t>
            </a:r>
          </a:p>
          <a:p>
            <a:pPr marL="0" indent="0">
              <a:buNone/>
              <a:defRPr/>
            </a:pPr>
            <a:r>
              <a:rPr lang="zh-CN" altLang="zh-CN" sz="2000" b="1" strike="sngStrike" dirty="0">
                <a:solidFill>
                  <a:schemeClr val="accent6">
                    <a:lumMod val="10000"/>
                  </a:schemeClr>
                </a:solidFill>
                <a:latin typeface="楷体" pitchFamily="49" charset="-122"/>
                <a:ea typeface="楷体" pitchFamily="49" charset="-122"/>
              </a:rPr>
              <a:t>实验仪器</a:t>
            </a:r>
            <a:r>
              <a:rPr lang="en-US" altLang="zh-CN" sz="2000" b="1" strike="sngStrike" dirty="0">
                <a:solidFill>
                  <a:schemeClr val="accent6">
                    <a:lumMod val="10000"/>
                  </a:schemeClr>
                </a:solidFill>
                <a:latin typeface="楷体" pitchFamily="49" charset="-122"/>
                <a:ea typeface="楷体" pitchFamily="49" charset="-122"/>
              </a:rPr>
              <a:t>:</a:t>
            </a:r>
            <a:r>
              <a:rPr lang="zh-CN" altLang="zh-CN" sz="2000" b="1" strike="sngStrike" dirty="0">
                <a:solidFill>
                  <a:schemeClr val="accent6">
                    <a:lumMod val="10000"/>
                  </a:schemeClr>
                </a:solidFill>
                <a:latin typeface="楷体" pitchFamily="49" charset="-122"/>
                <a:ea typeface="楷体" pitchFamily="49" charset="-122"/>
              </a:rPr>
              <a:t>玻璃砖、量角器、白纸、铅笔、直尺一巴成三角板一个、计算器、木板、图钉、大头针。</a:t>
            </a:r>
            <a:endParaRPr lang="en-US" altLang="zh-CN" sz="2000" b="1" strike="sngStrike" dirty="0">
              <a:solidFill>
                <a:schemeClr val="accent6">
                  <a:lumMod val="10000"/>
                </a:schemeClr>
              </a:solidFill>
              <a:latin typeface="楷体" pitchFamily="49" charset="-122"/>
              <a:ea typeface="楷体" pitchFamily="49" charset="-122"/>
            </a:endParaRPr>
          </a:p>
        </p:txBody>
      </p:sp>
      <p:sp>
        <p:nvSpPr>
          <p:cNvPr id="60419"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0" name="Text Box 55"/>
          <p:cNvSpPr txBox="1">
            <a:spLocks noChangeArrowheads="1"/>
          </p:cNvSpPr>
          <p:nvPr/>
        </p:nvSpPr>
        <p:spPr bwMode="auto">
          <a:xfrm>
            <a:off x="19050" y="30163"/>
            <a:ext cx="255111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四、教学设计题</a:t>
            </a:r>
          </a:p>
        </p:txBody>
      </p:sp>
      <p:sp>
        <p:nvSpPr>
          <p:cNvPr id="6"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mn-ea"/>
                <a:ea typeface="+mn-ea"/>
              </a:rPr>
              <a:t>2017</a:t>
            </a:r>
            <a:r>
              <a:rPr lang="zh-CN" altLang="en-US" dirty="0" smtClean="0">
                <a:solidFill>
                  <a:srgbClr val="FFFFFF"/>
                </a:solidFill>
                <a:latin typeface="+mn-ea"/>
                <a:ea typeface="+mn-ea"/>
              </a:rPr>
              <a:t>年上半年</a:t>
            </a:r>
          </a:p>
        </p:txBody>
      </p:sp>
    </p:spTree>
    <p:extLst>
      <p:ext uri="{BB962C8B-B14F-4D97-AF65-F5344CB8AC3E}">
        <p14:creationId xmlns:p14="http://schemas.microsoft.com/office/powerpoint/2010/main" val="212402888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19050" y="571500"/>
            <a:ext cx="9088438" cy="6097860"/>
          </a:xfrm>
          <a:prstGeom prst="rect">
            <a:avLst/>
          </a:prstGeom>
        </p:spPr>
        <p:txBody>
          <a:bodyPr/>
          <a:lstStyle/>
          <a:p>
            <a:pPr marL="0" indent="0">
              <a:buNone/>
              <a:defRPr/>
            </a:pPr>
            <a:r>
              <a:rPr lang="zh-CN" altLang="en-US" sz="2000" b="1" dirty="0" smtClean="0">
                <a:solidFill>
                  <a:schemeClr val="accent6">
                    <a:lumMod val="10000"/>
                  </a:schemeClr>
                </a:solidFill>
                <a:latin typeface="楷体" pitchFamily="49" charset="-122"/>
                <a:ea typeface="楷体" pitchFamily="49" charset="-122"/>
              </a:rPr>
              <a:t>三</a:t>
            </a:r>
            <a:r>
              <a:rPr lang="zh-CN" altLang="zh-CN" sz="2000" b="1" dirty="0" smtClean="0">
                <a:solidFill>
                  <a:schemeClr val="accent6">
                    <a:lumMod val="10000"/>
                  </a:schemeClr>
                </a:solidFill>
                <a:latin typeface="楷体" pitchFamily="49" charset="-122"/>
                <a:ea typeface="楷体" pitchFamily="49" charset="-122"/>
              </a:rPr>
              <a:t>、教学</a:t>
            </a:r>
            <a:r>
              <a:rPr lang="zh-CN" altLang="en-US" sz="2000" b="1" dirty="0" smtClean="0">
                <a:solidFill>
                  <a:schemeClr val="accent6">
                    <a:lumMod val="10000"/>
                  </a:schemeClr>
                </a:solidFill>
                <a:latin typeface="楷体" pitchFamily="49" charset="-122"/>
                <a:ea typeface="楷体" pitchFamily="49" charset="-122"/>
              </a:rPr>
              <a:t>过程</a:t>
            </a:r>
            <a:endParaRPr lang="zh-CN" altLang="zh-CN" sz="2000" b="1" dirty="0">
              <a:solidFill>
                <a:schemeClr val="accent6">
                  <a:lumMod val="10000"/>
                </a:schemeClr>
              </a:solidFill>
              <a:latin typeface="楷体" pitchFamily="49" charset="-122"/>
              <a:ea typeface="楷体" pitchFamily="49" charset="-122"/>
            </a:endParaRPr>
          </a:p>
          <a:p>
            <a:pPr marL="0" indent="0">
              <a:buNone/>
            </a:pP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一</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复习导</a:t>
            </a:r>
            <a:r>
              <a:rPr lang="zh-CN" altLang="zh-CN" sz="2000" b="1" dirty="0" smtClean="0">
                <a:solidFill>
                  <a:srgbClr val="333333"/>
                </a:solidFill>
                <a:latin typeface="楷体" pitchFamily="49" charset="-122"/>
                <a:ea typeface="楷体" pitchFamily="49" charset="-122"/>
              </a:rPr>
              <a:t>入</a:t>
            </a:r>
            <a:endParaRPr lang="en-US" altLang="zh-CN" sz="2000" b="1" dirty="0" smtClean="0">
              <a:solidFill>
                <a:srgbClr val="333333"/>
              </a:solidFill>
              <a:latin typeface="楷体" pitchFamily="49" charset="-122"/>
              <a:ea typeface="楷体" pitchFamily="49" charset="-122"/>
            </a:endParaRPr>
          </a:p>
          <a:p>
            <a:pPr marL="0" indent="0">
              <a:buNone/>
            </a:pPr>
            <a:r>
              <a:rPr lang="zh-CN" altLang="zh-CN" sz="2000" b="1" dirty="0" smtClean="0">
                <a:solidFill>
                  <a:srgbClr val="333333"/>
                </a:solidFill>
                <a:latin typeface="楷体" pitchFamily="49" charset="-122"/>
                <a:ea typeface="楷体" pitchFamily="49" charset="-122"/>
              </a:rPr>
              <a:t>师</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我们已经知道了当光以一定的入射角射入一块两面平行的玻璃砖后，出射光线的方向会发生平移，你能画出示意图吗</a:t>
            </a:r>
            <a:r>
              <a:rPr lang="en-US" altLang="zh-CN" sz="2000" b="1" dirty="0" smtClean="0">
                <a:solidFill>
                  <a:srgbClr val="333333"/>
                </a:solidFill>
                <a:latin typeface="楷体" pitchFamily="49" charset="-122"/>
                <a:ea typeface="楷体" pitchFamily="49" charset="-122"/>
              </a:rPr>
              <a:t>?</a:t>
            </a:r>
          </a:p>
          <a:p>
            <a:pPr marL="0" indent="0">
              <a:buNone/>
            </a:pPr>
            <a:r>
              <a:rPr lang="zh-CN" altLang="zh-CN" sz="2000" b="1" dirty="0" smtClean="0">
                <a:solidFill>
                  <a:srgbClr val="333333"/>
                </a:solidFill>
                <a:latin typeface="楷体" pitchFamily="49" charset="-122"/>
                <a:ea typeface="楷体" pitchFamily="49" charset="-122"/>
              </a:rPr>
              <a:t>生</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画出示意图，回忆光的折射的知识。</a:t>
            </a:r>
          </a:p>
          <a:p>
            <a:pPr marL="0" indent="0">
              <a:buNone/>
            </a:pP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设计意图</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通过做出光的示意图让学生回顾光的折射基本定律</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同时也为接下来在实验中画出实验原理图作铺垫。同时</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学生画出示意图的过程中，能迅速进入到课堂状态。</a:t>
            </a:r>
          </a:p>
          <a:p>
            <a:pPr marL="0" indent="0">
              <a:buNone/>
            </a:pP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二</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新课</a:t>
            </a:r>
            <a:r>
              <a:rPr lang="zh-CN" altLang="zh-CN" sz="2000" b="1" dirty="0" smtClean="0">
                <a:solidFill>
                  <a:srgbClr val="333333"/>
                </a:solidFill>
                <a:latin typeface="楷体" pitchFamily="49" charset="-122"/>
                <a:ea typeface="楷体" pitchFamily="49" charset="-122"/>
              </a:rPr>
              <a:t>内容</a:t>
            </a:r>
            <a:endParaRPr lang="en-US" altLang="zh-CN" sz="2000" b="1" dirty="0" smtClean="0">
              <a:solidFill>
                <a:srgbClr val="333333"/>
              </a:solidFill>
              <a:latin typeface="楷体" pitchFamily="49" charset="-122"/>
              <a:ea typeface="楷体" pitchFamily="49" charset="-122"/>
            </a:endParaRPr>
          </a:p>
          <a:p>
            <a:pPr marL="0" indent="0">
              <a:buNone/>
            </a:pPr>
            <a:r>
              <a:rPr lang="en-US" altLang="zh-CN" sz="2000" b="1" dirty="0" smtClean="0">
                <a:solidFill>
                  <a:srgbClr val="333333"/>
                </a:solidFill>
                <a:latin typeface="楷体" pitchFamily="49" charset="-122"/>
                <a:ea typeface="楷体" pitchFamily="49" charset="-122"/>
              </a:rPr>
              <a:t>1</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实验方案设计</a:t>
            </a:r>
          </a:p>
          <a:p>
            <a:pPr marL="0" indent="0">
              <a:buNone/>
            </a:pPr>
            <a:r>
              <a:rPr lang="zh-CN" altLang="zh-CN" sz="2000" b="1" dirty="0">
                <a:solidFill>
                  <a:srgbClr val="333333"/>
                </a:solidFill>
                <a:latin typeface="楷体" pitchFamily="49" charset="-122"/>
                <a:ea typeface="楷体" pitchFamily="49" charset="-122"/>
              </a:rPr>
              <a:t>现在给定大家器材</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两面平行的玻璃砖一块，大头针四枚</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白纸一张，直尺一把或三角板一个，量角器一个。请你设计一个实验方案，根据这个方案</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画出光以一定入射角穿过玻璃砖时的传播路径。</a:t>
            </a:r>
          </a:p>
          <a:p>
            <a:pPr marL="0" indent="0">
              <a:buNone/>
            </a:pPr>
            <a:r>
              <a:rPr lang="zh-CN" altLang="zh-CN" sz="2000" b="1" dirty="0">
                <a:solidFill>
                  <a:srgbClr val="333333"/>
                </a:solidFill>
                <a:latin typeface="楷体" pitchFamily="49" charset="-122"/>
                <a:ea typeface="楷体" pitchFamily="49" charset="-122"/>
              </a:rPr>
              <a:t>老师引导</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想一想，为了测出玻璃的折射率</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应该测出哪些物理量</a:t>
            </a:r>
            <a:r>
              <a:rPr lang="en-US" altLang="zh-CN" sz="2000" b="1" dirty="0">
                <a:solidFill>
                  <a:srgbClr val="333333"/>
                </a:solidFill>
                <a:latin typeface="楷体" pitchFamily="49" charset="-122"/>
                <a:ea typeface="楷体" pitchFamily="49" charset="-122"/>
              </a:rPr>
              <a:t>?</a:t>
            </a:r>
            <a:endParaRPr lang="zh-CN" altLang="zh-CN" sz="2000" b="1" dirty="0">
              <a:solidFill>
                <a:srgbClr val="333333"/>
              </a:solidFill>
              <a:latin typeface="楷体" pitchFamily="49" charset="-122"/>
              <a:ea typeface="楷体" pitchFamily="49" charset="-122"/>
            </a:endParaRPr>
          </a:p>
          <a:p>
            <a:pPr marL="0" indent="0">
              <a:buNone/>
            </a:pPr>
            <a:r>
              <a:rPr lang="zh-CN" altLang="zh-CN" sz="2000" b="1" dirty="0">
                <a:solidFill>
                  <a:srgbClr val="333333"/>
                </a:solidFill>
                <a:latin typeface="楷体" pitchFamily="49" charset="-122"/>
                <a:ea typeface="楷体" pitchFamily="49" charset="-122"/>
              </a:rPr>
              <a:t>学生根据刚才作图分析</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要测得玻璃的折射率，即要求得</a:t>
            </a:r>
            <a:r>
              <a:rPr lang="en-US" altLang="zh-CN" sz="2000" b="1" dirty="0" err="1">
                <a:solidFill>
                  <a:srgbClr val="333333"/>
                </a:solidFill>
                <a:latin typeface="楷体" pitchFamily="49" charset="-122"/>
                <a:ea typeface="楷体" pitchFamily="49" charset="-122"/>
              </a:rPr>
              <a:t>sini</a:t>
            </a:r>
            <a:r>
              <a:rPr lang="en-US" altLang="zh-CN" sz="2000" b="1" dirty="0">
                <a:solidFill>
                  <a:srgbClr val="333333"/>
                </a:solidFill>
                <a:latin typeface="楷体" pitchFamily="49" charset="-122"/>
                <a:ea typeface="楷体" pitchFamily="49" charset="-122"/>
              </a:rPr>
              <a:t>/</a:t>
            </a:r>
            <a:r>
              <a:rPr lang="en-US" altLang="zh-CN" sz="2000" b="1" dirty="0" err="1">
                <a:solidFill>
                  <a:srgbClr val="333333"/>
                </a:solidFill>
                <a:latin typeface="楷体" pitchFamily="49" charset="-122"/>
                <a:ea typeface="楷体" pitchFamily="49" charset="-122"/>
              </a:rPr>
              <a:t>sinr</a:t>
            </a:r>
            <a:endParaRPr lang="zh-CN" altLang="zh-CN" sz="2000" b="1" dirty="0">
              <a:solidFill>
                <a:srgbClr val="333333"/>
              </a:solidFill>
              <a:latin typeface="楷体" pitchFamily="49" charset="-122"/>
              <a:ea typeface="楷体" pitchFamily="49" charset="-122"/>
            </a:endParaRPr>
          </a:p>
          <a:p>
            <a:pPr marL="0" indent="0">
              <a:buNone/>
            </a:pPr>
            <a:r>
              <a:rPr lang="zh-CN" altLang="zh-CN" sz="2000" b="1" dirty="0">
                <a:solidFill>
                  <a:srgbClr val="333333"/>
                </a:solidFill>
                <a:latin typeface="楷体" pitchFamily="49" charset="-122"/>
                <a:ea typeface="楷体" pitchFamily="49" charset="-122"/>
              </a:rPr>
              <a:t>教师引导学生完成基本的实验方案设计</a:t>
            </a:r>
            <a:r>
              <a:rPr lang="en-US" altLang="zh-CN" sz="2000" b="1" dirty="0" smtClean="0">
                <a:solidFill>
                  <a:srgbClr val="333333"/>
                </a:solidFill>
                <a:latin typeface="楷体" pitchFamily="49" charset="-122"/>
                <a:ea typeface="楷体" pitchFamily="49" charset="-122"/>
              </a:rPr>
              <a:t>:</a:t>
            </a:r>
            <a:endParaRPr lang="zh-CN" altLang="zh-CN" sz="2000" b="1" dirty="0">
              <a:solidFill>
                <a:srgbClr val="333333"/>
              </a:solidFill>
              <a:latin typeface="楷体" pitchFamily="49" charset="-122"/>
              <a:ea typeface="楷体" pitchFamily="49" charset="-122"/>
            </a:endParaRPr>
          </a:p>
        </p:txBody>
      </p:sp>
      <p:sp>
        <p:nvSpPr>
          <p:cNvPr id="60419"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0" name="Text Box 55"/>
          <p:cNvSpPr txBox="1">
            <a:spLocks noChangeArrowheads="1"/>
          </p:cNvSpPr>
          <p:nvPr/>
        </p:nvSpPr>
        <p:spPr bwMode="auto">
          <a:xfrm>
            <a:off x="19050" y="30163"/>
            <a:ext cx="255111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四、教学设计题</a:t>
            </a:r>
          </a:p>
        </p:txBody>
      </p:sp>
      <p:sp>
        <p:nvSpPr>
          <p:cNvPr id="6"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mn-ea"/>
                <a:ea typeface="+mn-ea"/>
              </a:rPr>
              <a:t>2017</a:t>
            </a:r>
            <a:r>
              <a:rPr lang="zh-CN" altLang="en-US" dirty="0" smtClean="0">
                <a:solidFill>
                  <a:srgbClr val="FFFFFF"/>
                </a:solidFill>
                <a:latin typeface="+mn-ea"/>
                <a:ea typeface="+mn-ea"/>
              </a:rPr>
              <a:t>年上半年</a:t>
            </a:r>
          </a:p>
        </p:txBody>
      </p:sp>
    </p:spTree>
    <p:extLst>
      <p:ext uri="{BB962C8B-B14F-4D97-AF65-F5344CB8AC3E}">
        <p14:creationId xmlns:p14="http://schemas.microsoft.com/office/powerpoint/2010/main" val="407608135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19050" y="571500"/>
            <a:ext cx="9088438" cy="6097860"/>
          </a:xfrm>
          <a:prstGeom prst="rect">
            <a:avLst/>
          </a:prstGeom>
        </p:spPr>
        <p:txBody>
          <a:bodyPr/>
          <a:lstStyle/>
          <a:p>
            <a:pPr marL="0" indent="0">
              <a:buNone/>
            </a:pPr>
            <a:r>
              <a:rPr lang="zh-CN" altLang="zh-CN" sz="2000" b="1" dirty="0" smtClean="0">
                <a:solidFill>
                  <a:srgbClr val="333333"/>
                </a:solidFill>
                <a:latin typeface="楷体" pitchFamily="49" charset="-122"/>
                <a:ea typeface="楷体" pitchFamily="49" charset="-122"/>
              </a:rPr>
              <a:t>第一</a:t>
            </a:r>
            <a:r>
              <a:rPr lang="zh-CN" altLang="zh-CN" sz="2000" b="1" dirty="0">
                <a:solidFill>
                  <a:srgbClr val="333333"/>
                </a:solidFill>
                <a:latin typeface="楷体" pitchFamily="49" charset="-122"/>
                <a:ea typeface="楷体" pitchFamily="49" charset="-122"/>
              </a:rPr>
              <a:t>步</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在白纸上画出一条直线</a:t>
            </a:r>
            <a:r>
              <a:rPr lang="en-US" altLang="zh-CN" sz="2000" b="1" dirty="0" err="1">
                <a:solidFill>
                  <a:srgbClr val="333333"/>
                </a:solidFill>
                <a:latin typeface="楷体" pitchFamily="49" charset="-122"/>
                <a:ea typeface="楷体" pitchFamily="49" charset="-122"/>
              </a:rPr>
              <a:t>aa</a:t>
            </a:r>
            <a:r>
              <a:rPr lang="en-US" altLang="zh-CN" sz="2000" b="1" dirty="0">
                <a:solidFill>
                  <a:srgbClr val="333333"/>
                </a:solidFill>
                <a:latin typeface="楷体" pitchFamily="49" charset="-122"/>
                <a:ea typeface="楷体" pitchFamily="49" charset="-122"/>
              </a:rPr>
              <a:t>' ,</a:t>
            </a:r>
            <a:r>
              <a:rPr lang="zh-CN" altLang="zh-CN" sz="2000" b="1" dirty="0">
                <a:solidFill>
                  <a:srgbClr val="333333"/>
                </a:solidFill>
                <a:latin typeface="楷体" pitchFamily="49" charset="-122"/>
                <a:ea typeface="楷体" pitchFamily="49" charset="-122"/>
              </a:rPr>
              <a:t>代表两种介质的分界面</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再画出一直线段</a:t>
            </a:r>
            <a:r>
              <a:rPr lang="en-US" altLang="zh-CN" sz="2000" b="1" dirty="0">
                <a:solidFill>
                  <a:srgbClr val="333333"/>
                </a:solidFill>
                <a:latin typeface="楷体" pitchFamily="49" charset="-122"/>
                <a:ea typeface="楷体" pitchFamily="49" charset="-122"/>
              </a:rPr>
              <a:t>AO</a:t>
            </a:r>
            <a:r>
              <a:rPr lang="zh-CN" altLang="zh-CN" sz="2000" b="1" dirty="0">
                <a:solidFill>
                  <a:srgbClr val="333333"/>
                </a:solidFill>
                <a:latin typeface="楷体" pitchFamily="49" charset="-122"/>
                <a:ea typeface="楷体" pitchFamily="49" charset="-122"/>
              </a:rPr>
              <a:t>代表入射光线</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然后画出分界面上</a:t>
            </a:r>
            <a:r>
              <a:rPr lang="en-US" altLang="zh-CN" sz="2000" b="1" dirty="0">
                <a:solidFill>
                  <a:srgbClr val="333333"/>
                </a:solidFill>
                <a:latin typeface="楷体" pitchFamily="49" charset="-122"/>
                <a:ea typeface="楷体" pitchFamily="49" charset="-122"/>
              </a:rPr>
              <a:t>0</a:t>
            </a:r>
            <a:r>
              <a:rPr lang="zh-CN" altLang="zh-CN" sz="2000" b="1" dirty="0">
                <a:solidFill>
                  <a:srgbClr val="333333"/>
                </a:solidFill>
                <a:latin typeface="楷体" pitchFamily="49" charset="-122"/>
                <a:ea typeface="楷体" pitchFamily="49" charset="-122"/>
              </a:rPr>
              <a:t>点处的法线</a:t>
            </a:r>
            <a:r>
              <a:rPr lang="en-US" altLang="zh-CN" sz="2000" b="1" dirty="0">
                <a:solidFill>
                  <a:srgbClr val="333333"/>
                </a:solidFill>
                <a:latin typeface="楷体" pitchFamily="49" charset="-122"/>
                <a:ea typeface="楷体" pitchFamily="49" charset="-122"/>
              </a:rPr>
              <a:t>NO</a:t>
            </a:r>
            <a:r>
              <a:rPr lang="zh-CN" altLang="zh-CN" sz="2000" b="1" dirty="0">
                <a:solidFill>
                  <a:srgbClr val="333333"/>
                </a:solidFill>
                <a:latin typeface="楷体" pitchFamily="49" charset="-122"/>
                <a:ea typeface="楷体" pitchFamily="49" charset="-122"/>
              </a:rPr>
              <a:t>。</a:t>
            </a:r>
          </a:p>
          <a:p>
            <a:pPr marL="0" indent="0">
              <a:buNone/>
            </a:pPr>
            <a:r>
              <a:rPr lang="zh-CN" altLang="zh-CN" sz="2000" b="1" dirty="0">
                <a:solidFill>
                  <a:srgbClr val="333333"/>
                </a:solidFill>
                <a:latin typeface="楷体" pitchFamily="49" charset="-122"/>
                <a:ea typeface="楷体" pitchFamily="49" charset="-122"/>
              </a:rPr>
              <a:t>第二步</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把长方形玻璃砖放在白纸上，使它的一个长边与</a:t>
            </a:r>
            <a:r>
              <a:rPr lang="en-US" altLang="zh-CN" sz="2000" b="1" dirty="0" err="1">
                <a:solidFill>
                  <a:srgbClr val="333333"/>
                </a:solidFill>
                <a:latin typeface="楷体" pitchFamily="49" charset="-122"/>
                <a:ea typeface="楷体" pitchFamily="49" charset="-122"/>
              </a:rPr>
              <a:t>aa</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对齐。用直尺或三角板轻靠在玻璃砖的另一长边</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按住直尺或三角板不动将玻璃砖取下，画出直线</a:t>
            </a:r>
            <a:r>
              <a:rPr lang="en-US" altLang="zh-CN" sz="2000" b="1" dirty="0">
                <a:solidFill>
                  <a:srgbClr val="333333"/>
                </a:solidFill>
                <a:latin typeface="楷体" pitchFamily="49" charset="-122"/>
                <a:ea typeface="楷体" pitchFamily="49" charset="-122"/>
              </a:rPr>
              <a:t>bb‘</a:t>
            </a:r>
            <a:r>
              <a:rPr lang="zh-CN" altLang="zh-CN" sz="2000" b="1" dirty="0">
                <a:solidFill>
                  <a:srgbClr val="333333"/>
                </a:solidFill>
                <a:latin typeface="楷体" pitchFamily="49" charset="-122"/>
                <a:ea typeface="楷体" pitchFamily="49" charset="-122"/>
              </a:rPr>
              <a:t>代表玻璃砖的另一边。</a:t>
            </a:r>
            <a:r>
              <a:rPr lang="en-US" altLang="zh-CN" sz="2000" b="1" dirty="0">
                <a:solidFill>
                  <a:srgbClr val="333333"/>
                </a:solidFill>
                <a:latin typeface="楷体" pitchFamily="49" charset="-122"/>
                <a:ea typeface="楷体" pitchFamily="49" charset="-122"/>
              </a:rPr>
              <a:t/>
            </a:r>
            <a:br>
              <a:rPr lang="en-US" altLang="zh-CN" sz="2000" b="1" dirty="0">
                <a:solidFill>
                  <a:srgbClr val="333333"/>
                </a:solidFill>
                <a:latin typeface="楷体" pitchFamily="49" charset="-122"/>
                <a:ea typeface="楷体" pitchFamily="49" charset="-122"/>
              </a:rPr>
            </a:br>
            <a:r>
              <a:rPr lang="zh-CN" altLang="zh-CN" sz="2000" b="1" dirty="0">
                <a:solidFill>
                  <a:srgbClr val="333333"/>
                </a:solidFill>
                <a:latin typeface="楷体" pitchFamily="49" charset="-122"/>
                <a:ea typeface="楷体" pitchFamily="49" charset="-122"/>
              </a:rPr>
              <a:t>老师强调</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在玻璃砖的取用过程中，注意一定不要用手接触到玻璃砖的光学面。</a:t>
            </a:r>
            <a:r>
              <a:rPr lang="en-US" altLang="zh-CN" sz="2000" b="1" dirty="0">
                <a:solidFill>
                  <a:srgbClr val="333333"/>
                </a:solidFill>
                <a:latin typeface="楷体" pitchFamily="49" charset="-122"/>
                <a:ea typeface="楷体" pitchFamily="49" charset="-122"/>
              </a:rPr>
              <a:t/>
            </a:r>
            <a:br>
              <a:rPr lang="en-US" altLang="zh-CN" sz="2000" b="1" dirty="0">
                <a:solidFill>
                  <a:srgbClr val="333333"/>
                </a:solidFill>
                <a:latin typeface="楷体" pitchFamily="49" charset="-122"/>
                <a:ea typeface="楷体" pitchFamily="49" charset="-122"/>
              </a:rPr>
            </a:br>
            <a:r>
              <a:rPr lang="zh-CN" altLang="zh-CN" sz="2000" b="1" dirty="0">
                <a:solidFill>
                  <a:srgbClr val="333333"/>
                </a:solidFill>
                <a:latin typeface="楷体" pitchFamily="49" charset="-122"/>
                <a:ea typeface="楷体" pitchFamily="49" charset="-122"/>
              </a:rPr>
              <a:t>第三步</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在直线</a:t>
            </a:r>
            <a:r>
              <a:rPr lang="en-US" altLang="zh-CN" sz="2000" b="1" dirty="0">
                <a:solidFill>
                  <a:srgbClr val="333333"/>
                </a:solidFill>
                <a:latin typeface="楷体" pitchFamily="49" charset="-122"/>
                <a:ea typeface="楷体" pitchFamily="49" charset="-122"/>
              </a:rPr>
              <a:t>A0</a:t>
            </a:r>
            <a:r>
              <a:rPr lang="zh-CN" altLang="zh-CN" sz="2000" b="1" dirty="0">
                <a:solidFill>
                  <a:srgbClr val="333333"/>
                </a:solidFill>
                <a:latin typeface="楷体" pitchFamily="49" charset="-122"/>
                <a:ea typeface="楷体" pitchFamily="49" charset="-122"/>
              </a:rPr>
              <a:t>上竖直地插上两枚大头针</a:t>
            </a:r>
            <a:r>
              <a:rPr lang="en-US" altLang="zh-CN" sz="2000" b="1" dirty="0">
                <a:solidFill>
                  <a:srgbClr val="333333"/>
                </a:solidFill>
                <a:latin typeface="楷体" pitchFamily="49" charset="-122"/>
                <a:ea typeface="楷体" pitchFamily="49" charset="-122"/>
              </a:rPr>
              <a:t>P1,P2</a:t>
            </a:r>
            <a:r>
              <a:rPr lang="zh-CN" altLang="zh-CN" sz="2000" b="1" dirty="0">
                <a:solidFill>
                  <a:srgbClr val="333333"/>
                </a:solidFill>
                <a:latin typeface="楷体" pitchFamily="49" charset="-122"/>
                <a:ea typeface="楷体" pitchFamily="49" charset="-122"/>
              </a:rPr>
              <a:t>，放回玻璃砖，然后透过玻璃砖观察大头针</a:t>
            </a:r>
            <a:r>
              <a:rPr lang="en-US" altLang="zh-CN" sz="2000" b="1" dirty="0">
                <a:solidFill>
                  <a:srgbClr val="333333"/>
                </a:solidFill>
                <a:latin typeface="楷体" pitchFamily="49" charset="-122"/>
                <a:ea typeface="楷体" pitchFamily="49" charset="-122"/>
              </a:rPr>
              <a:t>P1</a:t>
            </a:r>
            <a:r>
              <a:rPr lang="zh-CN" altLang="zh-CN" sz="2000" b="1" dirty="0">
                <a:solidFill>
                  <a:srgbClr val="333333"/>
                </a:solidFill>
                <a:latin typeface="楷体" pitchFamily="49" charset="-122"/>
                <a:ea typeface="楷体" pitchFamily="49" charset="-122"/>
              </a:rPr>
              <a:t>、</a:t>
            </a:r>
            <a:r>
              <a:rPr lang="en-US" altLang="zh-CN" sz="2000" b="1" dirty="0">
                <a:solidFill>
                  <a:srgbClr val="333333"/>
                </a:solidFill>
                <a:latin typeface="楷体" pitchFamily="49" charset="-122"/>
                <a:ea typeface="楷体" pitchFamily="49" charset="-122"/>
              </a:rPr>
              <a:t>P2</a:t>
            </a:r>
            <a:r>
              <a:rPr lang="zh-CN" altLang="zh-CN" sz="2000" b="1" dirty="0">
                <a:solidFill>
                  <a:srgbClr val="333333"/>
                </a:solidFill>
                <a:latin typeface="楷体" pitchFamily="49" charset="-122"/>
                <a:ea typeface="楷体" pitchFamily="49" charset="-122"/>
              </a:rPr>
              <a:t>的像，调整视线方向，直到</a:t>
            </a:r>
            <a:r>
              <a:rPr lang="en-US" altLang="zh-CN" sz="2000" b="1" dirty="0">
                <a:solidFill>
                  <a:srgbClr val="333333"/>
                </a:solidFill>
                <a:latin typeface="楷体" pitchFamily="49" charset="-122"/>
                <a:ea typeface="楷体" pitchFamily="49" charset="-122"/>
              </a:rPr>
              <a:t>P1</a:t>
            </a:r>
            <a:r>
              <a:rPr lang="zh-CN" altLang="zh-CN" sz="2000" b="1" dirty="0">
                <a:solidFill>
                  <a:srgbClr val="333333"/>
                </a:solidFill>
                <a:latin typeface="楷体" pitchFamily="49" charset="-122"/>
                <a:ea typeface="楷体" pitchFamily="49" charset="-122"/>
              </a:rPr>
              <a:t>的像被</a:t>
            </a:r>
            <a:r>
              <a:rPr lang="en-US" altLang="zh-CN" sz="2000" b="1" dirty="0">
                <a:solidFill>
                  <a:srgbClr val="333333"/>
                </a:solidFill>
                <a:latin typeface="楷体" pitchFamily="49" charset="-122"/>
                <a:ea typeface="楷体" pitchFamily="49" charset="-122"/>
              </a:rPr>
              <a:t>P2</a:t>
            </a:r>
            <a:r>
              <a:rPr lang="zh-CN" altLang="zh-CN" sz="2000" b="1" dirty="0">
                <a:solidFill>
                  <a:srgbClr val="333333"/>
                </a:solidFill>
                <a:latin typeface="楷体" pitchFamily="49" charset="-122"/>
                <a:ea typeface="楷体" pitchFamily="49" charset="-122"/>
              </a:rPr>
              <a:t>的像挡住。</a:t>
            </a:r>
            <a:r>
              <a:rPr lang="en-US" altLang="zh-CN" sz="2000" b="1" dirty="0">
                <a:solidFill>
                  <a:srgbClr val="333333"/>
                </a:solidFill>
                <a:latin typeface="楷体" pitchFamily="49" charset="-122"/>
                <a:ea typeface="楷体" pitchFamily="49" charset="-122"/>
              </a:rPr>
              <a:t/>
            </a:r>
            <a:br>
              <a:rPr lang="en-US" altLang="zh-CN" sz="2000" b="1" dirty="0">
                <a:solidFill>
                  <a:srgbClr val="333333"/>
                </a:solidFill>
                <a:latin typeface="楷体" pitchFamily="49" charset="-122"/>
                <a:ea typeface="楷体" pitchFamily="49" charset="-122"/>
              </a:rPr>
            </a:br>
            <a:r>
              <a:rPr lang="zh-CN" altLang="zh-CN" sz="2000" b="1" dirty="0">
                <a:solidFill>
                  <a:srgbClr val="333333"/>
                </a:solidFill>
                <a:latin typeface="楷体" pitchFamily="49" charset="-122"/>
                <a:ea typeface="楷体" pitchFamily="49" charset="-122"/>
              </a:rPr>
              <a:t>老师引导</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大家思考</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这是利用什么原理</a:t>
            </a:r>
            <a:r>
              <a:rPr lang="en-US" altLang="zh-CN" sz="2000" b="1" dirty="0">
                <a:solidFill>
                  <a:srgbClr val="333333"/>
                </a:solidFill>
                <a:latin typeface="楷体" pitchFamily="49" charset="-122"/>
                <a:ea typeface="楷体" pitchFamily="49" charset="-122"/>
              </a:rPr>
              <a:t>?</a:t>
            </a:r>
            <a:br>
              <a:rPr lang="en-US" altLang="zh-CN" sz="2000" b="1" dirty="0">
                <a:solidFill>
                  <a:srgbClr val="333333"/>
                </a:solidFill>
                <a:latin typeface="楷体" pitchFamily="49" charset="-122"/>
                <a:ea typeface="楷体" pitchFamily="49" charset="-122"/>
              </a:rPr>
            </a:br>
            <a:r>
              <a:rPr lang="zh-CN" altLang="zh-CN" sz="2000" b="1" dirty="0">
                <a:solidFill>
                  <a:srgbClr val="333333"/>
                </a:solidFill>
                <a:latin typeface="楷体" pitchFamily="49" charset="-122"/>
                <a:ea typeface="楷体" pitchFamily="49" charset="-122"/>
              </a:rPr>
              <a:t>学生思考，部分学生应该猜想到数学中两点确定一条直线的原理。</a:t>
            </a:r>
          </a:p>
          <a:p>
            <a:pPr marL="0" indent="0">
              <a:buNone/>
            </a:pPr>
            <a:r>
              <a:rPr lang="zh-CN" altLang="zh-CN" sz="2000" b="1" dirty="0">
                <a:solidFill>
                  <a:srgbClr val="333333"/>
                </a:solidFill>
                <a:latin typeface="楷体" pitchFamily="49" charset="-122"/>
                <a:ea typeface="楷体" pitchFamily="49" charset="-122"/>
              </a:rPr>
              <a:t>老师深入引导</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那么另一侧的光线如何表示</a:t>
            </a:r>
            <a:r>
              <a:rPr lang="en-US" altLang="zh-CN" sz="2000" b="1" dirty="0">
                <a:solidFill>
                  <a:srgbClr val="333333"/>
                </a:solidFill>
                <a:latin typeface="楷体" pitchFamily="49" charset="-122"/>
                <a:ea typeface="楷体" pitchFamily="49" charset="-122"/>
              </a:rPr>
              <a:t>?</a:t>
            </a:r>
            <a:br>
              <a:rPr lang="en-US" altLang="zh-CN" sz="2000" b="1" dirty="0">
                <a:solidFill>
                  <a:srgbClr val="333333"/>
                </a:solidFill>
                <a:latin typeface="楷体" pitchFamily="49" charset="-122"/>
                <a:ea typeface="楷体" pitchFamily="49" charset="-122"/>
              </a:rPr>
            </a:br>
            <a:r>
              <a:rPr lang="zh-CN" altLang="zh-CN" sz="2000" b="1" dirty="0">
                <a:solidFill>
                  <a:srgbClr val="333333"/>
                </a:solidFill>
                <a:latin typeface="楷体" pitchFamily="49" charset="-122"/>
                <a:ea typeface="楷体" pitchFamily="49" charset="-122"/>
              </a:rPr>
              <a:t>学生有了刚才的思考，可以迅速回答出用相同的道理来确定</a:t>
            </a:r>
            <a:r>
              <a:rPr lang="en-US" altLang="zh-CN" sz="2000" b="1" dirty="0">
                <a:solidFill>
                  <a:srgbClr val="333333"/>
                </a:solidFill>
                <a:latin typeface="楷体" pitchFamily="49" charset="-122"/>
                <a:ea typeface="楷体" pitchFamily="49" charset="-122"/>
              </a:rPr>
              <a:t>P3</a:t>
            </a:r>
            <a:r>
              <a:rPr lang="zh-CN" altLang="zh-CN" sz="2000" b="1" dirty="0">
                <a:solidFill>
                  <a:srgbClr val="333333"/>
                </a:solidFill>
                <a:latin typeface="楷体" pitchFamily="49" charset="-122"/>
                <a:ea typeface="楷体" pitchFamily="49" charset="-122"/>
              </a:rPr>
              <a:t>、</a:t>
            </a:r>
            <a:r>
              <a:rPr lang="en-US" altLang="zh-CN" sz="2000" b="1" dirty="0">
                <a:solidFill>
                  <a:srgbClr val="333333"/>
                </a:solidFill>
                <a:latin typeface="楷体" pitchFamily="49" charset="-122"/>
                <a:ea typeface="楷体" pitchFamily="49" charset="-122"/>
              </a:rPr>
              <a:t>P4</a:t>
            </a:r>
            <a:r>
              <a:rPr lang="zh-CN" altLang="zh-CN" sz="2000" b="1" dirty="0">
                <a:solidFill>
                  <a:srgbClr val="333333"/>
                </a:solidFill>
                <a:latin typeface="楷体" pitchFamily="49" charset="-122"/>
                <a:ea typeface="楷体" pitchFamily="49" charset="-122"/>
              </a:rPr>
              <a:t>的位置。</a:t>
            </a:r>
            <a:r>
              <a:rPr lang="en-US" altLang="zh-CN" sz="2000" b="1" dirty="0">
                <a:solidFill>
                  <a:srgbClr val="333333"/>
                </a:solidFill>
                <a:latin typeface="楷体" pitchFamily="49" charset="-122"/>
                <a:ea typeface="楷体" pitchFamily="49" charset="-122"/>
              </a:rPr>
              <a:t/>
            </a:r>
            <a:br>
              <a:rPr lang="en-US" altLang="zh-CN" sz="2000" b="1" dirty="0">
                <a:solidFill>
                  <a:srgbClr val="333333"/>
                </a:solidFill>
                <a:latin typeface="楷体" pitchFamily="49" charset="-122"/>
                <a:ea typeface="楷体" pitchFamily="49" charset="-122"/>
              </a:rPr>
            </a:br>
            <a:r>
              <a:rPr lang="zh-CN" altLang="zh-CN" sz="2000" b="1" dirty="0">
                <a:solidFill>
                  <a:srgbClr val="333333"/>
                </a:solidFill>
                <a:latin typeface="楷体" pitchFamily="49" charset="-122"/>
                <a:ea typeface="楷体" pitchFamily="49" charset="-122"/>
              </a:rPr>
              <a:t>第四步</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在玻璃砖的另一侧观察</a:t>
            </a:r>
            <a:r>
              <a:rPr lang="en-US" altLang="zh-CN" sz="2000" b="1" dirty="0">
                <a:solidFill>
                  <a:srgbClr val="333333"/>
                </a:solidFill>
                <a:latin typeface="楷体" pitchFamily="49" charset="-122"/>
                <a:ea typeface="楷体" pitchFamily="49" charset="-122"/>
              </a:rPr>
              <a:t>P1</a:t>
            </a:r>
            <a:r>
              <a:rPr lang="zh-CN" altLang="zh-CN" sz="2000" b="1" dirty="0">
                <a:solidFill>
                  <a:srgbClr val="333333"/>
                </a:solidFill>
                <a:latin typeface="楷体" pitchFamily="49" charset="-122"/>
                <a:ea typeface="楷体" pitchFamily="49" charset="-122"/>
              </a:rPr>
              <a:t>、</a:t>
            </a:r>
            <a:r>
              <a:rPr lang="en-US" altLang="zh-CN" sz="2000" b="1" dirty="0">
                <a:solidFill>
                  <a:srgbClr val="333333"/>
                </a:solidFill>
                <a:latin typeface="楷体" pitchFamily="49" charset="-122"/>
                <a:ea typeface="楷体" pitchFamily="49" charset="-122"/>
              </a:rPr>
              <a:t>P2</a:t>
            </a:r>
            <a:r>
              <a:rPr lang="zh-CN" altLang="zh-CN" sz="2000" b="1" dirty="0">
                <a:solidFill>
                  <a:srgbClr val="333333"/>
                </a:solidFill>
                <a:latin typeface="楷体" pitchFamily="49" charset="-122"/>
                <a:ea typeface="楷体" pitchFamily="49" charset="-122"/>
              </a:rPr>
              <a:t>的像，并用大头针</a:t>
            </a:r>
            <a:r>
              <a:rPr lang="en-US" altLang="zh-CN" sz="2000" b="1" dirty="0">
                <a:solidFill>
                  <a:srgbClr val="333333"/>
                </a:solidFill>
                <a:latin typeface="楷体" pitchFamily="49" charset="-122"/>
                <a:ea typeface="楷体" pitchFamily="49" charset="-122"/>
              </a:rPr>
              <a:t>P3</a:t>
            </a:r>
            <a:r>
              <a:rPr lang="zh-CN" altLang="zh-CN" sz="2000" b="1" dirty="0">
                <a:solidFill>
                  <a:srgbClr val="333333"/>
                </a:solidFill>
                <a:latin typeface="楷体" pitchFamily="49" charset="-122"/>
                <a:ea typeface="楷体" pitchFamily="49" charset="-122"/>
              </a:rPr>
              <a:t>挡住它们的像</a:t>
            </a:r>
            <a:r>
              <a:rPr lang="en-US" altLang="zh-CN" sz="2000" b="1" dirty="0">
                <a:solidFill>
                  <a:srgbClr val="333333"/>
                </a:solidFill>
                <a:latin typeface="楷体" pitchFamily="49" charset="-122"/>
                <a:ea typeface="楷体" pitchFamily="49" charset="-122"/>
              </a:rPr>
              <a:t>P1'</a:t>
            </a:r>
            <a:r>
              <a:rPr lang="zh-CN" altLang="zh-CN" sz="2000" b="1" dirty="0">
                <a:solidFill>
                  <a:srgbClr val="333333"/>
                </a:solidFill>
                <a:latin typeface="楷体" pitchFamily="49" charset="-122"/>
                <a:ea typeface="楷体" pitchFamily="49" charset="-122"/>
              </a:rPr>
              <a:t>、</a:t>
            </a:r>
            <a:r>
              <a:rPr lang="en-US" altLang="zh-CN" sz="2000" b="1" dirty="0">
                <a:solidFill>
                  <a:srgbClr val="333333"/>
                </a:solidFill>
                <a:latin typeface="楷体" pitchFamily="49" charset="-122"/>
                <a:ea typeface="楷体" pitchFamily="49" charset="-122"/>
              </a:rPr>
              <a:t>P2',</a:t>
            </a:r>
            <a:r>
              <a:rPr lang="zh-CN" altLang="zh-CN" sz="2000" b="1" dirty="0">
                <a:solidFill>
                  <a:srgbClr val="333333"/>
                </a:solidFill>
                <a:latin typeface="楷体" pitchFamily="49" charset="-122"/>
                <a:ea typeface="楷体" pitchFamily="49" charset="-122"/>
              </a:rPr>
              <a:t>将</a:t>
            </a:r>
            <a:r>
              <a:rPr lang="en-US" altLang="zh-CN" sz="2000" b="1" dirty="0">
                <a:solidFill>
                  <a:srgbClr val="333333"/>
                </a:solidFill>
                <a:latin typeface="楷体" pitchFamily="49" charset="-122"/>
                <a:ea typeface="楷体" pitchFamily="49" charset="-122"/>
              </a:rPr>
              <a:t>P3,</a:t>
            </a:r>
            <a:r>
              <a:rPr lang="zh-CN" altLang="zh-CN" sz="2000" b="1" dirty="0">
                <a:solidFill>
                  <a:srgbClr val="333333"/>
                </a:solidFill>
                <a:latin typeface="楷体" pitchFamily="49" charset="-122"/>
                <a:ea typeface="楷体" pitchFamily="49" charset="-122"/>
              </a:rPr>
              <a:t>插在白纸上。再用大头针</a:t>
            </a:r>
            <a:r>
              <a:rPr lang="en-US" altLang="zh-CN" sz="2000" b="1" dirty="0">
                <a:solidFill>
                  <a:srgbClr val="333333"/>
                </a:solidFill>
                <a:latin typeface="楷体" pitchFamily="49" charset="-122"/>
                <a:ea typeface="楷体" pitchFamily="49" charset="-122"/>
              </a:rPr>
              <a:t>P4</a:t>
            </a:r>
            <a:r>
              <a:rPr lang="zh-CN" altLang="zh-CN" sz="2000" b="1" dirty="0">
                <a:solidFill>
                  <a:srgbClr val="333333"/>
                </a:solidFill>
                <a:latin typeface="楷体" pitchFamily="49" charset="-122"/>
                <a:ea typeface="楷体" pitchFamily="49" charset="-122"/>
              </a:rPr>
              <a:t>挡住</a:t>
            </a:r>
            <a:r>
              <a:rPr lang="en-US" altLang="zh-CN" sz="2000" b="1" dirty="0">
                <a:solidFill>
                  <a:srgbClr val="333333"/>
                </a:solidFill>
                <a:latin typeface="楷体" pitchFamily="49" charset="-122"/>
                <a:ea typeface="楷体" pitchFamily="49" charset="-122"/>
              </a:rPr>
              <a:t>P1'</a:t>
            </a:r>
            <a:r>
              <a:rPr lang="zh-CN" altLang="zh-CN" sz="2000" b="1" dirty="0">
                <a:solidFill>
                  <a:srgbClr val="333333"/>
                </a:solidFill>
                <a:latin typeface="楷体" pitchFamily="49" charset="-122"/>
                <a:ea typeface="楷体" pitchFamily="49" charset="-122"/>
              </a:rPr>
              <a:t>、</a:t>
            </a:r>
            <a:r>
              <a:rPr lang="en-US" altLang="zh-CN" sz="2000" b="1" dirty="0">
                <a:solidFill>
                  <a:srgbClr val="333333"/>
                </a:solidFill>
                <a:latin typeface="楷体" pitchFamily="49" charset="-122"/>
                <a:ea typeface="楷体" pitchFamily="49" charset="-122"/>
              </a:rPr>
              <a:t>P2’</a:t>
            </a:r>
            <a:r>
              <a:rPr lang="zh-CN" altLang="zh-CN" sz="2000" b="1" dirty="0">
                <a:solidFill>
                  <a:srgbClr val="333333"/>
                </a:solidFill>
                <a:latin typeface="楷体" pitchFamily="49" charset="-122"/>
                <a:ea typeface="楷体" pitchFamily="49" charset="-122"/>
              </a:rPr>
              <a:t>和</a:t>
            </a:r>
            <a:r>
              <a:rPr lang="en-US" altLang="zh-CN" sz="2000" b="1" dirty="0">
                <a:solidFill>
                  <a:srgbClr val="333333"/>
                </a:solidFill>
                <a:latin typeface="楷体" pitchFamily="49" charset="-122"/>
                <a:ea typeface="楷体" pitchFamily="49" charset="-122"/>
              </a:rPr>
              <a:t>P3</a:t>
            </a:r>
            <a:r>
              <a:rPr lang="zh-CN" altLang="zh-CN" sz="2000" b="1" dirty="0">
                <a:solidFill>
                  <a:srgbClr val="333333"/>
                </a:solidFill>
                <a:latin typeface="楷体" pitchFamily="49" charset="-122"/>
                <a:ea typeface="楷体" pitchFamily="49" charset="-122"/>
              </a:rPr>
              <a:t>、插在白纸上。</a:t>
            </a:r>
            <a:r>
              <a:rPr lang="en-US" altLang="zh-CN" sz="2000" b="1" dirty="0">
                <a:solidFill>
                  <a:srgbClr val="333333"/>
                </a:solidFill>
                <a:latin typeface="楷体" pitchFamily="49" charset="-122"/>
                <a:ea typeface="楷体" pitchFamily="49" charset="-122"/>
              </a:rPr>
              <a:t/>
            </a:r>
            <a:br>
              <a:rPr lang="en-US" altLang="zh-CN" sz="2000" b="1" dirty="0">
                <a:solidFill>
                  <a:srgbClr val="333333"/>
                </a:solidFill>
                <a:latin typeface="楷体" pitchFamily="49" charset="-122"/>
                <a:ea typeface="楷体" pitchFamily="49" charset="-122"/>
              </a:rPr>
            </a:br>
            <a:r>
              <a:rPr lang="zh-CN" altLang="zh-CN" sz="2000" b="1" dirty="0">
                <a:solidFill>
                  <a:srgbClr val="333333"/>
                </a:solidFill>
                <a:latin typeface="楷体" pitchFamily="49" charset="-122"/>
                <a:ea typeface="楷体" pitchFamily="49" charset="-122"/>
              </a:rPr>
              <a:t>老师总结</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同一条光线经过玻璃砖后，出射光线发生平移</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但是仍是同一条光线。最后两步学生自行学习。</a:t>
            </a:r>
            <a:r>
              <a:rPr lang="en-US" altLang="zh-CN" sz="2000" b="1" dirty="0">
                <a:solidFill>
                  <a:srgbClr val="333333"/>
                </a:solidFill>
                <a:latin typeface="楷体" pitchFamily="49" charset="-122"/>
                <a:ea typeface="楷体" pitchFamily="49" charset="-122"/>
              </a:rPr>
              <a:t/>
            </a:r>
            <a:br>
              <a:rPr lang="en-US" altLang="zh-CN" sz="2000" b="1" dirty="0">
                <a:solidFill>
                  <a:srgbClr val="333333"/>
                </a:solidFill>
                <a:latin typeface="楷体" pitchFamily="49" charset="-122"/>
                <a:ea typeface="楷体" pitchFamily="49" charset="-122"/>
              </a:rPr>
            </a:br>
            <a:r>
              <a:rPr lang="zh-CN" altLang="zh-CN" sz="2000" b="1" dirty="0">
                <a:solidFill>
                  <a:srgbClr val="333333"/>
                </a:solidFill>
                <a:latin typeface="楷体" pitchFamily="49" charset="-122"/>
                <a:ea typeface="楷体" pitchFamily="49" charset="-122"/>
              </a:rPr>
              <a:t>第五步</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取出玻璃砖</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用三角板过</a:t>
            </a:r>
            <a:r>
              <a:rPr lang="en-US" altLang="zh-CN" sz="2000" b="1" dirty="0">
                <a:solidFill>
                  <a:srgbClr val="333333"/>
                </a:solidFill>
                <a:latin typeface="楷体" pitchFamily="49" charset="-122"/>
                <a:ea typeface="楷体" pitchFamily="49" charset="-122"/>
              </a:rPr>
              <a:t>P1</a:t>
            </a:r>
            <a:r>
              <a:rPr lang="zh-CN" altLang="zh-CN" sz="2000" b="1" dirty="0">
                <a:solidFill>
                  <a:srgbClr val="333333"/>
                </a:solidFill>
                <a:latin typeface="楷体" pitchFamily="49" charset="-122"/>
                <a:ea typeface="楷体" pitchFamily="49" charset="-122"/>
              </a:rPr>
              <a:t>、</a:t>
            </a:r>
            <a:r>
              <a:rPr lang="en-US" altLang="zh-CN" sz="2000" b="1" dirty="0">
                <a:solidFill>
                  <a:srgbClr val="333333"/>
                </a:solidFill>
                <a:latin typeface="楷体" pitchFamily="49" charset="-122"/>
                <a:ea typeface="楷体" pitchFamily="49" charset="-122"/>
              </a:rPr>
              <a:t>P2</a:t>
            </a:r>
            <a:r>
              <a:rPr lang="zh-CN" altLang="zh-CN" sz="2000" b="1" dirty="0">
                <a:solidFill>
                  <a:srgbClr val="333333"/>
                </a:solidFill>
                <a:latin typeface="楷体" pitchFamily="49" charset="-122"/>
                <a:ea typeface="楷体" pitchFamily="49" charset="-122"/>
              </a:rPr>
              <a:t>画直线、过</a:t>
            </a:r>
            <a:r>
              <a:rPr lang="en-US" altLang="zh-CN" sz="2000" b="1" dirty="0">
                <a:solidFill>
                  <a:srgbClr val="333333"/>
                </a:solidFill>
                <a:latin typeface="楷体" pitchFamily="49" charset="-122"/>
                <a:ea typeface="楷体" pitchFamily="49" charset="-122"/>
              </a:rPr>
              <a:t>P3</a:t>
            </a:r>
            <a:r>
              <a:rPr lang="zh-CN" altLang="zh-CN" sz="2000" b="1" dirty="0">
                <a:solidFill>
                  <a:srgbClr val="333333"/>
                </a:solidFill>
                <a:latin typeface="楷体" pitchFamily="49" charset="-122"/>
                <a:ea typeface="楷体" pitchFamily="49" charset="-122"/>
              </a:rPr>
              <a:t>、</a:t>
            </a:r>
            <a:r>
              <a:rPr lang="en-US" altLang="zh-CN" sz="2000" b="1" dirty="0">
                <a:solidFill>
                  <a:srgbClr val="333333"/>
                </a:solidFill>
                <a:latin typeface="楷体" pitchFamily="49" charset="-122"/>
                <a:ea typeface="楷体" pitchFamily="49" charset="-122"/>
              </a:rPr>
              <a:t>P4</a:t>
            </a:r>
            <a:r>
              <a:rPr lang="zh-CN" altLang="zh-CN" sz="2000" b="1" dirty="0">
                <a:solidFill>
                  <a:srgbClr val="333333"/>
                </a:solidFill>
                <a:latin typeface="楷体" pitchFamily="49" charset="-122"/>
                <a:ea typeface="楷体" pitchFamily="49" charset="-122"/>
              </a:rPr>
              <a:t>画直线，分别与玻璃砖的上、下边界线交于</a:t>
            </a:r>
            <a:r>
              <a:rPr lang="en-US" altLang="zh-CN" sz="2000" b="1" dirty="0">
                <a:solidFill>
                  <a:srgbClr val="333333"/>
                </a:solidFill>
                <a:latin typeface="楷体" pitchFamily="49" charset="-122"/>
                <a:ea typeface="楷体" pitchFamily="49" charset="-122"/>
              </a:rPr>
              <a:t>0</a:t>
            </a:r>
            <a:r>
              <a:rPr lang="zh-CN" altLang="zh-CN" sz="2000" b="1" dirty="0">
                <a:solidFill>
                  <a:srgbClr val="333333"/>
                </a:solidFill>
                <a:latin typeface="楷体" pitchFamily="49" charset="-122"/>
                <a:ea typeface="楷体" pitchFamily="49" charset="-122"/>
              </a:rPr>
              <a:t>、</a:t>
            </a:r>
            <a:r>
              <a:rPr lang="en-US" altLang="zh-CN" sz="2000" b="1" dirty="0">
                <a:solidFill>
                  <a:srgbClr val="333333"/>
                </a:solidFill>
                <a:latin typeface="楷体" pitchFamily="49" charset="-122"/>
                <a:ea typeface="楷体" pitchFamily="49" charset="-122"/>
              </a:rPr>
              <a:t>0'</a:t>
            </a:r>
            <a:r>
              <a:rPr lang="zh-CN" altLang="zh-CN" sz="2000" b="1" dirty="0">
                <a:solidFill>
                  <a:srgbClr val="333333"/>
                </a:solidFill>
                <a:latin typeface="楷体" pitchFamily="49" charset="-122"/>
                <a:ea typeface="楷体" pitchFamily="49" charset="-122"/>
              </a:rPr>
              <a:t>点</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连接</a:t>
            </a:r>
            <a:r>
              <a:rPr lang="en-US" altLang="zh-CN" sz="2000" b="1" dirty="0">
                <a:solidFill>
                  <a:srgbClr val="333333"/>
                </a:solidFill>
                <a:latin typeface="楷体" pitchFamily="49" charset="-122"/>
                <a:ea typeface="楷体" pitchFamily="49" charset="-122"/>
              </a:rPr>
              <a:t>0</a:t>
            </a:r>
            <a:r>
              <a:rPr lang="zh-CN" altLang="zh-CN" sz="2000" b="1" dirty="0">
                <a:solidFill>
                  <a:srgbClr val="333333"/>
                </a:solidFill>
                <a:latin typeface="楷体" pitchFamily="49" charset="-122"/>
                <a:ea typeface="楷体" pitchFamily="49" charset="-122"/>
              </a:rPr>
              <a:t>、</a:t>
            </a:r>
            <a:r>
              <a:rPr lang="en-US" altLang="zh-CN" sz="2000" b="1" dirty="0">
                <a:solidFill>
                  <a:srgbClr val="333333"/>
                </a:solidFill>
                <a:latin typeface="楷体" pitchFamily="49" charset="-122"/>
                <a:ea typeface="楷体" pitchFamily="49" charset="-122"/>
              </a:rPr>
              <a:t>0'</a:t>
            </a:r>
            <a:r>
              <a:rPr lang="zh-CN" altLang="zh-CN" sz="2000" b="1" dirty="0">
                <a:solidFill>
                  <a:srgbClr val="333333"/>
                </a:solidFill>
                <a:latin typeface="楷体" pitchFamily="49" charset="-122"/>
                <a:ea typeface="楷体" pitchFamily="49" charset="-122"/>
              </a:rPr>
              <a:t>两点得到玻璃中的折射光线</a:t>
            </a:r>
            <a:r>
              <a:rPr lang="en-US" altLang="zh-CN" sz="2000" b="1" dirty="0">
                <a:solidFill>
                  <a:srgbClr val="333333"/>
                </a:solidFill>
                <a:latin typeface="楷体" pitchFamily="49" charset="-122"/>
                <a:ea typeface="楷体" pitchFamily="49" charset="-122"/>
              </a:rPr>
              <a:t>00'</a:t>
            </a:r>
            <a:r>
              <a:rPr lang="zh-CN" altLang="zh-CN" sz="2000" b="1" dirty="0">
                <a:solidFill>
                  <a:srgbClr val="333333"/>
                </a:solidFill>
                <a:latin typeface="楷体" pitchFamily="49" charset="-122"/>
                <a:ea typeface="楷体" pitchFamily="49" charset="-122"/>
              </a:rPr>
              <a:t>。</a:t>
            </a:r>
            <a:r>
              <a:rPr lang="en-US" altLang="zh-CN" sz="2000" b="1" dirty="0">
                <a:solidFill>
                  <a:srgbClr val="333333"/>
                </a:solidFill>
                <a:latin typeface="楷体" pitchFamily="49" charset="-122"/>
                <a:ea typeface="楷体" pitchFamily="49" charset="-122"/>
              </a:rPr>
              <a:t/>
            </a:r>
            <a:br>
              <a:rPr lang="en-US" altLang="zh-CN" sz="2000" b="1" dirty="0">
                <a:solidFill>
                  <a:srgbClr val="333333"/>
                </a:solidFill>
                <a:latin typeface="楷体" pitchFamily="49" charset="-122"/>
                <a:ea typeface="楷体" pitchFamily="49" charset="-122"/>
              </a:rPr>
            </a:br>
            <a:r>
              <a:rPr lang="zh-CN" altLang="zh-CN" sz="2000" b="1" dirty="0">
                <a:solidFill>
                  <a:srgbClr val="333333"/>
                </a:solidFill>
                <a:latin typeface="楷体" pitchFamily="49" charset="-122"/>
                <a:ea typeface="楷体" pitchFamily="49" charset="-122"/>
              </a:rPr>
              <a:t>第六步</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量出入射角和折射角</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用折射定律计算玻璃的折射率</a:t>
            </a:r>
            <a:r>
              <a:rPr lang="zh-CN" altLang="zh-CN" sz="2000" b="1" dirty="0" smtClean="0">
                <a:solidFill>
                  <a:srgbClr val="333333"/>
                </a:solidFill>
                <a:latin typeface="楷体" pitchFamily="49" charset="-122"/>
                <a:ea typeface="楷体" pitchFamily="49" charset="-122"/>
              </a:rPr>
              <a:t>。</a:t>
            </a:r>
            <a:endParaRPr lang="en-US" altLang="zh-CN" sz="2000" b="1" strike="sngStrike" dirty="0">
              <a:solidFill>
                <a:schemeClr val="accent6">
                  <a:lumMod val="10000"/>
                </a:schemeClr>
              </a:solidFill>
              <a:latin typeface="楷体" pitchFamily="49" charset="-122"/>
              <a:ea typeface="楷体" pitchFamily="49" charset="-122"/>
            </a:endParaRPr>
          </a:p>
        </p:txBody>
      </p:sp>
      <p:sp>
        <p:nvSpPr>
          <p:cNvPr id="60419"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0" name="Text Box 55"/>
          <p:cNvSpPr txBox="1">
            <a:spLocks noChangeArrowheads="1"/>
          </p:cNvSpPr>
          <p:nvPr/>
        </p:nvSpPr>
        <p:spPr bwMode="auto">
          <a:xfrm>
            <a:off x="19050" y="30163"/>
            <a:ext cx="255111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四、教学设计题</a:t>
            </a:r>
          </a:p>
        </p:txBody>
      </p:sp>
      <p:sp>
        <p:nvSpPr>
          <p:cNvPr id="6"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mn-ea"/>
                <a:ea typeface="+mn-ea"/>
              </a:rPr>
              <a:t>2017</a:t>
            </a:r>
            <a:r>
              <a:rPr lang="zh-CN" altLang="en-US" dirty="0" smtClean="0">
                <a:solidFill>
                  <a:srgbClr val="FFFFFF"/>
                </a:solidFill>
                <a:latin typeface="+mn-ea"/>
                <a:ea typeface="+mn-ea"/>
              </a:rPr>
              <a:t>年上半年</a:t>
            </a:r>
          </a:p>
        </p:txBody>
      </p:sp>
    </p:spTree>
    <p:extLst>
      <p:ext uri="{BB962C8B-B14F-4D97-AF65-F5344CB8AC3E}">
        <p14:creationId xmlns:p14="http://schemas.microsoft.com/office/powerpoint/2010/main" val="330261842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19050" y="571500"/>
            <a:ext cx="9088438" cy="6097860"/>
          </a:xfrm>
          <a:prstGeom prst="rect">
            <a:avLst/>
          </a:prstGeom>
        </p:spPr>
        <p:txBody>
          <a:bodyPr/>
          <a:lstStyle/>
          <a:p>
            <a:pPr marL="0" indent="0">
              <a:buNone/>
            </a:pPr>
            <a:r>
              <a:rPr lang="zh-CN" altLang="zh-CN" sz="2000" b="1" dirty="0" smtClean="0">
                <a:solidFill>
                  <a:srgbClr val="333333"/>
                </a:solidFill>
                <a:latin typeface="楷体" pitchFamily="49" charset="-122"/>
                <a:ea typeface="楷体" pitchFamily="49" charset="-122"/>
              </a:rPr>
              <a:t>第七</a:t>
            </a:r>
            <a:r>
              <a:rPr lang="zh-CN" altLang="zh-CN" sz="2000" b="1" dirty="0">
                <a:solidFill>
                  <a:srgbClr val="333333"/>
                </a:solidFill>
                <a:latin typeface="楷体" pitchFamily="49" charset="-122"/>
                <a:ea typeface="楷体" pitchFamily="49" charset="-122"/>
              </a:rPr>
              <a:t>步</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改变入射角</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重复第二至第七步，多测几组。</a:t>
            </a:r>
            <a:r>
              <a:rPr lang="en-US" altLang="zh-CN" sz="2000" b="1" dirty="0">
                <a:solidFill>
                  <a:srgbClr val="333333"/>
                </a:solidFill>
                <a:latin typeface="楷体" pitchFamily="49" charset="-122"/>
                <a:ea typeface="楷体" pitchFamily="49" charset="-122"/>
              </a:rPr>
              <a:t/>
            </a:r>
            <a:br>
              <a:rPr lang="en-US" altLang="zh-CN" sz="2000" b="1" dirty="0">
                <a:solidFill>
                  <a:srgbClr val="333333"/>
                </a:solidFill>
                <a:latin typeface="楷体" pitchFamily="49" charset="-122"/>
                <a:ea typeface="楷体" pitchFamily="49" charset="-122"/>
              </a:rPr>
            </a:b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设计意图</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在老师引导和学生学习的过程中</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完成实验方案的设计，同时通过老师层层深入的引导和总结，让学生深刻理解插针法的基本原理和操作方法。</a:t>
            </a:r>
          </a:p>
          <a:p>
            <a:pPr marL="0" indent="0">
              <a:buNone/>
            </a:pPr>
            <a:r>
              <a:rPr lang="en-US" altLang="zh-CN" sz="2000" b="1" dirty="0">
                <a:solidFill>
                  <a:srgbClr val="333333"/>
                </a:solidFill>
                <a:latin typeface="楷体" pitchFamily="49" charset="-122"/>
                <a:ea typeface="楷体" pitchFamily="49" charset="-122"/>
              </a:rPr>
              <a:t>2.</a:t>
            </a:r>
            <a:r>
              <a:rPr lang="zh-CN" altLang="zh-CN" sz="2000" b="1" dirty="0">
                <a:solidFill>
                  <a:srgbClr val="333333"/>
                </a:solidFill>
                <a:latin typeface="楷体" pitchFamily="49" charset="-122"/>
                <a:ea typeface="楷体" pitchFamily="49" charset="-122"/>
              </a:rPr>
              <a:t>实验操作环节</a:t>
            </a:r>
            <a:r>
              <a:rPr lang="en-US" altLang="zh-CN" sz="2000" b="1" dirty="0">
                <a:solidFill>
                  <a:srgbClr val="333333"/>
                </a:solidFill>
                <a:latin typeface="楷体" pitchFamily="49" charset="-122"/>
                <a:ea typeface="楷体" pitchFamily="49" charset="-122"/>
              </a:rPr>
              <a:t/>
            </a:r>
            <a:br>
              <a:rPr lang="en-US" altLang="zh-CN" sz="2000" b="1" dirty="0">
                <a:solidFill>
                  <a:srgbClr val="333333"/>
                </a:solidFill>
                <a:latin typeface="楷体" pitchFamily="49" charset="-122"/>
                <a:ea typeface="楷体" pitchFamily="49" charset="-122"/>
              </a:rPr>
            </a:br>
            <a:r>
              <a:rPr lang="zh-CN" altLang="zh-CN" sz="2000" b="1" dirty="0">
                <a:solidFill>
                  <a:srgbClr val="333333"/>
                </a:solidFill>
                <a:latin typeface="楷体" pitchFamily="49" charset="-122"/>
                <a:ea typeface="楷体" pitchFamily="49" charset="-122"/>
              </a:rPr>
              <a:t>学生台上演示实验。</a:t>
            </a:r>
            <a:r>
              <a:rPr lang="en-US" altLang="zh-CN" sz="2000" b="1" dirty="0">
                <a:solidFill>
                  <a:srgbClr val="333333"/>
                </a:solidFill>
                <a:latin typeface="楷体" pitchFamily="49" charset="-122"/>
                <a:ea typeface="楷体" pitchFamily="49" charset="-122"/>
              </a:rPr>
              <a:t/>
            </a:r>
            <a:br>
              <a:rPr lang="en-US" altLang="zh-CN" sz="2000" b="1" dirty="0">
                <a:solidFill>
                  <a:srgbClr val="333333"/>
                </a:solidFill>
                <a:latin typeface="楷体" pitchFamily="49" charset="-122"/>
                <a:ea typeface="楷体" pitchFamily="49" charset="-122"/>
              </a:rPr>
            </a:br>
            <a:r>
              <a:rPr lang="zh-CN" altLang="zh-CN" sz="2000" b="1" dirty="0">
                <a:solidFill>
                  <a:srgbClr val="333333"/>
                </a:solidFill>
                <a:latin typeface="楷体" pitchFamily="49" charset="-122"/>
                <a:ea typeface="楷体" pitchFamily="49" charset="-122"/>
              </a:rPr>
              <a:t>在演示者演示的过程中</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其他学生发现问题并记录。</a:t>
            </a:r>
            <a:r>
              <a:rPr lang="en-US" altLang="zh-CN" sz="2000" b="1" dirty="0">
                <a:solidFill>
                  <a:srgbClr val="333333"/>
                </a:solidFill>
                <a:latin typeface="楷体" pitchFamily="49" charset="-122"/>
                <a:ea typeface="楷体" pitchFamily="49" charset="-122"/>
              </a:rPr>
              <a:t/>
            </a:r>
            <a:br>
              <a:rPr lang="en-US" altLang="zh-CN" sz="2000" b="1" dirty="0">
                <a:solidFill>
                  <a:srgbClr val="333333"/>
                </a:solidFill>
                <a:latin typeface="楷体" pitchFamily="49" charset="-122"/>
                <a:ea typeface="楷体" pitchFamily="49" charset="-122"/>
              </a:rPr>
            </a:b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设计意图 这个环节是本节课的重点，分组实验和演示实验，一是可以发现学生操作过程中的问题及其性的盲点。让学生真正进行实际操作，领会实验操作的严谨性及实验效据的合理性。</a:t>
            </a:r>
            <a:r>
              <a:rPr lang="en-US" altLang="zh-CN" sz="2000" b="1" dirty="0">
                <a:solidFill>
                  <a:srgbClr val="333333"/>
                </a:solidFill>
                <a:latin typeface="楷体" pitchFamily="49" charset="-122"/>
                <a:ea typeface="楷体" pitchFamily="49" charset="-122"/>
              </a:rPr>
              <a:t/>
            </a:r>
            <a:br>
              <a:rPr lang="en-US" altLang="zh-CN" sz="2000" b="1" dirty="0">
                <a:solidFill>
                  <a:srgbClr val="333333"/>
                </a:solidFill>
                <a:latin typeface="楷体" pitchFamily="49" charset="-122"/>
                <a:ea typeface="楷体" pitchFamily="49" charset="-122"/>
              </a:rPr>
            </a:br>
            <a:r>
              <a:rPr lang="zh-CN" altLang="zh-CN" sz="2000" b="1" dirty="0">
                <a:solidFill>
                  <a:srgbClr val="333333"/>
                </a:solidFill>
                <a:latin typeface="楷体" pitchFamily="49" charset="-122"/>
                <a:ea typeface="楷体" pitchFamily="49" charset="-122"/>
              </a:rPr>
              <a:t>老师引导实验注意事项</a:t>
            </a:r>
            <a:r>
              <a:rPr lang="en-US" altLang="zh-CN" sz="2000" b="1" dirty="0">
                <a:solidFill>
                  <a:srgbClr val="333333"/>
                </a:solidFill>
                <a:latin typeface="楷体" pitchFamily="49" charset="-122"/>
                <a:ea typeface="楷体" pitchFamily="49" charset="-122"/>
              </a:rPr>
              <a:t>:</a:t>
            </a:r>
            <a:br>
              <a:rPr lang="en-US" altLang="zh-CN" sz="2000" b="1" dirty="0">
                <a:solidFill>
                  <a:srgbClr val="333333"/>
                </a:solidFill>
                <a:latin typeface="楷体" pitchFamily="49" charset="-122"/>
                <a:ea typeface="楷体" pitchFamily="49" charset="-122"/>
              </a:rPr>
            </a:br>
            <a:r>
              <a:rPr lang="en-US" altLang="zh-CN" sz="2000" b="1" dirty="0">
                <a:solidFill>
                  <a:srgbClr val="333333"/>
                </a:solidFill>
                <a:latin typeface="楷体" pitchFamily="49" charset="-122"/>
                <a:ea typeface="楷体" pitchFamily="49" charset="-122"/>
              </a:rPr>
              <a:t>(1)</a:t>
            </a:r>
            <a:r>
              <a:rPr lang="zh-CN" altLang="zh-CN" sz="2000" b="1" dirty="0">
                <a:solidFill>
                  <a:srgbClr val="333333"/>
                </a:solidFill>
                <a:latin typeface="楷体" pitchFamily="49" charset="-122"/>
                <a:ea typeface="楷体" pitchFamily="49" charset="-122"/>
              </a:rPr>
              <a:t>入射角问题的确定</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入射角太小，折射角将更小，测量误差更大</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若入射角</a:t>
            </a:r>
            <a:r>
              <a:rPr lang="en-US" altLang="zh-CN" sz="2000" b="1" dirty="0" err="1">
                <a:solidFill>
                  <a:srgbClr val="333333"/>
                </a:solidFill>
                <a:latin typeface="楷体" pitchFamily="49" charset="-122"/>
                <a:ea typeface="楷体" pitchFamily="49" charset="-122"/>
              </a:rPr>
              <a:t>i</a:t>
            </a:r>
            <a:r>
              <a:rPr lang="zh-CN" altLang="zh-CN" sz="2000" b="1" dirty="0">
                <a:solidFill>
                  <a:srgbClr val="333333"/>
                </a:solidFill>
                <a:latin typeface="楷体" pitchFamily="49" charset="-122"/>
                <a:ea typeface="楷体" pitchFamily="49" charset="-122"/>
              </a:rPr>
              <a:t>过大，则由大头针</a:t>
            </a:r>
            <a:r>
              <a:rPr lang="en-US" altLang="zh-CN" sz="2000" b="1" dirty="0">
                <a:solidFill>
                  <a:srgbClr val="333333"/>
                </a:solidFill>
                <a:latin typeface="楷体" pitchFamily="49" charset="-122"/>
                <a:ea typeface="楷体" pitchFamily="49" charset="-122"/>
              </a:rPr>
              <a:t>P1</a:t>
            </a:r>
            <a:r>
              <a:rPr lang="zh-CN" altLang="zh-CN" sz="2000" b="1" dirty="0">
                <a:solidFill>
                  <a:srgbClr val="333333"/>
                </a:solidFill>
                <a:latin typeface="楷体" pitchFamily="49" charset="-122"/>
                <a:ea typeface="楷体" pitchFamily="49" charset="-122"/>
              </a:rPr>
              <a:t>、</a:t>
            </a:r>
            <a:r>
              <a:rPr lang="en-US" altLang="zh-CN" sz="2000" b="1" dirty="0">
                <a:solidFill>
                  <a:srgbClr val="333333"/>
                </a:solidFill>
                <a:latin typeface="楷体" pitchFamily="49" charset="-122"/>
                <a:ea typeface="楷体" pitchFamily="49" charset="-122"/>
              </a:rPr>
              <a:t>P2</a:t>
            </a:r>
            <a:r>
              <a:rPr lang="zh-CN" altLang="zh-CN" sz="2000" b="1" dirty="0">
                <a:solidFill>
                  <a:srgbClr val="333333"/>
                </a:solidFill>
                <a:latin typeface="楷体" pitchFamily="49" charset="-122"/>
                <a:ea typeface="楷体" pitchFamily="49" charset="-122"/>
              </a:rPr>
              <a:t>射入玻璃中的光线量减少，即反射光增强，折射光减弱，且色散较严重，由玻璃砖对面看大头针的虚像将暗淡</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模糊并且变粗，不利于瞄准插大头针</a:t>
            </a:r>
            <a:r>
              <a:rPr lang="en-US" altLang="zh-CN" sz="2000" b="1" dirty="0">
                <a:solidFill>
                  <a:srgbClr val="333333"/>
                </a:solidFill>
                <a:latin typeface="楷体" pitchFamily="49" charset="-122"/>
                <a:ea typeface="楷体" pitchFamily="49" charset="-122"/>
              </a:rPr>
              <a:t>P3</a:t>
            </a:r>
            <a:r>
              <a:rPr lang="zh-CN" altLang="zh-CN" sz="2000" b="1" dirty="0">
                <a:solidFill>
                  <a:srgbClr val="333333"/>
                </a:solidFill>
                <a:latin typeface="楷体" pitchFamily="49" charset="-122"/>
                <a:ea typeface="楷体" pitchFamily="49" charset="-122"/>
              </a:rPr>
              <a:t>、</a:t>
            </a:r>
            <a:r>
              <a:rPr lang="en-US" altLang="zh-CN" sz="2000" b="1" dirty="0">
                <a:solidFill>
                  <a:srgbClr val="333333"/>
                </a:solidFill>
                <a:latin typeface="楷体" pitchFamily="49" charset="-122"/>
                <a:ea typeface="楷体" pitchFamily="49" charset="-122"/>
              </a:rPr>
              <a:t>P4</a:t>
            </a:r>
            <a:r>
              <a:rPr lang="zh-CN" altLang="zh-CN" sz="2000" b="1" dirty="0">
                <a:solidFill>
                  <a:srgbClr val="333333"/>
                </a:solidFill>
                <a:latin typeface="楷体" pitchFamily="49" charset="-122"/>
                <a:ea typeface="楷体" pitchFamily="49" charset="-122"/>
              </a:rPr>
              <a:t>。因此画入射光线</a:t>
            </a:r>
            <a:r>
              <a:rPr lang="en-US" altLang="zh-CN" sz="2000" b="1" dirty="0">
                <a:solidFill>
                  <a:srgbClr val="333333"/>
                </a:solidFill>
                <a:latin typeface="楷体" pitchFamily="49" charset="-122"/>
                <a:ea typeface="楷体" pitchFamily="49" charset="-122"/>
              </a:rPr>
              <a:t>AO</a:t>
            </a:r>
            <a:r>
              <a:rPr lang="zh-CN" altLang="zh-CN" sz="2000" b="1" dirty="0">
                <a:solidFill>
                  <a:srgbClr val="333333"/>
                </a:solidFill>
                <a:latin typeface="楷体" pitchFamily="49" charset="-122"/>
                <a:ea typeface="楷体" pitchFamily="49" charset="-122"/>
              </a:rPr>
              <a:t>时要使入射角</a:t>
            </a:r>
            <a:r>
              <a:rPr lang="en-US" altLang="zh-CN" sz="2000" b="1" dirty="0" err="1">
                <a:solidFill>
                  <a:srgbClr val="333333"/>
                </a:solidFill>
                <a:latin typeface="楷体" pitchFamily="49" charset="-122"/>
                <a:ea typeface="楷体" pitchFamily="49" charset="-122"/>
              </a:rPr>
              <a:t>i</a:t>
            </a:r>
            <a:r>
              <a:rPr lang="zh-CN" altLang="zh-CN" sz="2000" b="1" dirty="0">
                <a:solidFill>
                  <a:srgbClr val="333333"/>
                </a:solidFill>
                <a:latin typeface="楷体" pitchFamily="49" charset="-122"/>
                <a:ea typeface="楷体" pitchFamily="49" charset="-122"/>
              </a:rPr>
              <a:t>适中</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入射角</a:t>
            </a:r>
            <a:r>
              <a:rPr lang="en-US" altLang="zh-CN" sz="2000" b="1" dirty="0" err="1">
                <a:solidFill>
                  <a:srgbClr val="333333"/>
                </a:solidFill>
                <a:latin typeface="楷体" pitchFamily="49" charset="-122"/>
                <a:ea typeface="楷体" pitchFamily="49" charset="-122"/>
              </a:rPr>
              <a:t>i</a:t>
            </a:r>
            <a:r>
              <a:rPr lang="zh-CN" altLang="zh-CN" sz="2000" b="1" dirty="0">
                <a:solidFill>
                  <a:srgbClr val="333333"/>
                </a:solidFill>
                <a:latin typeface="楷体" pitchFamily="49" charset="-122"/>
                <a:ea typeface="楷体" pitchFamily="49" charset="-122"/>
              </a:rPr>
              <a:t>应在</a:t>
            </a:r>
            <a:r>
              <a:rPr lang="en-US" altLang="zh-CN" sz="2000" b="1" dirty="0">
                <a:solidFill>
                  <a:srgbClr val="333333"/>
                </a:solidFill>
                <a:latin typeface="楷体" pitchFamily="49" charset="-122"/>
                <a:ea typeface="楷体" pitchFamily="49" charset="-122"/>
              </a:rPr>
              <a:t>15°~75°</a:t>
            </a:r>
            <a:r>
              <a:rPr lang="zh-CN" altLang="zh-CN" sz="2000" b="1" dirty="0">
                <a:solidFill>
                  <a:srgbClr val="333333"/>
                </a:solidFill>
                <a:latin typeface="楷体" pitchFamily="49" charset="-122"/>
                <a:ea typeface="楷体" pitchFamily="49" charset="-122"/>
              </a:rPr>
              <a:t>范围内取值。</a:t>
            </a:r>
            <a:r>
              <a:rPr lang="en-US" altLang="zh-CN" sz="2000" b="1" dirty="0">
                <a:solidFill>
                  <a:srgbClr val="333333"/>
                </a:solidFill>
                <a:latin typeface="楷体" pitchFamily="49" charset="-122"/>
                <a:ea typeface="楷体" pitchFamily="49" charset="-122"/>
              </a:rPr>
              <a:t/>
            </a:r>
            <a:br>
              <a:rPr lang="en-US" altLang="zh-CN" sz="2000" b="1" dirty="0">
                <a:solidFill>
                  <a:srgbClr val="333333"/>
                </a:solidFill>
                <a:latin typeface="楷体" pitchFamily="49" charset="-122"/>
                <a:ea typeface="楷体" pitchFamily="49" charset="-122"/>
              </a:rPr>
            </a:br>
            <a:r>
              <a:rPr lang="en-US" altLang="zh-CN" sz="2000" b="1" dirty="0">
                <a:solidFill>
                  <a:srgbClr val="333333"/>
                </a:solidFill>
                <a:latin typeface="楷体" pitchFamily="49" charset="-122"/>
                <a:ea typeface="楷体" pitchFamily="49" charset="-122"/>
              </a:rPr>
              <a:t>(2)P1</a:t>
            </a:r>
            <a:r>
              <a:rPr lang="zh-CN" altLang="zh-CN" sz="2000" b="1" dirty="0">
                <a:solidFill>
                  <a:srgbClr val="333333"/>
                </a:solidFill>
                <a:latin typeface="楷体" pitchFamily="49" charset="-122"/>
                <a:ea typeface="楷体" pitchFamily="49" charset="-122"/>
              </a:rPr>
              <a:t>与</a:t>
            </a:r>
            <a:r>
              <a:rPr lang="en-US" altLang="zh-CN" sz="2000" b="1" dirty="0">
                <a:solidFill>
                  <a:srgbClr val="333333"/>
                </a:solidFill>
                <a:latin typeface="楷体" pitchFamily="49" charset="-122"/>
                <a:ea typeface="楷体" pitchFamily="49" charset="-122"/>
              </a:rPr>
              <a:t>P2</a:t>
            </a:r>
            <a:r>
              <a:rPr lang="zh-CN" altLang="zh-CN" sz="2000" b="1" dirty="0">
                <a:solidFill>
                  <a:srgbClr val="333333"/>
                </a:solidFill>
                <a:latin typeface="楷体" pitchFamily="49" charset="-122"/>
                <a:ea typeface="楷体" pitchFamily="49" charset="-122"/>
              </a:rPr>
              <a:t>间距太小</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不容易确定光路。</a:t>
            </a:r>
            <a:r>
              <a:rPr lang="en-US" altLang="zh-CN" sz="2000" b="1" dirty="0">
                <a:solidFill>
                  <a:srgbClr val="333333"/>
                </a:solidFill>
                <a:latin typeface="楷体" pitchFamily="49" charset="-122"/>
                <a:ea typeface="楷体" pitchFamily="49" charset="-122"/>
              </a:rPr>
              <a:t/>
            </a:r>
            <a:br>
              <a:rPr lang="en-US" altLang="zh-CN" sz="2000" b="1" dirty="0">
                <a:solidFill>
                  <a:srgbClr val="333333"/>
                </a:solidFill>
                <a:latin typeface="楷体" pitchFamily="49" charset="-122"/>
                <a:ea typeface="楷体" pitchFamily="49" charset="-122"/>
              </a:rPr>
            </a:br>
            <a:r>
              <a:rPr lang="zh-CN" altLang="zh-CN" sz="2000" b="1" dirty="0">
                <a:solidFill>
                  <a:srgbClr val="333333"/>
                </a:solidFill>
                <a:latin typeface="楷体" pitchFamily="49" charset="-122"/>
                <a:ea typeface="楷体" pitchFamily="49" charset="-122"/>
              </a:rPr>
              <a:t>掌握了基本实验步骤及操作注意事项后，学生分组实验</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记录实验数据</a:t>
            </a:r>
            <a:r>
              <a:rPr lang="zh-CN" altLang="zh-CN" sz="2000" b="1" dirty="0" smtClean="0">
                <a:solidFill>
                  <a:srgbClr val="333333"/>
                </a:solidFill>
                <a:latin typeface="楷体" pitchFamily="49" charset="-122"/>
                <a:ea typeface="楷体" pitchFamily="49" charset="-122"/>
              </a:rPr>
              <a:t>。</a:t>
            </a:r>
            <a:endParaRPr lang="zh-CN" altLang="zh-CN" sz="2000" b="1" dirty="0">
              <a:solidFill>
                <a:srgbClr val="333333"/>
              </a:solidFill>
              <a:latin typeface="楷体" pitchFamily="49" charset="-122"/>
              <a:ea typeface="楷体" pitchFamily="49" charset="-122"/>
            </a:endParaRPr>
          </a:p>
        </p:txBody>
      </p:sp>
      <p:sp>
        <p:nvSpPr>
          <p:cNvPr id="60419"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0" name="Text Box 55"/>
          <p:cNvSpPr txBox="1">
            <a:spLocks noChangeArrowheads="1"/>
          </p:cNvSpPr>
          <p:nvPr/>
        </p:nvSpPr>
        <p:spPr bwMode="auto">
          <a:xfrm>
            <a:off x="19050" y="30163"/>
            <a:ext cx="255111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四、教学设计题</a:t>
            </a:r>
          </a:p>
        </p:txBody>
      </p:sp>
      <p:sp>
        <p:nvSpPr>
          <p:cNvPr id="6"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mn-ea"/>
                <a:ea typeface="+mn-ea"/>
              </a:rPr>
              <a:t>2017</a:t>
            </a:r>
            <a:r>
              <a:rPr lang="zh-CN" altLang="en-US" dirty="0" smtClean="0">
                <a:solidFill>
                  <a:srgbClr val="FFFFFF"/>
                </a:solidFill>
                <a:latin typeface="+mn-ea"/>
                <a:ea typeface="+mn-ea"/>
              </a:rPr>
              <a:t>年上半年</a:t>
            </a:r>
          </a:p>
        </p:txBody>
      </p:sp>
    </p:spTree>
    <p:extLst>
      <p:ext uri="{BB962C8B-B14F-4D97-AF65-F5344CB8AC3E}">
        <p14:creationId xmlns:p14="http://schemas.microsoft.com/office/powerpoint/2010/main" val="257982352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19050" y="571500"/>
            <a:ext cx="9088438" cy="6097860"/>
          </a:xfrm>
          <a:prstGeom prst="rect">
            <a:avLst/>
          </a:prstGeom>
        </p:spPr>
        <p:txBody>
          <a:bodyPr/>
          <a:lstStyle/>
          <a:p>
            <a:pPr marL="0" indent="0">
              <a:buNone/>
            </a:pPr>
            <a:r>
              <a:rPr lang="zh-CN" altLang="zh-CN" sz="2000" b="1" dirty="0" smtClean="0">
                <a:solidFill>
                  <a:srgbClr val="333333"/>
                </a:solidFill>
                <a:latin typeface="楷体" pitchFamily="49" charset="-122"/>
                <a:ea typeface="楷体" pitchFamily="49" charset="-122"/>
              </a:rPr>
              <a:t>实验</a:t>
            </a:r>
            <a:r>
              <a:rPr lang="zh-CN" altLang="zh-CN" sz="2000" b="1" dirty="0">
                <a:solidFill>
                  <a:srgbClr val="333333"/>
                </a:solidFill>
                <a:latin typeface="楷体" pitchFamily="49" charset="-122"/>
                <a:ea typeface="楷体" pitchFamily="49" charset="-122"/>
              </a:rPr>
              <a:t>数据的处理见下表</a:t>
            </a:r>
            <a:r>
              <a:rPr lang="en-US" altLang="zh-CN" sz="2000" b="1" dirty="0" smtClean="0">
                <a:solidFill>
                  <a:srgbClr val="333333"/>
                </a:solidFill>
                <a:latin typeface="楷体" pitchFamily="49" charset="-122"/>
                <a:ea typeface="楷体" pitchFamily="49" charset="-122"/>
              </a:rPr>
              <a:t>:</a:t>
            </a:r>
          </a:p>
          <a:p>
            <a:pPr marL="0" indent="0">
              <a:buNone/>
            </a:pPr>
            <a:endParaRPr lang="en-US" altLang="zh-CN" sz="2000" b="1" dirty="0">
              <a:solidFill>
                <a:srgbClr val="333333"/>
              </a:solidFill>
              <a:latin typeface="楷体" pitchFamily="49" charset="-122"/>
              <a:ea typeface="楷体" pitchFamily="49" charset="-122"/>
            </a:endParaRPr>
          </a:p>
          <a:p>
            <a:pPr marL="0" indent="0">
              <a:buNone/>
            </a:pPr>
            <a:endParaRPr lang="en-US" altLang="zh-CN" sz="2000" b="1" dirty="0" smtClean="0">
              <a:solidFill>
                <a:srgbClr val="333333"/>
              </a:solidFill>
              <a:latin typeface="楷体" pitchFamily="49" charset="-122"/>
              <a:ea typeface="楷体" pitchFamily="49" charset="-122"/>
            </a:endParaRPr>
          </a:p>
          <a:p>
            <a:pPr marL="0" indent="0">
              <a:buNone/>
            </a:pPr>
            <a:r>
              <a:rPr lang="en-US" altLang="zh-CN" sz="2000" b="1" dirty="0" smtClean="0">
                <a:solidFill>
                  <a:srgbClr val="333333"/>
                </a:solidFill>
                <a:latin typeface="楷体" pitchFamily="49" charset="-122"/>
                <a:ea typeface="楷体" pitchFamily="49" charset="-122"/>
              </a:rPr>
              <a:t>3</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数据操作环节</a:t>
            </a:r>
          </a:p>
          <a:p>
            <a:pPr marL="0" indent="0">
              <a:buNone/>
            </a:pPr>
            <a:r>
              <a:rPr lang="zh-CN" altLang="zh-CN" sz="2000" b="1" dirty="0">
                <a:solidFill>
                  <a:srgbClr val="333333"/>
                </a:solidFill>
                <a:latin typeface="楷体" pitchFamily="49" charset="-122"/>
                <a:ea typeface="楷体" pitchFamily="49" charset="-122"/>
              </a:rPr>
              <a:t>老师引导学生</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在之前有过数据处理的经验上</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利用图像</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刑去无效数值</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得到较为准确的折射率数据。</a:t>
            </a:r>
          </a:p>
          <a:p>
            <a:pPr marL="0" indent="0">
              <a:buNone/>
            </a:pPr>
            <a:r>
              <a:rPr lang="zh-CN" altLang="zh-CN" sz="2000" b="1" dirty="0">
                <a:solidFill>
                  <a:srgbClr val="333333"/>
                </a:solidFill>
                <a:latin typeface="楷体" pitchFamily="49" charset="-122"/>
                <a:ea typeface="楷体" pitchFamily="49" charset="-122"/>
              </a:rPr>
              <a:t>根据折射定律可得</a:t>
            </a:r>
            <a:r>
              <a:rPr lang="en-US" altLang="zh-CN" sz="2000" b="1" dirty="0">
                <a:solidFill>
                  <a:srgbClr val="333333"/>
                </a:solidFill>
                <a:latin typeface="楷体" pitchFamily="49" charset="-122"/>
                <a:ea typeface="楷体" pitchFamily="49" charset="-122"/>
              </a:rPr>
              <a:t>n=</a:t>
            </a:r>
            <a:r>
              <a:rPr lang="en-US" altLang="zh-CN" sz="2000" b="1" dirty="0" err="1">
                <a:solidFill>
                  <a:srgbClr val="333333"/>
                </a:solidFill>
                <a:latin typeface="楷体" pitchFamily="49" charset="-122"/>
                <a:ea typeface="楷体" pitchFamily="49" charset="-122"/>
              </a:rPr>
              <a:t>sini</a:t>
            </a:r>
            <a:r>
              <a:rPr lang="en-US" altLang="zh-CN" sz="2000" b="1" dirty="0">
                <a:solidFill>
                  <a:srgbClr val="333333"/>
                </a:solidFill>
                <a:latin typeface="楷体" pitchFamily="49" charset="-122"/>
                <a:ea typeface="楷体" pitchFamily="49" charset="-122"/>
              </a:rPr>
              <a:t>/</a:t>
            </a:r>
            <a:r>
              <a:rPr lang="en-US" altLang="zh-CN" sz="2000" b="1" dirty="0" err="1">
                <a:solidFill>
                  <a:srgbClr val="333333"/>
                </a:solidFill>
                <a:latin typeface="楷体" pitchFamily="49" charset="-122"/>
                <a:ea typeface="楷体" pitchFamily="49" charset="-122"/>
              </a:rPr>
              <a:t>sinr</a:t>
            </a:r>
            <a:endParaRPr lang="zh-CN" altLang="zh-CN" sz="2000" b="1" dirty="0">
              <a:solidFill>
                <a:srgbClr val="333333"/>
              </a:solidFill>
              <a:latin typeface="楷体" pitchFamily="49" charset="-122"/>
              <a:ea typeface="楷体" pitchFamily="49" charset="-122"/>
            </a:endParaRPr>
          </a:p>
          <a:p>
            <a:pPr marL="0" indent="0">
              <a:buNone/>
            </a:pPr>
            <a:r>
              <a:rPr lang="zh-CN" altLang="zh-CN" sz="2000" b="1" dirty="0">
                <a:solidFill>
                  <a:srgbClr val="333333"/>
                </a:solidFill>
                <a:latin typeface="楷体" pitchFamily="49" charset="-122"/>
                <a:ea typeface="楷体" pitchFamily="49" charset="-122"/>
              </a:rPr>
              <a:t>因此有</a:t>
            </a:r>
            <a:r>
              <a:rPr lang="en-US" altLang="zh-CN" sz="2000" b="1" dirty="0" err="1">
                <a:solidFill>
                  <a:srgbClr val="333333"/>
                </a:solidFill>
                <a:latin typeface="楷体" pitchFamily="49" charset="-122"/>
                <a:ea typeface="楷体" pitchFamily="49" charset="-122"/>
              </a:rPr>
              <a:t>sinr</a:t>
            </a:r>
            <a:r>
              <a:rPr lang="en-US" altLang="zh-CN" sz="2000" b="1" dirty="0">
                <a:solidFill>
                  <a:srgbClr val="333333"/>
                </a:solidFill>
                <a:latin typeface="楷体" pitchFamily="49" charset="-122"/>
                <a:ea typeface="楷体" pitchFamily="49" charset="-122"/>
              </a:rPr>
              <a:t>= 1/n </a:t>
            </a:r>
            <a:r>
              <a:rPr lang="en-US" altLang="zh-CN" sz="2000" b="1" dirty="0" err="1">
                <a:solidFill>
                  <a:srgbClr val="333333"/>
                </a:solidFill>
                <a:latin typeface="楷体" pitchFamily="49" charset="-122"/>
                <a:ea typeface="楷体" pitchFamily="49" charset="-122"/>
              </a:rPr>
              <a:t>sini</a:t>
            </a:r>
            <a:endParaRPr lang="zh-CN" altLang="zh-CN" sz="2000" b="1" dirty="0">
              <a:solidFill>
                <a:srgbClr val="333333"/>
              </a:solidFill>
              <a:latin typeface="楷体" pitchFamily="49" charset="-122"/>
              <a:ea typeface="楷体" pitchFamily="49" charset="-122"/>
            </a:endParaRPr>
          </a:p>
          <a:p>
            <a:pPr marL="0" indent="0">
              <a:buNone/>
            </a:pPr>
            <a:r>
              <a:rPr lang="zh-CN" altLang="zh-CN" sz="2000" b="1" dirty="0">
                <a:solidFill>
                  <a:srgbClr val="333333"/>
                </a:solidFill>
                <a:latin typeface="楷体" pitchFamily="49" charset="-122"/>
                <a:ea typeface="楷体" pitchFamily="49" charset="-122"/>
              </a:rPr>
              <a:t>在多次改变入射角、测量相对应的入射角和折射角正弦值基础上</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以</a:t>
            </a:r>
            <a:r>
              <a:rPr lang="en-US" altLang="zh-CN" sz="2000" b="1" dirty="0" err="1">
                <a:solidFill>
                  <a:srgbClr val="333333"/>
                </a:solidFill>
                <a:latin typeface="楷体" pitchFamily="49" charset="-122"/>
                <a:ea typeface="楷体" pitchFamily="49" charset="-122"/>
              </a:rPr>
              <a:t>sini</a:t>
            </a:r>
            <a:r>
              <a:rPr lang="zh-CN" altLang="zh-CN" sz="2000" b="1" dirty="0">
                <a:solidFill>
                  <a:srgbClr val="333333"/>
                </a:solidFill>
                <a:latin typeface="楷体" pitchFamily="49" charset="-122"/>
                <a:ea typeface="楷体" pitchFamily="49" charset="-122"/>
              </a:rPr>
              <a:t>值为横坐标、以</a:t>
            </a:r>
            <a:r>
              <a:rPr lang="en-US" altLang="zh-CN" sz="2000" b="1" dirty="0" err="1">
                <a:solidFill>
                  <a:srgbClr val="333333"/>
                </a:solidFill>
                <a:latin typeface="楷体" pitchFamily="49" charset="-122"/>
                <a:ea typeface="楷体" pitchFamily="49" charset="-122"/>
              </a:rPr>
              <a:t>sinr</a:t>
            </a:r>
            <a:r>
              <a:rPr lang="zh-CN" altLang="zh-CN" sz="2000" b="1" dirty="0">
                <a:solidFill>
                  <a:srgbClr val="333333"/>
                </a:solidFill>
                <a:latin typeface="楷体" pitchFamily="49" charset="-122"/>
                <a:ea typeface="楷体" pitchFamily="49" charset="-122"/>
              </a:rPr>
              <a:t>值为纵坐标</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建立直角坐标系</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如图所示。描数据点</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过数据点连线得一条过原点的直线</a:t>
            </a:r>
            <a:r>
              <a:rPr lang="zh-CN" altLang="zh-CN" sz="2000" b="1" dirty="0" smtClean="0">
                <a:solidFill>
                  <a:srgbClr val="333333"/>
                </a:solidFill>
                <a:latin typeface="楷体" pitchFamily="49" charset="-122"/>
                <a:ea typeface="楷体" pitchFamily="49" charset="-122"/>
              </a:rPr>
              <a:t>。</a:t>
            </a:r>
            <a:endParaRPr lang="zh-CN" altLang="zh-CN" sz="2000" b="1" dirty="0">
              <a:solidFill>
                <a:srgbClr val="333333"/>
              </a:solidFill>
              <a:latin typeface="楷体" pitchFamily="49" charset="-122"/>
              <a:ea typeface="楷体" pitchFamily="49" charset="-122"/>
            </a:endParaRPr>
          </a:p>
        </p:txBody>
      </p:sp>
      <p:sp>
        <p:nvSpPr>
          <p:cNvPr id="60419"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0" name="Text Box 55"/>
          <p:cNvSpPr txBox="1">
            <a:spLocks noChangeArrowheads="1"/>
          </p:cNvSpPr>
          <p:nvPr/>
        </p:nvSpPr>
        <p:spPr bwMode="auto">
          <a:xfrm>
            <a:off x="19050" y="30163"/>
            <a:ext cx="255111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四、教学设计题</a:t>
            </a:r>
          </a:p>
        </p:txBody>
      </p:sp>
      <p:sp>
        <p:nvSpPr>
          <p:cNvPr id="6"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mn-ea"/>
                <a:ea typeface="+mn-ea"/>
              </a:rPr>
              <a:t>2017</a:t>
            </a:r>
            <a:r>
              <a:rPr lang="zh-CN" altLang="en-US" dirty="0" smtClean="0">
                <a:solidFill>
                  <a:srgbClr val="FFFFFF"/>
                </a:solidFill>
                <a:latin typeface="+mn-ea"/>
                <a:ea typeface="+mn-ea"/>
              </a:rPr>
              <a:t>年上半年</a:t>
            </a:r>
          </a:p>
        </p:txBody>
      </p:sp>
      <p:pic>
        <p:nvPicPr>
          <p:cNvPr id="7" name="图片 6" descr="C:\Users\admin\Documents\Tencent Files\794991550\FileRecv\MobileFile\EBA31A703ADD9993C678BA1BF4F1E4FE.png"/>
          <p:cNvPicPr/>
          <p:nvPr/>
        </p:nvPicPr>
        <p:blipFill>
          <a:blip r:embed="rId2" cstate="print">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rot="16200000">
            <a:off x="5242135" y="-1414296"/>
            <a:ext cx="1490345" cy="5422900"/>
          </a:xfrm>
          <a:prstGeom prst="rect">
            <a:avLst/>
          </a:prstGeom>
          <a:noFill/>
          <a:ln>
            <a:noFill/>
          </a:ln>
        </p:spPr>
      </p:pic>
      <p:pic>
        <p:nvPicPr>
          <p:cNvPr id="8" name="图片 7" descr="C:\Users\admin\Documents\Tencent Files\794991550\FileRecv\MobileFile\2BAAE60EDE20C2D61BA98EF5765B1EF0.png"/>
          <p:cNvPicPr/>
          <p:nvPr/>
        </p:nvPicPr>
        <p:blipFill>
          <a:blip r:embed="rId4">
            <a:extLst>
              <a:ext uri="{28A0092B-C50C-407E-A947-70E740481C1C}">
                <a14:useLocalDpi xmlns:a14="http://schemas.microsoft.com/office/drawing/2010/main" val="0"/>
              </a:ext>
            </a:extLst>
          </a:blip>
          <a:srcRect/>
          <a:stretch>
            <a:fillRect/>
          </a:stretch>
        </p:blipFill>
        <p:spPr bwMode="auto">
          <a:xfrm>
            <a:off x="3391807" y="4365104"/>
            <a:ext cx="4850403" cy="1800200"/>
          </a:xfrm>
          <a:prstGeom prst="rect">
            <a:avLst/>
          </a:prstGeom>
          <a:noFill/>
          <a:ln>
            <a:noFill/>
          </a:ln>
        </p:spPr>
      </p:pic>
    </p:spTree>
    <p:extLst>
      <p:ext uri="{BB962C8B-B14F-4D97-AF65-F5344CB8AC3E}">
        <p14:creationId xmlns:p14="http://schemas.microsoft.com/office/powerpoint/2010/main" val="186618136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19050" y="571500"/>
            <a:ext cx="9088438" cy="6097860"/>
          </a:xfrm>
          <a:prstGeom prst="rect">
            <a:avLst/>
          </a:prstGeom>
        </p:spPr>
        <p:txBody>
          <a:bodyPr/>
          <a:lstStyle/>
          <a:p>
            <a:pPr marL="0" indent="0">
              <a:buNone/>
            </a:pPr>
            <a:r>
              <a:rPr lang="zh-CN" altLang="zh-CN" sz="2000" b="1" dirty="0" smtClean="0">
                <a:solidFill>
                  <a:srgbClr val="333333"/>
                </a:solidFill>
                <a:latin typeface="楷体" pitchFamily="49" charset="-122"/>
                <a:ea typeface="楷体" pitchFamily="49" charset="-122"/>
              </a:rPr>
              <a:t>求解</a:t>
            </a:r>
            <a:r>
              <a:rPr lang="zh-CN" altLang="zh-CN" sz="2000" b="1" dirty="0">
                <a:solidFill>
                  <a:srgbClr val="333333"/>
                </a:solidFill>
                <a:latin typeface="楷体" pitchFamily="49" charset="-122"/>
                <a:ea typeface="楷体" pitchFamily="49" charset="-122"/>
              </a:rPr>
              <a:t>图线斜率</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设斜率为</a:t>
            </a:r>
            <a:r>
              <a:rPr lang="en-US" altLang="zh-CN" sz="2000" b="1" dirty="0">
                <a:solidFill>
                  <a:srgbClr val="333333"/>
                </a:solidFill>
                <a:latin typeface="楷体" pitchFamily="49" charset="-122"/>
                <a:ea typeface="楷体" pitchFamily="49" charset="-122"/>
              </a:rPr>
              <a:t>k,</a:t>
            </a:r>
            <a:r>
              <a:rPr lang="zh-CN" altLang="zh-CN" sz="2000" b="1" dirty="0">
                <a:solidFill>
                  <a:srgbClr val="333333"/>
                </a:solidFill>
                <a:latin typeface="楷体" pitchFamily="49" charset="-122"/>
                <a:ea typeface="楷体" pitchFamily="49" charset="-122"/>
              </a:rPr>
              <a:t>则</a:t>
            </a:r>
            <a:r>
              <a:rPr lang="en-US" altLang="zh-CN" sz="2000" b="1" dirty="0">
                <a:solidFill>
                  <a:srgbClr val="333333"/>
                </a:solidFill>
                <a:latin typeface="楷体" pitchFamily="49" charset="-122"/>
                <a:ea typeface="楷体" pitchFamily="49" charset="-122"/>
              </a:rPr>
              <a:t>k=1/n</a:t>
            </a:r>
            <a:endParaRPr lang="zh-CN" altLang="zh-CN" sz="2000" b="1" dirty="0">
              <a:solidFill>
                <a:srgbClr val="333333"/>
              </a:solidFill>
              <a:latin typeface="楷体" pitchFamily="49" charset="-122"/>
              <a:ea typeface="楷体" pitchFamily="49" charset="-122"/>
            </a:endParaRPr>
          </a:p>
          <a:p>
            <a:pPr marL="0" indent="0">
              <a:buNone/>
            </a:pPr>
            <a:r>
              <a:rPr lang="zh-CN" altLang="zh-CN" sz="2000" b="1" dirty="0">
                <a:solidFill>
                  <a:srgbClr val="333333"/>
                </a:solidFill>
                <a:latin typeface="楷体" pitchFamily="49" charset="-122"/>
                <a:ea typeface="楷体" pitchFamily="49" charset="-122"/>
              </a:rPr>
              <a:t>故玻璃砖折射率</a:t>
            </a:r>
            <a:r>
              <a:rPr lang="en-US" altLang="zh-CN" sz="2000" b="1" dirty="0">
                <a:solidFill>
                  <a:srgbClr val="333333"/>
                </a:solidFill>
                <a:latin typeface="楷体" pitchFamily="49" charset="-122"/>
                <a:ea typeface="楷体" pitchFamily="49" charset="-122"/>
              </a:rPr>
              <a:t>n=1/k</a:t>
            </a:r>
            <a:endParaRPr lang="zh-CN" altLang="zh-CN" sz="2000" b="1" dirty="0">
              <a:solidFill>
                <a:srgbClr val="333333"/>
              </a:solidFill>
              <a:latin typeface="楷体" pitchFamily="49" charset="-122"/>
              <a:ea typeface="楷体" pitchFamily="49" charset="-122"/>
            </a:endParaRPr>
          </a:p>
          <a:p>
            <a:pPr marL="0" indent="0">
              <a:buNone/>
            </a:pPr>
            <a:r>
              <a:rPr lang="en-US" altLang="zh-CN" sz="2000" b="1" dirty="0">
                <a:solidFill>
                  <a:srgbClr val="333333"/>
                </a:solidFill>
                <a:latin typeface="楷体" pitchFamily="49" charset="-122"/>
                <a:ea typeface="楷体" pitchFamily="49" charset="-122"/>
              </a:rPr>
              <a:t>4.</a:t>
            </a:r>
            <a:r>
              <a:rPr lang="zh-CN" altLang="zh-CN" sz="2000" b="1" dirty="0">
                <a:solidFill>
                  <a:srgbClr val="333333"/>
                </a:solidFill>
                <a:latin typeface="楷体" pitchFamily="49" charset="-122"/>
                <a:ea typeface="楷体" pitchFamily="49" charset="-122"/>
              </a:rPr>
              <a:t>交流讨论环节</a:t>
            </a:r>
          </a:p>
          <a:p>
            <a:pPr marL="0" indent="0">
              <a:buNone/>
            </a:pPr>
            <a:r>
              <a:rPr lang="zh-CN" altLang="zh-CN" sz="2000" b="1" dirty="0">
                <a:solidFill>
                  <a:srgbClr val="333333"/>
                </a:solidFill>
                <a:latin typeface="楷体" pitchFamily="49" charset="-122"/>
                <a:ea typeface="楷体" pitchFamily="49" charset="-122"/>
              </a:rPr>
              <a:t>老师引导</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本实验要求求出入射角和折射角的正弦值</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那么我们手头并没有量角器又如何来求正弦值呢</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现在请大家思考有没有不用量角器就能达到实验目的的方法。</a:t>
            </a:r>
          </a:p>
          <a:p>
            <a:pPr marL="0" indent="0">
              <a:buNone/>
            </a:pPr>
            <a:r>
              <a:rPr lang="zh-CN" altLang="zh-CN" sz="2000" b="1" dirty="0">
                <a:solidFill>
                  <a:srgbClr val="333333"/>
                </a:solidFill>
                <a:latin typeface="楷体" pitchFamily="49" charset="-122"/>
                <a:ea typeface="楷体" pitchFamily="49" charset="-122"/>
              </a:rPr>
              <a:t>学生思考后演示</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利用数学三角画数可以求出</a:t>
            </a:r>
          </a:p>
          <a:p>
            <a:pPr marL="0" indent="0">
              <a:buNone/>
            </a:pPr>
            <a:r>
              <a:rPr lang="zh-CN" altLang="zh-CN" sz="2000" b="1" dirty="0">
                <a:solidFill>
                  <a:srgbClr val="333333"/>
                </a:solidFill>
                <a:latin typeface="楷体" pitchFamily="49" charset="-122"/>
                <a:ea typeface="楷体" pitchFamily="49" charset="-122"/>
              </a:rPr>
              <a:t>在找到入射光线和折射光线以后</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以入射点</a:t>
            </a:r>
            <a:r>
              <a:rPr lang="en-US" altLang="zh-CN" sz="2000" b="1" dirty="0">
                <a:solidFill>
                  <a:srgbClr val="333333"/>
                </a:solidFill>
                <a:latin typeface="楷体" pitchFamily="49" charset="-122"/>
                <a:ea typeface="楷体" pitchFamily="49" charset="-122"/>
              </a:rPr>
              <a:t>O</a:t>
            </a:r>
            <a:r>
              <a:rPr lang="zh-CN" altLang="zh-CN" sz="2000" b="1" dirty="0">
                <a:solidFill>
                  <a:srgbClr val="333333"/>
                </a:solidFill>
                <a:latin typeface="楷体" pitchFamily="49" charset="-122"/>
                <a:ea typeface="楷体" pitchFamily="49" charset="-122"/>
              </a:rPr>
              <a:t>为圆心</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以任意长为半径画圆</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分别与</a:t>
            </a:r>
            <a:r>
              <a:rPr lang="en-US" altLang="zh-CN" sz="2000" b="1" dirty="0">
                <a:solidFill>
                  <a:srgbClr val="333333"/>
                </a:solidFill>
                <a:latin typeface="楷体" pitchFamily="49" charset="-122"/>
                <a:ea typeface="楷体" pitchFamily="49" charset="-122"/>
              </a:rPr>
              <a:t>AO</a:t>
            </a:r>
            <a:r>
              <a:rPr lang="zh-CN" altLang="zh-CN" sz="2000" b="1" dirty="0">
                <a:solidFill>
                  <a:srgbClr val="333333"/>
                </a:solidFill>
                <a:latin typeface="楷体" pitchFamily="49" charset="-122"/>
                <a:ea typeface="楷体" pitchFamily="49" charset="-122"/>
              </a:rPr>
              <a:t>交于</a:t>
            </a:r>
            <a:r>
              <a:rPr lang="en-US" altLang="zh-CN" sz="2000" b="1" dirty="0">
                <a:solidFill>
                  <a:srgbClr val="333333"/>
                </a:solidFill>
                <a:latin typeface="楷体" pitchFamily="49" charset="-122"/>
                <a:ea typeface="楷体" pitchFamily="49" charset="-122"/>
              </a:rPr>
              <a:t>C</a:t>
            </a:r>
            <a:r>
              <a:rPr lang="zh-CN" altLang="zh-CN" sz="2000" b="1" dirty="0">
                <a:solidFill>
                  <a:srgbClr val="333333"/>
                </a:solidFill>
                <a:latin typeface="楷体" pitchFamily="49" charset="-122"/>
                <a:ea typeface="楷体" pitchFamily="49" charset="-122"/>
              </a:rPr>
              <a:t>点</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与</a:t>
            </a:r>
            <a:r>
              <a:rPr lang="en-US" altLang="zh-CN" sz="2000" b="1" dirty="0">
                <a:solidFill>
                  <a:srgbClr val="333333"/>
                </a:solidFill>
                <a:latin typeface="楷体" pitchFamily="49" charset="-122"/>
                <a:ea typeface="楷体" pitchFamily="49" charset="-122"/>
              </a:rPr>
              <a:t>OO' (</a:t>
            </a:r>
            <a:r>
              <a:rPr lang="zh-CN" altLang="zh-CN" sz="2000" b="1" dirty="0">
                <a:solidFill>
                  <a:srgbClr val="333333"/>
                </a:solidFill>
                <a:latin typeface="楷体" pitchFamily="49" charset="-122"/>
                <a:ea typeface="楷体" pitchFamily="49" charset="-122"/>
              </a:rPr>
              <a:t>或</a:t>
            </a:r>
            <a:r>
              <a:rPr lang="en-US" altLang="zh-CN" sz="2000" b="1" dirty="0">
                <a:solidFill>
                  <a:srgbClr val="333333"/>
                </a:solidFill>
                <a:latin typeface="楷体" pitchFamily="49" charset="-122"/>
                <a:ea typeface="楷体" pitchFamily="49" charset="-122"/>
              </a:rPr>
              <a:t>OO'</a:t>
            </a:r>
            <a:r>
              <a:rPr lang="zh-CN" altLang="zh-CN" sz="2000" b="1" dirty="0">
                <a:solidFill>
                  <a:srgbClr val="333333"/>
                </a:solidFill>
                <a:latin typeface="楷体" pitchFamily="49" charset="-122"/>
                <a:ea typeface="楷体" pitchFamily="49" charset="-122"/>
              </a:rPr>
              <a:t>的延长线</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交于</a:t>
            </a:r>
            <a:r>
              <a:rPr lang="en-US" altLang="zh-CN" sz="2000" b="1" dirty="0">
                <a:solidFill>
                  <a:srgbClr val="333333"/>
                </a:solidFill>
                <a:latin typeface="楷体" pitchFamily="49" charset="-122"/>
                <a:ea typeface="楷体" pitchFamily="49" charset="-122"/>
              </a:rPr>
              <a:t>D</a:t>
            </a:r>
            <a:r>
              <a:rPr lang="zh-CN" altLang="zh-CN" sz="2000" b="1" dirty="0">
                <a:solidFill>
                  <a:srgbClr val="333333"/>
                </a:solidFill>
                <a:latin typeface="楷体" pitchFamily="49" charset="-122"/>
                <a:ea typeface="楷体" pitchFamily="49" charset="-122"/>
              </a:rPr>
              <a:t>点</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过</a:t>
            </a:r>
            <a:r>
              <a:rPr lang="en-US" altLang="zh-CN" sz="2000" b="1" dirty="0">
                <a:solidFill>
                  <a:srgbClr val="333333"/>
                </a:solidFill>
                <a:latin typeface="楷体" pitchFamily="49" charset="-122"/>
                <a:ea typeface="楷体" pitchFamily="49" charset="-122"/>
              </a:rPr>
              <a:t>C</a:t>
            </a:r>
            <a:r>
              <a:rPr lang="zh-CN" altLang="zh-CN" sz="2000" b="1" dirty="0">
                <a:solidFill>
                  <a:srgbClr val="333333"/>
                </a:solidFill>
                <a:latin typeface="楷体" pitchFamily="49" charset="-122"/>
                <a:ea typeface="楷体" pitchFamily="49" charset="-122"/>
              </a:rPr>
              <a:t>、</a:t>
            </a:r>
            <a:r>
              <a:rPr lang="en-US" altLang="zh-CN" sz="2000" b="1" dirty="0">
                <a:solidFill>
                  <a:srgbClr val="333333"/>
                </a:solidFill>
                <a:latin typeface="楷体" pitchFamily="49" charset="-122"/>
                <a:ea typeface="楷体" pitchFamily="49" charset="-122"/>
              </a:rPr>
              <a:t>D</a:t>
            </a:r>
            <a:r>
              <a:rPr lang="zh-CN" altLang="zh-CN" sz="2000" b="1" dirty="0">
                <a:solidFill>
                  <a:srgbClr val="333333"/>
                </a:solidFill>
                <a:latin typeface="楷体" pitchFamily="49" charset="-122"/>
                <a:ea typeface="楷体" pitchFamily="49" charset="-122"/>
              </a:rPr>
              <a:t>两点分别向</a:t>
            </a:r>
            <a:r>
              <a:rPr lang="en-US" altLang="zh-CN" sz="2000" b="1" dirty="0">
                <a:solidFill>
                  <a:srgbClr val="333333"/>
                </a:solidFill>
                <a:latin typeface="楷体" pitchFamily="49" charset="-122"/>
                <a:ea typeface="楷体" pitchFamily="49" charset="-122"/>
              </a:rPr>
              <a:t>MN'</a:t>
            </a:r>
            <a:r>
              <a:rPr lang="zh-CN" altLang="zh-CN" sz="2000" b="1" dirty="0">
                <a:solidFill>
                  <a:srgbClr val="333333"/>
                </a:solidFill>
                <a:latin typeface="楷体" pitchFamily="49" charset="-122"/>
                <a:ea typeface="楷体" pitchFamily="49" charset="-122"/>
              </a:rPr>
              <a:t>作垂线</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交</a:t>
            </a:r>
            <a:r>
              <a:rPr lang="en-US" altLang="zh-CN" sz="2000" b="1" dirty="0">
                <a:solidFill>
                  <a:srgbClr val="333333"/>
                </a:solidFill>
                <a:latin typeface="楷体" pitchFamily="49" charset="-122"/>
                <a:ea typeface="楷体" pitchFamily="49" charset="-122"/>
              </a:rPr>
              <a:t>NN'</a:t>
            </a:r>
            <a:r>
              <a:rPr lang="zh-CN" altLang="zh-CN" sz="2000" b="1" dirty="0">
                <a:solidFill>
                  <a:srgbClr val="333333"/>
                </a:solidFill>
                <a:latin typeface="楷体" pitchFamily="49" charset="-122"/>
                <a:ea typeface="楷体" pitchFamily="49" charset="-122"/>
              </a:rPr>
              <a:t>于</a:t>
            </a:r>
            <a:r>
              <a:rPr lang="en-US" altLang="zh-CN" sz="2000" b="1" dirty="0">
                <a:solidFill>
                  <a:srgbClr val="333333"/>
                </a:solidFill>
                <a:latin typeface="楷体" pitchFamily="49" charset="-122"/>
                <a:ea typeface="楷体" pitchFamily="49" charset="-122"/>
              </a:rPr>
              <a:t>CC'</a:t>
            </a:r>
            <a:r>
              <a:rPr lang="zh-CN" altLang="zh-CN" sz="2000" b="1" dirty="0">
                <a:solidFill>
                  <a:srgbClr val="333333"/>
                </a:solidFill>
                <a:latin typeface="楷体" pitchFamily="49" charset="-122"/>
                <a:ea typeface="楷体" pitchFamily="49" charset="-122"/>
              </a:rPr>
              <a:t>和</a:t>
            </a:r>
            <a:r>
              <a:rPr lang="en-US" altLang="zh-CN" sz="2000" b="1" dirty="0">
                <a:solidFill>
                  <a:srgbClr val="333333"/>
                </a:solidFill>
                <a:latin typeface="楷体" pitchFamily="49" charset="-122"/>
                <a:ea typeface="楷体" pitchFamily="49" charset="-122"/>
              </a:rPr>
              <a:t>DD'</a:t>
            </a:r>
            <a:r>
              <a:rPr lang="zh-CN" altLang="zh-CN" sz="2000" b="1" dirty="0">
                <a:solidFill>
                  <a:srgbClr val="333333"/>
                </a:solidFill>
                <a:latin typeface="楷体" pitchFamily="49" charset="-122"/>
                <a:ea typeface="楷体" pitchFamily="49" charset="-122"/>
              </a:rPr>
              <a:t>的长</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如图所示</a:t>
            </a:r>
            <a:r>
              <a:rPr lang="zh-CN" altLang="zh-CN" sz="2000" b="1" dirty="0" smtClean="0">
                <a:solidFill>
                  <a:srgbClr val="333333"/>
                </a:solidFill>
                <a:latin typeface="楷体" pitchFamily="49" charset="-122"/>
                <a:ea typeface="楷体" pitchFamily="49" charset="-122"/>
              </a:rPr>
              <a:t>。</a:t>
            </a:r>
            <a:endParaRPr lang="en-US" altLang="zh-CN" sz="2000" b="1" dirty="0" smtClean="0">
              <a:solidFill>
                <a:srgbClr val="333333"/>
              </a:solidFill>
              <a:latin typeface="楷体" pitchFamily="49" charset="-122"/>
              <a:ea typeface="楷体" pitchFamily="49" charset="-122"/>
            </a:endParaRPr>
          </a:p>
          <a:p>
            <a:pPr marL="0" indent="0">
              <a:buNone/>
            </a:pPr>
            <a:r>
              <a:rPr lang="zh-CN" altLang="zh-CN" sz="2000" b="1" dirty="0" smtClean="0">
                <a:solidFill>
                  <a:srgbClr val="333333"/>
                </a:solidFill>
                <a:latin typeface="楷体" pitchFamily="49" charset="-122"/>
                <a:ea typeface="楷体" pitchFamily="49" charset="-122"/>
              </a:rPr>
              <a:t>由于</a:t>
            </a:r>
            <a:r>
              <a:rPr lang="en-US" altLang="zh-CN" sz="2000" b="1" dirty="0" err="1">
                <a:solidFill>
                  <a:srgbClr val="333333"/>
                </a:solidFill>
                <a:latin typeface="楷体" pitchFamily="49" charset="-122"/>
                <a:ea typeface="楷体" pitchFamily="49" charset="-122"/>
              </a:rPr>
              <a:t>sini</a:t>
            </a:r>
            <a:r>
              <a:rPr lang="en-US" altLang="zh-CN" sz="2000" b="1" dirty="0">
                <a:solidFill>
                  <a:srgbClr val="333333"/>
                </a:solidFill>
                <a:latin typeface="楷体" pitchFamily="49" charset="-122"/>
                <a:ea typeface="楷体" pitchFamily="49" charset="-122"/>
              </a:rPr>
              <a:t>=CC'/CO</a:t>
            </a:r>
            <a:r>
              <a:rPr lang="zh-CN" altLang="zh-CN" sz="2000" b="1" dirty="0">
                <a:solidFill>
                  <a:srgbClr val="333333"/>
                </a:solidFill>
                <a:latin typeface="楷体" pitchFamily="49" charset="-122"/>
                <a:ea typeface="楷体" pitchFamily="49" charset="-122"/>
              </a:rPr>
              <a:t>，</a:t>
            </a:r>
            <a:r>
              <a:rPr lang="en-US" altLang="zh-CN" sz="2000" b="1" dirty="0" err="1">
                <a:solidFill>
                  <a:srgbClr val="333333"/>
                </a:solidFill>
                <a:latin typeface="楷体" pitchFamily="49" charset="-122"/>
                <a:ea typeface="楷体" pitchFamily="49" charset="-122"/>
              </a:rPr>
              <a:t>sinr</a:t>
            </a:r>
            <a:r>
              <a:rPr lang="en-US" altLang="zh-CN" sz="2000" b="1" dirty="0">
                <a:solidFill>
                  <a:srgbClr val="333333"/>
                </a:solidFill>
                <a:latin typeface="楷体" pitchFamily="49" charset="-122"/>
                <a:ea typeface="楷体" pitchFamily="49" charset="-122"/>
              </a:rPr>
              <a:t>=DD'/DO</a:t>
            </a:r>
            <a:endParaRPr lang="zh-CN" altLang="zh-CN" sz="2000" b="1" dirty="0">
              <a:solidFill>
                <a:srgbClr val="333333"/>
              </a:solidFill>
              <a:latin typeface="楷体" pitchFamily="49" charset="-122"/>
              <a:ea typeface="楷体" pitchFamily="49" charset="-122"/>
            </a:endParaRPr>
          </a:p>
          <a:p>
            <a:pPr marL="0" indent="0">
              <a:buNone/>
            </a:pPr>
            <a:r>
              <a:rPr lang="zh-CN" altLang="zh-CN" sz="2000" b="1" dirty="0">
                <a:solidFill>
                  <a:srgbClr val="333333"/>
                </a:solidFill>
                <a:latin typeface="楷体" pitchFamily="49" charset="-122"/>
                <a:ea typeface="楷体" pitchFamily="49" charset="-122"/>
              </a:rPr>
              <a:t>而</a:t>
            </a:r>
            <a:r>
              <a:rPr lang="en-US" altLang="zh-CN" sz="2000" b="1" dirty="0">
                <a:solidFill>
                  <a:srgbClr val="333333"/>
                </a:solidFill>
                <a:latin typeface="楷体" pitchFamily="49" charset="-122"/>
                <a:ea typeface="楷体" pitchFamily="49" charset="-122"/>
              </a:rPr>
              <a:t>CO=DO</a:t>
            </a:r>
            <a:r>
              <a:rPr lang="zh-CN" altLang="zh-CN" sz="2000" b="1" dirty="0" smtClean="0">
                <a:solidFill>
                  <a:srgbClr val="333333"/>
                </a:solidFill>
                <a:latin typeface="楷体" pitchFamily="49" charset="-122"/>
                <a:ea typeface="楷体" pitchFamily="49" charset="-122"/>
              </a:rPr>
              <a:t>。</a:t>
            </a:r>
            <a:endParaRPr lang="en-US" altLang="zh-CN" sz="2000" b="1" dirty="0" smtClean="0">
              <a:solidFill>
                <a:srgbClr val="333333"/>
              </a:solidFill>
              <a:latin typeface="楷体" pitchFamily="49" charset="-122"/>
              <a:ea typeface="楷体" pitchFamily="49" charset="-122"/>
            </a:endParaRPr>
          </a:p>
          <a:p>
            <a:pPr marL="0" indent="0">
              <a:buNone/>
            </a:pPr>
            <a:endParaRPr lang="en-US" altLang="zh-CN" sz="2000" b="1" dirty="0">
              <a:solidFill>
                <a:srgbClr val="333333"/>
              </a:solidFill>
              <a:latin typeface="楷体" pitchFamily="49" charset="-122"/>
              <a:ea typeface="楷体" pitchFamily="49" charset="-122"/>
            </a:endParaRPr>
          </a:p>
          <a:p>
            <a:pPr marL="0" indent="0">
              <a:buNone/>
            </a:pPr>
            <a:endParaRPr lang="en-US" altLang="zh-CN" sz="2000" b="1" dirty="0" smtClean="0">
              <a:solidFill>
                <a:srgbClr val="333333"/>
              </a:solidFill>
              <a:latin typeface="楷体" pitchFamily="49" charset="-122"/>
              <a:ea typeface="楷体" pitchFamily="49" charset="-122"/>
            </a:endParaRPr>
          </a:p>
          <a:p>
            <a:pPr marL="0" indent="0">
              <a:buNone/>
            </a:pPr>
            <a:r>
              <a:rPr lang="zh-CN" altLang="zh-CN" sz="2000" b="1" dirty="0" smtClean="0">
                <a:solidFill>
                  <a:srgbClr val="333333"/>
                </a:solidFill>
                <a:latin typeface="楷体" pitchFamily="49" charset="-122"/>
                <a:ea typeface="楷体" pitchFamily="49" charset="-122"/>
              </a:rPr>
              <a:t>老师</a:t>
            </a:r>
            <a:r>
              <a:rPr lang="zh-CN" altLang="zh-CN" sz="2000" b="1" dirty="0">
                <a:solidFill>
                  <a:srgbClr val="333333"/>
                </a:solidFill>
                <a:latin typeface="楷体" pitchFamily="49" charset="-122"/>
                <a:ea typeface="楷体" pitchFamily="49" charset="-122"/>
              </a:rPr>
              <a:t>引导注意事项</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强调圆要适当地画大一点以减小误差</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并告诉大家一定注意</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要计算的是入射角的正孩值和折射角的正弦值</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所以</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要注意找准圆与入射光线和折射光线的交点</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切忌不要找成出射光线与圆的焦点</a:t>
            </a:r>
            <a:r>
              <a:rPr lang="zh-CN" altLang="zh-CN" sz="2000" b="1" dirty="0" smtClean="0">
                <a:solidFill>
                  <a:srgbClr val="333333"/>
                </a:solidFill>
                <a:latin typeface="楷体" pitchFamily="49" charset="-122"/>
                <a:ea typeface="楷体" pitchFamily="49" charset="-122"/>
              </a:rPr>
              <a:t>。</a:t>
            </a:r>
            <a:endParaRPr lang="en-US" altLang="zh-CN" sz="2000" b="1" strike="sngStrike" dirty="0">
              <a:solidFill>
                <a:schemeClr val="accent6">
                  <a:lumMod val="10000"/>
                </a:schemeClr>
              </a:solidFill>
              <a:latin typeface="楷体" pitchFamily="49" charset="-122"/>
              <a:ea typeface="楷体" pitchFamily="49" charset="-122"/>
            </a:endParaRPr>
          </a:p>
        </p:txBody>
      </p:sp>
      <p:sp>
        <p:nvSpPr>
          <p:cNvPr id="60419"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0" name="Text Box 55"/>
          <p:cNvSpPr txBox="1">
            <a:spLocks noChangeArrowheads="1"/>
          </p:cNvSpPr>
          <p:nvPr/>
        </p:nvSpPr>
        <p:spPr bwMode="auto">
          <a:xfrm>
            <a:off x="19050" y="30163"/>
            <a:ext cx="255111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四、教学设计题</a:t>
            </a:r>
          </a:p>
        </p:txBody>
      </p:sp>
      <p:sp>
        <p:nvSpPr>
          <p:cNvPr id="6"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mn-ea"/>
                <a:ea typeface="+mn-ea"/>
              </a:rPr>
              <a:t>2017</a:t>
            </a:r>
            <a:r>
              <a:rPr lang="zh-CN" altLang="en-US" dirty="0" smtClean="0">
                <a:solidFill>
                  <a:srgbClr val="FFFFFF"/>
                </a:solidFill>
                <a:latin typeface="+mn-ea"/>
                <a:ea typeface="+mn-ea"/>
              </a:rPr>
              <a:t>年上半年</a:t>
            </a:r>
          </a:p>
        </p:txBody>
      </p:sp>
      <p:pic>
        <p:nvPicPr>
          <p:cNvPr id="7" name="图片 6" descr="C:\Users\admin\Documents\Tencent Files\794991550\FileRecv\MobileFile\08D38BE96DA748D8D97DAC8F999C075D.png"/>
          <p:cNvPicPr/>
          <p:nvPr/>
        </p:nvPicPr>
        <p:blipFill rotWithShape="1">
          <a:blip r:embed="rId2" cstate="print">
            <a:extLst>
              <a:ext uri="{28A0092B-C50C-407E-A947-70E740481C1C}">
                <a14:useLocalDpi xmlns:a14="http://schemas.microsoft.com/office/drawing/2010/main" val="0"/>
              </a:ext>
            </a:extLst>
          </a:blip>
          <a:srcRect l="10132" t="3617" r="13888" b="7797"/>
          <a:stretch/>
        </p:blipFill>
        <p:spPr bwMode="auto">
          <a:xfrm>
            <a:off x="6052803" y="3717032"/>
            <a:ext cx="1842655" cy="1530928"/>
          </a:xfrm>
          <a:prstGeom prst="rect">
            <a:avLst/>
          </a:prstGeom>
          <a:noFill/>
          <a:ln>
            <a:noFill/>
          </a:ln>
        </p:spPr>
      </p:pic>
    </p:spTree>
    <p:extLst>
      <p:ext uri="{BB962C8B-B14F-4D97-AF65-F5344CB8AC3E}">
        <p14:creationId xmlns:p14="http://schemas.microsoft.com/office/powerpoint/2010/main" val="234073056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19050" y="571500"/>
            <a:ext cx="9088438" cy="4081636"/>
          </a:xfrm>
          <a:prstGeom prst="rect">
            <a:avLst/>
          </a:prstGeom>
        </p:spPr>
        <p:txBody>
          <a:bodyPr/>
          <a:lstStyle/>
          <a:p>
            <a:pPr marL="0" indent="0">
              <a:buNone/>
            </a:pPr>
            <a:r>
              <a:rPr lang="en-US" altLang="zh-CN" sz="2000" b="1" dirty="0" smtClean="0">
                <a:solidFill>
                  <a:srgbClr val="333333"/>
                </a:solidFill>
                <a:latin typeface="楷体" pitchFamily="49" charset="-122"/>
                <a:ea typeface="楷体" pitchFamily="49" charset="-122"/>
              </a:rPr>
              <a:t>[</a:t>
            </a:r>
            <a:r>
              <a:rPr lang="zh-CN" altLang="zh-CN" sz="2000" b="1" dirty="0" smtClean="0">
                <a:solidFill>
                  <a:srgbClr val="333333"/>
                </a:solidFill>
                <a:latin typeface="楷体" pitchFamily="49" charset="-122"/>
                <a:ea typeface="楷体" pitchFamily="49" charset="-122"/>
              </a:rPr>
              <a:t>设计意图</a:t>
            </a:r>
            <a:r>
              <a:rPr lang="en-US" altLang="zh-CN" sz="2000" b="1" dirty="0">
                <a:solidFill>
                  <a:srgbClr val="333333"/>
                </a:solidFill>
                <a:latin typeface="楷体" pitchFamily="49" charset="-122"/>
                <a:ea typeface="楷体" pitchFamily="49" charset="-122"/>
              </a:rPr>
              <a:t>]</a:t>
            </a:r>
            <a:r>
              <a:rPr lang="zh-CN" altLang="zh-CN" sz="2000" b="1" dirty="0" smtClean="0">
                <a:solidFill>
                  <a:srgbClr val="333333"/>
                </a:solidFill>
                <a:latin typeface="楷体" pitchFamily="49" charset="-122"/>
                <a:ea typeface="楷体" pitchFamily="49" charset="-122"/>
              </a:rPr>
              <a:t>这个</a:t>
            </a:r>
            <a:r>
              <a:rPr lang="zh-CN" altLang="zh-CN" sz="2000" b="1" dirty="0">
                <a:solidFill>
                  <a:srgbClr val="333333"/>
                </a:solidFill>
                <a:latin typeface="楷体" pitchFamily="49" charset="-122"/>
                <a:ea typeface="楷体" pitchFamily="49" charset="-122"/>
              </a:rPr>
              <a:t>环节有针对性</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对本节课有现国作用</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另外让学生知道插针法适用于多样性的玻璃体结构的光学仪器，并不仅限于课本中的玻璃砖，让学生开阔视野。同时</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改进实验方案，让学生具有设计实验、解决问题的能力。</a:t>
            </a:r>
            <a:r>
              <a:rPr lang="en-US" altLang="zh-CN" sz="2000" b="1" dirty="0">
                <a:solidFill>
                  <a:srgbClr val="333333"/>
                </a:solidFill>
                <a:latin typeface="楷体" pitchFamily="49" charset="-122"/>
                <a:ea typeface="楷体" pitchFamily="49" charset="-122"/>
              </a:rPr>
              <a:t/>
            </a:r>
            <a:br>
              <a:rPr lang="en-US" altLang="zh-CN" sz="2000" b="1" dirty="0">
                <a:solidFill>
                  <a:srgbClr val="333333"/>
                </a:solidFill>
                <a:latin typeface="楷体" pitchFamily="49" charset="-122"/>
                <a:ea typeface="楷体" pitchFamily="49" charset="-122"/>
              </a:rPr>
            </a:b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三</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小结作业</a:t>
            </a:r>
            <a:r>
              <a:rPr lang="en-US" altLang="zh-CN" sz="2000" b="1" dirty="0">
                <a:solidFill>
                  <a:srgbClr val="333333"/>
                </a:solidFill>
                <a:latin typeface="楷体" pitchFamily="49" charset="-122"/>
                <a:ea typeface="楷体" pitchFamily="49" charset="-122"/>
              </a:rPr>
              <a:t/>
            </a:r>
            <a:br>
              <a:rPr lang="en-US" altLang="zh-CN" sz="2000" b="1" dirty="0">
                <a:solidFill>
                  <a:srgbClr val="333333"/>
                </a:solidFill>
                <a:latin typeface="楷体" pitchFamily="49" charset="-122"/>
                <a:ea typeface="楷体" pitchFamily="49" charset="-122"/>
              </a:rPr>
            </a:br>
            <a:r>
              <a:rPr lang="zh-CN" altLang="zh-CN" sz="2000" b="1" dirty="0">
                <a:solidFill>
                  <a:srgbClr val="333333"/>
                </a:solidFill>
                <a:latin typeface="楷体" pitchFamily="49" charset="-122"/>
                <a:ea typeface="楷体" pitchFamily="49" charset="-122"/>
              </a:rPr>
              <a:t>总结回顾分享</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学生分享实验过程及成果。</a:t>
            </a:r>
            <a:r>
              <a:rPr lang="en-US" altLang="zh-CN" sz="2000" b="1" dirty="0">
                <a:solidFill>
                  <a:srgbClr val="333333"/>
                </a:solidFill>
                <a:latin typeface="楷体" pitchFamily="49" charset="-122"/>
                <a:ea typeface="楷体" pitchFamily="49" charset="-122"/>
              </a:rPr>
              <a:t/>
            </a:r>
            <a:br>
              <a:rPr lang="en-US" altLang="zh-CN" sz="2000" b="1" dirty="0">
                <a:solidFill>
                  <a:srgbClr val="333333"/>
                </a:solidFill>
                <a:latin typeface="楷体" pitchFamily="49" charset="-122"/>
                <a:ea typeface="楷体" pitchFamily="49" charset="-122"/>
              </a:rPr>
            </a:br>
            <a:r>
              <a:rPr lang="zh-CN" altLang="zh-CN" sz="2000" b="1" dirty="0">
                <a:solidFill>
                  <a:srgbClr val="333333"/>
                </a:solidFill>
                <a:latin typeface="楷体" pitchFamily="49" charset="-122"/>
                <a:ea typeface="楷体" pitchFamily="49" charset="-122"/>
              </a:rPr>
              <a:t>教师总结</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现代的科学研究是众多人共同完成的工作。大家一起分析问题、制定方案、分工研究，最后汇集成果</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共享成果。没有分工合作</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是难以在短时间内完成大的研究任务的。</a:t>
            </a:r>
            <a:r>
              <a:rPr lang="en-US" altLang="zh-CN" sz="2000" b="1" dirty="0">
                <a:solidFill>
                  <a:srgbClr val="333333"/>
                </a:solidFill>
                <a:latin typeface="楷体" pitchFamily="49" charset="-122"/>
                <a:ea typeface="楷体" pitchFamily="49" charset="-122"/>
              </a:rPr>
              <a:t/>
            </a:r>
            <a:br>
              <a:rPr lang="en-US" altLang="zh-CN" sz="2000" b="1" dirty="0">
                <a:solidFill>
                  <a:srgbClr val="333333"/>
                </a:solidFill>
                <a:latin typeface="楷体" pitchFamily="49" charset="-122"/>
                <a:ea typeface="楷体" pitchFamily="49" charset="-122"/>
              </a:rPr>
            </a:b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设计意图</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通过最后的总结回顾</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让学生体会分工合作的乐趣，培养团体协作和共同面对困难的精神，激发学生对物理实验及物理理论学习的兴趣。</a:t>
            </a:r>
            <a:r>
              <a:rPr lang="en-US" altLang="zh-CN" sz="2000" b="1" dirty="0">
                <a:solidFill>
                  <a:srgbClr val="333333"/>
                </a:solidFill>
                <a:latin typeface="楷体" pitchFamily="49" charset="-122"/>
                <a:ea typeface="楷体" pitchFamily="49" charset="-122"/>
              </a:rPr>
              <a:t/>
            </a:r>
            <a:br>
              <a:rPr lang="en-US" altLang="zh-CN" sz="2000" b="1" dirty="0">
                <a:solidFill>
                  <a:srgbClr val="333333"/>
                </a:solidFill>
                <a:latin typeface="楷体" pitchFamily="49" charset="-122"/>
                <a:ea typeface="楷体" pitchFamily="49" charset="-122"/>
              </a:rPr>
            </a:br>
            <a:r>
              <a:rPr lang="zh-CN" altLang="zh-CN" sz="2000" b="1" dirty="0">
                <a:solidFill>
                  <a:srgbClr val="333333"/>
                </a:solidFill>
                <a:latin typeface="楷体" pitchFamily="49" charset="-122"/>
                <a:ea typeface="楷体" pitchFamily="49" charset="-122"/>
              </a:rPr>
              <a:t>作业</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大家可以进一步思考有无其他方式测定玻璃的折射率</a:t>
            </a:r>
            <a:r>
              <a:rPr lang="zh-CN" altLang="zh-CN" sz="2000" dirty="0" smtClean="0"/>
              <a:t>。</a:t>
            </a:r>
            <a:endParaRPr lang="en-US" altLang="zh-CN" sz="2000" dirty="0" smtClean="0"/>
          </a:p>
          <a:p>
            <a:pPr marL="0" indent="0">
              <a:buNone/>
            </a:pPr>
            <a:r>
              <a:rPr lang="zh-CN" altLang="en-US" sz="2000" b="1" strike="sngStrike" dirty="0" smtClean="0">
                <a:solidFill>
                  <a:schemeClr val="accent6">
                    <a:lumMod val="10000"/>
                  </a:schemeClr>
                </a:solidFill>
                <a:latin typeface="楷体" pitchFamily="49" charset="-122"/>
                <a:ea typeface="楷体" pitchFamily="49" charset="-122"/>
              </a:rPr>
              <a:t>五、板书设计</a:t>
            </a:r>
            <a:endParaRPr lang="en-US" altLang="zh-CN" sz="2000" b="1" strike="sngStrike" dirty="0">
              <a:solidFill>
                <a:schemeClr val="accent6">
                  <a:lumMod val="10000"/>
                </a:schemeClr>
              </a:solidFill>
              <a:latin typeface="楷体" pitchFamily="49" charset="-122"/>
              <a:ea typeface="楷体" pitchFamily="49" charset="-122"/>
            </a:endParaRPr>
          </a:p>
        </p:txBody>
      </p:sp>
      <p:sp>
        <p:nvSpPr>
          <p:cNvPr id="60419"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0" name="Text Box 55"/>
          <p:cNvSpPr txBox="1">
            <a:spLocks noChangeArrowheads="1"/>
          </p:cNvSpPr>
          <p:nvPr/>
        </p:nvSpPr>
        <p:spPr bwMode="auto">
          <a:xfrm>
            <a:off x="19050" y="30163"/>
            <a:ext cx="255111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四、教学设计题</a:t>
            </a:r>
          </a:p>
        </p:txBody>
      </p:sp>
      <p:sp>
        <p:nvSpPr>
          <p:cNvPr id="6"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mn-ea"/>
                <a:ea typeface="+mn-ea"/>
              </a:rPr>
              <a:t>2017</a:t>
            </a:r>
            <a:r>
              <a:rPr lang="zh-CN" altLang="en-US" dirty="0" smtClean="0">
                <a:solidFill>
                  <a:srgbClr val="FFFFFF"/>
                </a:solidFill>
                <a:latin typeface="+mn-ea"/>
                <a:ea typeface="+mn-ea"/>
              </a:rPr>
              <a:t>年上半年</a:t>
            </a:r>
          </a:p>
        </p:txBody>
      </p:sp>
    </p:spTree>
    <p:extLst>
      <p:ext uri="{BB962C8B-B14F-4D97-AF65-F5344CB8AC3E}">
        <p14:creationId xmlns:p14="http://schemas.microsoft.com/office/powerpoint/2010/main" val="312083087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ChangeArrowheads="1"/>
          </p:cNvSpPr>
          <p:nvPr/>
        </p:nvSpPr>
        <p:spPr bwMode="auto">
          <a:xfrm>
            <a:off x="4386263" y="3233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endParaRPr lang="zh-CN" altLang="en-US"/>
          </a:p>
        </p:txBody>
      </p:sp>
      <p:sp>
        <p:nvSpPr>
          <p:cNvPr id="59395" name="Rectangle 3"/>
          <p:cNvSpPr>
            <a:spLocks noChangeArrowheads="1"/>
          </p:cNvSpPr>
          <p:nvPr/>
        </p:nvSpPr>
        <p:spPr bwMode="auto">
          <a:xfrm>
            <a:off x="4214813" y="32242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endParaRPr lang="zh-CN" altLang="en-US"/>
          </a:p>
        </p:txBody>
      </p:sp>
      <p:sp>
        <p:nvSpPr>
          <p:cNvPr id="59396" name="内容占位符 4"/>
          <p:cNvSpPr>
            <a:spLocks/>
          </p:cNvSpPr>
          <p:nvPr/>
        </p:nvSpPr>
        <p:spPr bwMode="auto">
          <a:xfrm>
            <a:off x="20638" y="620713"/>
            <a:ext cx="54006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spcBef>
                <a:spcPct val="20000"/>
              </a:spcBef>
            </a:pPr>
            <a:r>
              <a:rPr kumimoji="1" lang="en-US" altLang="zh-CN" sz="2200" dirty="0" smtClean="0">
                <a:solidFill>
                  <a:srgbClr val="0000FF"/>
                </a:solidFill>
              </a:rPr>
              <a:t>13.</a:t>
            </a:r>
            <a:r>
              <a:rPr kumimoji="1" lang="zh-CN" altLang="en-US" sz="2200" dirty="0">
                <a:solidFill>
                  <a:srgbClr val="0000FF"/>
                </a:solidFill>
              </a:rPr>
              <a:t>阅读材料，根据要求完成教学设计。</a:t>
            </a:r>
          </a:p>
          <a:p>
            <a:pPr>
              <a:lnSpc>
                <a:spcPct val="90000"/>
              </a:lnSpc>
              <a:spcBef>
                <a:spcPct val="20000"/>
              </a:spcBef>
            </a:pPr>
            <a:endParaRPr kumimoji="1" lang="zh-CN" altLang="en-US" dirty="0">
              <a:solidFill>
                <a:srgbClr val="0000FF"/>
              </a:solidFill>
            </a:endParaRPr>
          </a:p>
        </p:txBody>
      </p:sp>
      <p:sp>
        <p:nvSpPr>
          <p:cNvPr id="59397" name="Text Box 7"/>
          <p:cNvSpPr txBox="1">
            <a:spLocks noChangeArrowheads="1"/>
          </p:cNvSpPr>
          <p:nvPr/>
        </p:nvSpPr>
        <p:spPr bwMode="auto">
          <a:xfrm>
            <a:off x="20638" y="1052513"/>
            <a:ext cx="9087865"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r>
              <a:rPr lang="zh-CN" altLang="zh-CN" sz="2000" dirty="0">
                <a:latin typeface="楷体" pitchFamily="49" charset="-122"/>
                <a:ea typeface="楷体" pitchFamily="49" charset="-122"/>
              </a:rPr>
              <a:t>材料</a:t>
            </a:r>
            <a:r>
              <a:rPr lang="zh-CN" altLang="zh-CN" sz="2000" dirty="0" smtClean="0">
                <a:latin typeface="楷体" pitchFamily="49" charset="-122"/>
                <a:ea typeface="楷体" pitchFamily="49" charset="-122"/>
              </a:rPr>
              <a:t>一《普通高中物理课程标准</a:t>
            </a:r>
            <a:r>
              <a:rPr lang="en-US" altLang="zh-CN" sz="2000" dirty="0" smtClean="0">
                <a:latin typeface="楷体" pitchFamily="49" charset="-122"/>
                <a:ea typeface="楷体" pitchFamily="49" charset="-122"/>
              </a:rPr>
              <a:t>(</a:t>
            </a:r>
            <a:r>
              <a:rPr lang="zh-CN" altLang="zh-CN" sz="2000" dirty="0" smtClean="0">
                <a:latin typeface="楷体" pitchFamily="49" charset="-122"/>
                <a:ea typeface="楷体" pitchFamily="49" charset="-122"/>
              </a:rPr>
              <a:t>实验</a:t>
            </a:r>
            <a:r>
              <a:rPr lang="en-US" altLang="zh-CN" sz="2000" dirty="0" smtClean="0">
                <a:latin typeface="楷体" pitchFamily="49" charset="-122"/>
                <a:ea typeface="楷体" pitchFamily="49" charset="-122"/>
              </a:rPr>
              <a:t>)</a:t>
            </a:r>
            <a:r>
              <a:rPr lang="zh-CN" altLang="zh-CN" sz="2000" dirty="0" smtClean="0">
                <a:latin typeface="楷体" pitchFamily="49" charset="-122"/>
                <a:ea typeface="楷体" pitchFamily="49" charset="-122"/>
              </a:rPr>
              <a:t>》</a:t>
            </a:r>
            <a:r>
              <a:rPr lang="zh-CN" altLang="zh-CN" sz="2000" dirty="0">
                <a:latin typeface="楷体" pitchFamily="49" charset="-122"/>
                <a:ea typeface="楷体" pitchFamily="49" charset="-122"/>
              </a:rPr>
              <a:t>关于</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洛伦兹力</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的内容标准</a:t>
            </a:r>
            <a:r>
              <a:rPr lang="zh-CN" altLang="zh-CN" sz="2000" dirty="0" smtClean="0">
                <a:latin typeface="楷体" pitchFamily="49" charset="-122"/>
                <a:ea typeface="楷体" pitchFamily="49" charset="-122"/>
              </a:rPr>
              <a:t>为：</a:t>
            </a:r>
            <a:endParaRPr lang="en-US" altLang="zh-CN" sz="2000" dirty="0" smtClean="0">
              <a:latin typeface="楷体" pitchFamily="49" charset="-122"/>
              <a:ea typeface="楷体" pitchFamily="49" charset="-122"/>
            </a:endParaRPr>
          </a:p>
          <a:p>
            <a:r>
              <a:rPr lang="en-US" altLang="zh-CN" sz="2000" dirty="0" smtClean="0">
                <a:latin typeface="楷体" pitchFamily="49" charset="-122"/>
                <a:ea typeface="楷体" pitchFamily="49" charset="-122"/>
              </a:rPr>
              <a:t>(1</a:t>
            </a:r>
            <a:r>
              <a:rPr lang="en-US" altLang="zh-CN" sz="2000" dirty="0">
                <a:latin typeface="楷体" pitchFamily="49" charset="-122"/>
                <a:ea typeface="楷体" pitchFamily="49" charset="-122"/>
              </a:rPr>
              <a:t>)</a:t>
            </a:r>
            <a:r>
              <a:rPr lang="zh-CN" altLang="zh-CN" sz="2000" dirty="0" smtClean="0">
                <a:latin typeface="楷体" pitchFamily="49" charset="-122"/>
                <a:ea typeface="楷体" pitchFamily="49" charset="-122"/>
              </a:rPr>
              <a:t>通过</a:t>
            </a:r>
            <a:r>
              <a:rPr lang="zh-CN" altLang="zh-CN" sz="2000" dirty="0">
                <a:latin typeface="楷体" pitchFamily="49" charset="-122"/>
                <a:ea typeface="楷体" pitchFamily="49" charset="-122"/>
              </a:rPr>
              <a:t>实验</a:t>
            </a:r>
            <a:r>
              <a:rPr lang="zh-CN" altLang="zh-CN" sz="2000" dirty="0" smtClean="0">
                <a:latin typeface="楷体" pitchFamily="49" charset="-122"/>
                <a:ea typeface="楷体" pitchFamily="49" charset="-122"/>
              </a:rPr>
              <a:t>，认识</a:t>
            </a:r>
            <a:r>
              <a:rPr lang="zh-CN" altLang="zh-CN" sz="2000" dirty="0">
                <a:latin typeface="楷体" pitchFamily="49" charset="-122"/>
                <a:ea typeface="楷体" pitchFamily="49" charset="-122"/>
              </a:rPr>
              <a:t>洛伦兹力，知道影响洛伦兹力方向的因素。了解电子束的磁偏转原理及其在技术中的应用</a:t>
            </a:r>
            <a:r>
              <a:rPr lang="zh-CN" altLang="zh-CN" sz="2000" dirty="0" smtClean="0">
                <a:latin typeface="楷体" pitchFamily="49" charset="-122"/>
                <a:ea typeface="楷体" pitchFamily="49" charset="-122"/>
              </a:rPr>
              <a:t>。</a:t>
            </a:r>
            <a:r>
              <a:rPr lang="en-US" altLang="zh-CN" sz="2000" dirty="0" smtClean="0">
                <a:latin typeface="楷体" pitchFamily="49" charset="-122"/>
                <a:ea typeface="楷体" pitchFamily="49" charset="-122"/>
              </a:rPr>
              <a:t>(2)</a:t>
            </a:r>
            <a:r>
              <a:rPr lang="zh-CN" altLang="zh-CN" sz="2000" dirty="0" smtClean="0">
                <a:latin typeface="楷体" pitchFamily="49" charset="-122"/>
                <a:ea typeface="楷体" pitchFamily="49" charset="-122"/>
              </a:rPr>
              <a:t>观察</a:t>
            </a:r>
            <a:r>
              <a:rPr lang="zh-CN" altLang="zh-CN" sz="2000" dirty="0">
                <a:latin typeface="楷体" pitchFamily="49" charset="-122"/>
                <a:ea typeface="楷体" pitchFamily="49" charset="-122"/>
              </a:rPr>
              <a:t>阴极射线在磁场中的偏转。 </a:t>
            </a:r>
          </a:p>
          <a:p>
            <a:r>
              <a:rPr lang="zh-CN" altLang="zh-CN" sz="2000" dirty="0">
                <a:latin typeface="楷体" pitchFamily="49" charset="-122"/>
                <a:ea typeface="楷体" pitchFamily="49" charset="-122"/>
              </a:rPr>
              <a:t>材料</a:t>
            </a:r>
            <a:r>
              <a:rPr lang="zh-CN" altLang="zh-CN" sz="2000" dirty="0" smtClean="0">
                <a:latin typeface="楷体" pitchFamily="49" charset="-122"/>
                <a:ea typeface="楷体" pitchFamily="49" charset="-122"/>
              </a:rPr>
              <a:t>二某</a:t>
            </a:r>
            <a:r>
              <a:rPr lang="zh-CN" altLang="zh-CN" sz="2000" dirty="0">
                <a:latin typeface="楷体" pitchFamily="49" charset="-122"/>
                <a:ea typeface="楷体" pitchFamily="49" charset="-122"/>
              </a:rPr>
              <a:t>高中物理教科书</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磁场对运动电荷的作用力</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一节部分教学内容</a:t>
            </a:r>
            <a:r>
              <a:rPr lang="zh-CN" altLang="zh-CN" sz="2000" dirty="0" smtClean="0">
                <a:latin typeface="楷体" pitchFamily="49" charset="-122"/>
                <a:ea typeface="楷体" pitchFamily="49" charset="-122"/>
              </a:rPr>
              <a:t>如下</a:t>
            </a:r>
            <a:r>
              <a:rPr lang="en-US" altLang="zh-CN" sz="2000" dirty="0" smtClean="0">
                <a:latin typeface="楷体" pitchFamily="49" charset="-122"/>
                <a:ea typeface="楷体" pitchFamily="49" charset="-122"/>
              </a:rPr>
              <a:t>:</a:t>
            </a:r>
            <a:endParaRPr lang="zh-CN" altLang="zh-CN" sz="2000" dirty="0">
              <a:latin typeface="楷体" pitchFamily="49" charset="-122"/>
              <a:ea typeface="楷体" pitchFamily="49" charset="-122"/>
            </a:endParaRPr>
          </a:p>
        </p:txBody>
      </p:sp>
      <p:sp>
        <p:nvSpPr>
          <p:cNvPr id="59398"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399" name="Text Box 55"/>
          <p:cNvSpPr txBox="1">
            <a:spLocks noChangeArrowheads="1"/>
          </p:cNvSpPr>
          <p:nvPr/>
        </p:nvSpPr>
        <p:spPr bwMode="auto">
          <a:xfrm>
            <a:off x="19050" y="30163"/>
            <a:ext cx="255111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四、教学设计题</a:t>
            </a:r>
          </a:p>
        </p:txBody>
      </p:sp>
      <p:sp>
        <p:nvSpPr>
          <p:cNvPr id="11"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mn-ea"/>
                <a:ea typeface="+mn-ea"/>
              </a:rPr>
              <a:t>2017</a:t>
            </a:r>
            <a:r>
              <a:rPr lang="zh-CN" altLang="en-US" dirty="0" smtClean="0">
                <a:solidFill>
                  <a:srgbClr val="FFFFFF"/>
                </a:solidFill>
                <a:latin typeface="+mn-ea"/>
                <a:ea typeface="+mn-ea"/>
              </a:rPr>
              <a:t>年下半年</a:t>
            </a:r>
          </a:p>
        </p:txBody>
      </p:sp>
      <p:pic>
        <p:nvPicPr>
          <p:cNvPr id="12" name="图片 11"/>
          <p:cNvPicPr/>
          <p:nvPr/>
        </p:nvPicPr>
        <p:blipFill rotWithShape="1">
          <a:blip r:embed="rId2"/>
          <a:srcRect t="5341"/>
          <a:stretch/>
        </p:blipFill>
        <p:spPr>
          <a:xfrm>
            <a:off x="467544" y="2381947"/>
            <a:ext cx="7632848" cy="4143397"/>
          </a:xfrm>
          <a:prstGeom prst="rect">
            <a:avLst/>
          </a:prstGeom>
        </p:spPr>
      </p:pic>
    </p:spTree>
    <p:extLst>
      <p:ext uri="{BB962C8B-B14F-4D97-AF65-F5344CB8AC3E}">
        <p14:creationId xmlns:p14="http://schemas.microsoft.com/office/powerpoint/2010/main" val="895423717"/>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ChangeArrowheads="1"/>
          </p:cNvSpPr>
          <p:nvPr/>
        </p:nvSpPr>
        <p:spPr bwMode="auto">
          <a:xfrm>
            <a:off x="4386263" y="3233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endParaRPr lang="zh-CN" altLang="en-US"/>
          </a:p>
        </p:txBody>
      </p:sp>
      <p:sp>
        <p:nvSpPr>
          <p:cNvPr id="59395" name="Rectangle 3"/>
          <p:cNvSpPr>
            <a:spLocks noChangeArrowheads="1"/>
          </p:cNvSpPr>
          <p:nvPr/>
        </p:nvSpPr>
        <p:spPr bwMode="auto">
          <a:xfrm>
            <a:off x="4214813" y="32242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endParaRPr lang="zh-CN" altLang="en-US"/>
          </a:p>
        </p:txBody>
      </p:sp>
      <p:sp>
        <p:nvSpPr>
          <p:cNvPr id="59397" name="Text Box 7"/>
          <p:cNvSpPr txBox="1">
            <a:spLocks noChangeArrowheads="1"/>
          </p:cNvSpPr>
          <p:nvPr/>
        </p:nvSpPr>
        <p:spPr bwMode="auto">
          <a:xfrm>
            <a:off x="56356" y="856658"/>
            <a:ext cx="881221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r>
              <a:rPr lang="zh-CN" altLang="zh-CN" sz="2000" dirty="0">
                <a:latin typeface="楷体" pitchFamily="49" charset="-122"/>
                <a:ea typeface="楷体" pitchFamily="49" charset="-122"/>
              </a:rPr>
              <a:t>材料三 教学对象为高中二年级学生、已学过磁场，磁感应强度、安培力等知识。</a:t>
            </a:r>
          </a:p>
        </p:txBody>
      </p:sp>
      <p:sp>
        <p:nvSpPr>
          <p:cNvPr id="59398"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399" name="Text Box 55"/>
          <p:cNvSpPr txBox="1">
            <a:spLocks noChangeArrowheads="1"/>
          </p:cNvSpPr>
          <p:nvPr/>
        </p:nvSpPr>
        <p:spPr bwMode="auto">
          <a:xfrm>
            <a:off x="19050" y="30163"/>
            <a:ext cx="255111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四、教学设计题</a:t>
            </a:r>
          </a:p>
        </p:txBody>
      </p:sp>
      <p:sp>
        <p:nvSpPr>
          <p:cNvPr id="59402" name="矩形 1"/>
          <p:cNvSpPr>
            <a:spLocks noChangeArrowheads="1"/>
          </p:cNvSpPr>
          <p:nvPr/>
        </p:nvSpPr>
        <p:spPr bwMode="auto">
          <a:xfrm>
            <a:off x="107504" y="2132856"/>
            <a:ext cx="876106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kumimoji="1" lang="zh-CN" altLang="en-US" sz="2000" dirty="0" smtClean="0">
                <a:solidFill>
                  <a:srgbClr val="0000FF"/>
                </a:solidFill>
                <a:latin typeface="楷体" pitchFamily="49" charset="-122"/>
                <a:ea typeface="楷体" pitchFamily="49" charset="-122"/>
              </a:rPr>
              <a:t>任务</a:t>
            </a:r>
            <a:r>
              <a:rPr kumimoji="1" lang="en-US" altLang="zh-CN" sz="2000" dirty="0">
                <a:solidFill>
                  <a:srgbClr val="0000FF"/>
                </a:solidFill>
                <a:latin typeface="楷体" pitchFamily="49" charset="-122"/>
                <a:ea typeface="楷体" pitchFamily="49" charset="-122"/>
              </a:rPr>
              <a:t>:</a:t>
            </a:r>
          </a:p>
          <a:p>
            <a:pPr algn="just"/>
            <a:r>
              <a:rPr kumimoji="1" lang="en-US" altLang="zh-CN" sz="2000" dirty="0">
                <a:solidFill>
                  <a:srgbClr val="0000FF"/>
                </a:solidFill>
                <a:latin typeface="楷体" pitchFamily="49" charset="-122"/>
                <a:ea typeface="楷体" pitchFamily="49" charset="-122"/>
              </a:rPr>
              <a:t>(1</a:t>
            </a:r>
            <a:r>
              <a:rPr kumimoji="1" lang="en-US" altLang="zh-CN" sz="2000" dirty="0" smtClean="0">
                <a:solidFill>
                  <a:srgbClr val="0000FF"/>
                </a:solidFill>
                <a:latin typeface="楷体" pitchFamily="49" charset="-122"/>
                <a:ea typeface="楷体" pitchFamily="49" charset="-122"/>
              </a:rPr>
              <a:t>)</a:t>
            </a:r>
            <a:r>
              <a:rPr kumimoji="1" lang="zh-CN" altLang="zh-CN" sz="2000" dirty="0">
                <a:solidFill>
                  <a:srgbClr val="0000FF"/>
                </a:solidFill>
                <a:latin typeface="楷体" pitchFamily="49" charset="-122"/>
                <a:ea typeface="楷体" pitchFamily="49" charset="-122"/>
              </a:rPr>
              <a:t>简述左手定则的内容。</a:t>
            </a:r>
            <a:r>
              <a:rPr kumimoji="1" lang="en-US" altLang="zh-CN" sz="2000" dirty="0" smtClean="0">
                <a:solidFill>
                  <a:srgbClr val="0000FF"/>
                </a:solidFill>
                <a:latin typeface="楷体" pitchFamily="49" charset="-122"/>
                <a:ea typeface="楷体" pitchFamily="49" charset="-122"/>
              </a:rPr>
              <a:t>(</a:t>
            </a:r>
            <a:r>
              <a:rPr kumimoji="1" lang="en-US" altLang="zh-CN" sz="2000" dirty="0">
                <a:solidFill>
                  <a:srgbClr val="0000FF"/>
                </a:solidFill>
                <a:latin typeface="楷体" pitchFamily="49" charset="-122"/>
                <a:ea typeface="楷体" pitchFamily="49" charset="-122"/>
              </a:rPr>
              <a:t>4</a:t>
            </a:r>
            <a:r>
              <a:rPr kumimoji="1" lang="zh-CN" altLang="en-US" sz="2000" dirty="0">
                <a:solidFill>
                  <a:srgbClr val="0000FF"/>
                </a:solidFill>
                <a:latin typeface="楷体" pitchFamily="49" charset="-122"/>
                <a:ea typeface="楷体" pitchFamily="49" charset="-122"/>
              </a:rPr>
              <a:t>分</a:t>
            </a:r>
            <a:r>
              <a:rPr kumimoji="1" lang="en-US" altLang="zh-CN" sz="2000" dirty="0" smtClean="0">
                <a:solidFill>
                  <a:srgbClr val="0000FF"/>
                </a:solidFill>
                <a:latin typeface="楷体" pitchFamily="49" charset="-122"/>
                <a:ea typeface="楷体" pitchFamily="49" charset="-122"/>
              </a:rPr>
              <a:t>)</a:t>
            </a:r>
            <a:r>
              <a:rPr kumimoji="1" lang="en-US" altLang="zh-CN" sz="2000" dirty="0">
                <a:solidFill>
                  <a:srgbClr val="C00000"/>
                </a:solidFill>
                <a:latin typeface="楷体" pitchFamily="49" charset="-122"/>
                <a:ea typeface="楷体" pitchFamily="49" charset="-122"/>
              </a:rPr>
              <a:t> </a:t>
            </a:r>
            <a:r>
              <a:rPr kumimoji="1" lang="en-US" altLang="zh-CN" sz="2000" dirty="0" smtClean="0">
                <a:solidFill>
                  <a:srgbClr val="C00000"/>
                </a:solidFill>
                <a:latin typeface="楷体" pitchFamily="49" charset="-122"/>
                <a:ea typeface="楷体" pitchFamily="49" charset="-122"/>
              </a:rPr>
              <a:t>(</a:t>
            </a:r>
            <a:r>
              <a:rPr kumimoji="1" lang="zh-CN" altLang="en-US" sz="2000" dirty="0" smtClean="0">
                <a:solidFill>
                  <a:srgbClr val="C00000"/>
                </a:solidFill>
                <a:latin typeface="楷体" pitchFamily="49" charset="-122"/>
                <a:ea typeface="楷体" pitchFamily="49" charset="-122"/>
              </a:rPr>
              <a:t>演示实验</a:t>
            </a:r>
            <a:r>
              <a:rPr kumimoji="1" lang="en-US" altLang="zh-CN" sz="2000" dirty="0" smtClean="0">
                <a:solidFill>
                  <a:srgbClr val="C00000"/>
                </a:solidFill>
                <a:latin typeface="楷体" pitchFamily="49" charset="-122"/>
                <a:ea typeface="楷体" pitchFamily="49" charset="-122"/>
              </a:rPr>
              <a:t>)</a:t>
            </a:r>
            <a:endParaRPr kumimoji="1" lang="en-US" altLang="zh-CN" sz="2000" dirty="0">
              <a:solidFill>
                <a:srgbClr val="0000FF"/>
              </a:solidFill>
              <a:latin typeface="楷体" pitchFamily="49" charset="-122"/>
              <a:ea typeface="楷体" pitchFamily="49" charset="-122"/>
            </a:endParaRPr>
          </a:p>
          <a:p>
            <a:r>
              <a:rPr kumimoji="1" lang="en-US" altLang="zh-CN" sz="2000" dirty="0">
                <a:solidFill>
                  <a:srgbClr val="0000FF"/>
                </a:solidFill>
                <a:latin typeface="楷体" pitchFamily="49" charset="-122"/>
                <a:ea typeface="楷体" pitchFamily="49" charset="-122"/>
              </a:rPr>
              <a:t>(2</a:t>
            </a:r>
            <a:r>
              <a:rPr kumimoji="1" lang="en-US" altLang="zh-CN" sz="2000" dirty="0" smtClean="0">
                <a:solidFill>
                  <a:srgbClr val="0000FF"/>
                </a:solidFill>
                <a:latin typeface="楷体" pitchFamily="49" charset="-122"/>
                <a:ea typeface="楷体" pitchFamily="49" charset="-122"/>
              </a:rPr>
              <a:t>)</a:t>
            </a:r>
            <a:r>
              <a:rPr kumimoji="1" lang="zh-CN" altLang="zh-CN" sz="2000" dirty="0">
                <a:solidFill>
                  <a:srgbClr val="0000FF"/>
                </a:solidFill>
                <a:latin typeface="楷体" pitchFamily="49" charset="-122"/>
                <a:ea typeface="楷体" pitchFamily="49" charset="-122"/>
              </a:rPr>
              <a:t>根据上述材料完成</a:t>
            </a:r>
            <a:r>
              <a:rPr kumimoji="1" lang="en-US" altLang="zh-CN" sz="2000" dirty="0">
                <a:solidFill>
                  <a:srgbClr val="C00000"/>
                </a:solidFill>
                <a:latin typeface="楷体" pitchFamily="49" charset="-122"/>
                <a:ea typeface="楷体" pitchFamily="49" charset="-122"/>
              </a:rPr>
              <a:t>“</a:t>
            </a:r>
            <a:r>
              <a:rPr kumimoji="1" lang="zh-CN" altLang="zh-CN" sz="2000" dirty="0">
                <a:solidFill>
                  <a:srgbClr val="C00000"/>
                </a:solidFill>
                <a:latin typeface="楷体" pitchFamily="49" charset="-122"/>
                <a:ea typeface="楷体" pitchFamily="49" charset="-122"/>
              </a:rPr>
              <a:t>实验：洛仑兹力的方向</a:t>
            </a:r>
            <a:r>
              <a:rPr kumimoji="1" lang="en-US" altLang="zh-CN" sz="2000" dirty="0">
                <a:solidFill>
                  <a:srgbClr val="C00000"/>
                </a:solidFill>
                <a:latin typeface="楷体" pitchFamily="49" charset="-122"/>
                <a:ea typeface="楷体" pitchFamily="49" charset="-122"/>
              </a:rPr>
              <a:t>”</a:t>
            </a:r>
            <a:r>
              <a:rPr kumimoji="1" lang="zh-CN" altLang="zh-CN" sz="2000" dirty="0">
                <a:solidFill>
                  <a:srgbClr val="0000FF"/>
                </a:solidFill>
                <a:latin typeface="楷体" pitchFamily="49" charset="-122"/>
                <a:ea typeface="楷体" pitchFamily="49" charset="-122"/>
              </a:rPr>
              <a:t>学习内容的教学设计。其中包括：教学</a:t>
            </a:r>
            <a:r>
              <a:rPr kumimoji="1" lang="zh-CN" altLang="zh-CN" sz="2000" dirty="0" smtClean="0">
                <a:solidFill>
                  <a:srgbClr val="0000FF"/>
                </a:solidFill>
                <a:latin typeface="楷体" pitchFamily="49" charset="-122"/>
                <a:ea typeface="楷体" pitchFamily="49" charset="-122"/>
              </a:rPr>
              <a:t>目标</a:t>
            </a:r>
            <a:r>
              <a:rPr kumimoji="1" lang="zh-CN" altLang="zh-CN" sz="2000" dirty="0">
                <a:solidFill>
                  <a:srgbClr val="0000FF"/>
                </a:solidFill>
                <a:latin typeface="楷体" pitchFamily="49" charset="-122"/>
                <a:ea typeface="楷体" pitchFamily="49" charset="-122"/>
              </a:rPr>
              <a:t>、教学</a:t>
            </a:r>
            <a:r>
              <a:rPr kumimoji="1" lang="zh-CN" altLang="zh-CN" sz="2000" dirty="0" smtClean="0">
                <a:solidFill>
                  <a:srgbClr val="0000FF"/>
                </a:solidFill>
                <a:latin typeface="楷体" pitchFamily="49" charset="-122"/>
                <a:ea typeface="楷体" pitchFamily="49" charset="-122"/>
              </a:rPr>
              <a:t>重点</a:t>
            </a:r>
            <a:r>
              <a:rPr kumimoji="1" lang="zh-CN" altLang="en-US" sz="2000" dirty="0" smtClean="0">
                <a:solidFill>
                  <a:srgbClr val="0000FF"/>
                </a:solidFill>
                <a:latin typeface="楷体" pitchFamily="49" charset="-122"/>
                <a:ea typeface="楷体" pitchFamily="49" charset="-122"/>
              </a:rPr>
              <a:t>、</a:t>
            </a:r>
            <a:r>
              <a:rPr kumimoji="1" lang="zh-CN" altLang="zh-CN" sz="2000" dirty="0" smtClean="0">
                <a:solidFill>
                  <a:srgbClr val="0000FF"/>
                </a:solidFill>
                <a:latin typeface="楷体" pitchFamily="49" charset="-122"/>
                <a:ea typeface="楷体" pitchFamily="49" charset="-122"/>
              </a:rPr>
              <a:t>教学</a:t>
            </a:r>
            <a:r>
              <a:rPr kumimoji="1" lang="zh-CN" altLang="zh-CN" sz="2000" dirty="0">
                <a:solidFill>
                  <a:srgbClr val="0000FF"/>
                </a:solidFill>
                <a:latin typeface="楷体" pitchFamily="49" charset="-122"/>
                <a:ea typeface="楷体" pitchFamily="49" charset="-122"/>
              </a:rPr>
              <a:t>过程及设计</a:t>
            </a:r>
            <a:r>
              <a:rPr kumimoji="1" lang="zh-CN" altLang="zh-CN" sz="2000" dirty="0" smtClean="0">
                <a:solidFill>
                  <a:srgbClr val="0000FF"/>
                </a:solidFill>
                <a:latin typeface="楷体" pitchFamily="49" charset="-122"/>
                <a:ea typeface="楷体" pitchFamily="49" charset="-122"/>
              </a:rPr>
              <a:t>意图</a:t>
            </a:r>
            <a:r>
              <a:rPr kumimoji="1" lang="en-US" altLang="zh-CN" sz="2000" dirty="0" smtClean="0">
                <a:solidFill>
                  <a:srgbClr val="0000FF"/>
                </a:solidFill>
                <a:latin typeface="楷体" pitchFamily="49" charset="-122"/>
                <a:ea typeface="楷体" pitchFamily="49" charset="-122"/>
              </a:rPr>
              <a:t>(</a:t>
            </a:r>
            <a:r>
              <a:rPr kumimoji="1" lang="zh-CN" altLang="zh-CN" sz="2000" dirty="0" smtClean="0">
                <a:solidFill>
                  <a:srgbClr val="0000FF"/>
                </a:solidFill>
                <a:latin typeface="楷体" pitchFamily="49" charset="-122"/>
                <a:ea typeface="楷体" pitchFamily="49" charset="-122"/>
              </a:rPr>
              <a:t>不</a:t>
            </a:r>
            <a:r>
              <a:rPr kumimoji="1" lang="zh-CN" altLang="zh-CN" sz="2000" dirty="0">
                <a:solidFill>
                  <a:srgbClr val="0000FF"/>
                </a:solidFill>
                <a:latin typeface="楷体" pitchFamily="49" charset="-122"/>
                <a:ea typeface="楷体" pitchFamily="49" charset="-122"/>
              </a:rPr>
              <a:t>少于</a:t>
            </a:r>
            <a:r>
              <a:rPr kumimoji="1" lang="en-US" altLang="zh-CN" sz="2000" dirty="0">
                <a:solidFill>
                  <a:srgbClr val="0000FF"/>
                </a:solidFill>
                <a:latin typeface="楷体" pitchFamily="49" charset="-122"/>
                <a:ea typeface="楷体" pitchFamily="49" charset="-122"/>
              </a:rPr>
              <a:t> 300 </a:t>
            </a:r>
            <a:r>
              <a:rPr kumimoji="1" lang="zh-CN" altLang="zh-CN" sz="2000" dirty="0" smtClean="0">
                <a:solidFill>
                  <a:srgbClr val="0000FF"/>
                </a:solidFill>
                <a:latin typeface="楷体" pitchFamily="49" charset="-122"/>
                <a:ea typeface="楷体" pitchFamily="49" charset="-122"/>
              </a:rPr>
              <a:t>字</a:t>
            </a:r>
            <a:r>
              <a:rPr kumimoji="1" lang="en-US" altLang="zh-CN" sz="2000" dirty="0">
                <a:solidFill>
                  <a:srgbClr val="0000FF"/>
                </a:solidFill>
                <a:latin typeface="楷体" pitchFamily="49" charset="-122"/>
                <a:ea typeface="楷体" pitchFamily="49" charset="-122"/>
              </a:rPr>
              <a:t>)</a:t>
            </a:r>
            <a:r>
              <a:rPr kumimoji="1" lang="zh-CN" altLang="en-US" sz="2000" dirty="0" smtClean="0">
                <a:solidFill>
                  <a:srgbClr val="0000FF"/>
                </a:solidFill>
                <a:latin typeface="楷体" pitchFamily="49" charset="-122"/>
                <a:ea typeface="楷体" pitchFamily="49" charset="-122"/>
              </a:rPr>
              <a:t>。</a:t>
            </a:r>
            <a:r>
              <a:rPr kumimoji="1" lang="en-US" altLang="zh-CN" sz="2000" dirty="0">
                <a:solidFill>
                  <a:srgbClr val="0000FF"/>
                </a:solidFill>
                <a:latin typeface="楷体" pitchFamily="49" charset="-122"/>
                <a:ea typeface="楷体" pitchFamily="49" charset="-122"/>
              </a:rPr>
              <a:t>(24</a:t>
            </a:r>
            <a:r>
              <a:rPr kumimoji="1" lang="zh-CN" altLang="en-US" sz="2000" dirty="0">
                <a:solidFill>
                  <a:srgbClr val="0000FF"/>
                </a:solidFill>
                <a:latin typeface="楷体" pitchFamily="49" charset="-122"/>
                <a:ea typeface="楷体" pitchFamily="49" charset="-122"/>
              </a:rPr>
              <a:t>分</a:t>
            </a:r>
            <a:r>
              <a:rPr kumimoji="1" lang="en-US" altLang="zh-CN" sz="2000" dirty="0" smtClean="0">
                <a:solidFill>
                  <a:srgbClr val="0000FF"/>
                </a:solidFill>
                <a:latin typeface="楷体" pitchFamily="49" charset="-122"/>
                <a:ea typeface="楷体" pitchFamily="49" charset="-122"/>
              </a:rPr>
              <a:t>)</a:t>
            </a:r>
            <a:r>
              <a:rPr lang="zh-CN" altLang="zh-CN" sz="2000" dirty="0"/>
              <a:t> </a:t>
            </a:r>
            <a:endParaRPr kumimoji="1" lang="en-US" altLang="zh-CN" sz="2000" dirty="0">
              <a:solidFill>
                <a:srgbClr val="0000FF"/>
              </a:solidFill>
              <a:latin typeface="楷体" pitchFamily="49" charset="-122"/>
              <a:ea typeface="楷体" pitchFamily="49" charset="-122"/>
            </a:endParaRPr>
          </a:p>
        </p:txBody>
      </p:sp>
      <p:sp>
        <p:nvSpPr>
          <p:cNvPr id="10"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mn-ea"/>
                <a:ea typeface="+mn-ea"/>
              </a:rPr>
              <a:t>2017</a:t>
            </a:r>
            <a:r>
              <a:rPr lang="zh-CN" altLang="en-US" dirty="0" smtClean="0">
                <a:solidFill>
                  <a:srgbClr val="FFFFFF"/>
                </a:solidFill>
                <a:latin typeface="+mn-ea"/>
                <a:ea typeface="+mn-ea"/>
              </a:rPr>
              <a:t>年下半年</a:t>
            </a:r>
          </a:p>
        </p:txBody>
      </p:sp>
    </p:spTree>
    <p:extLst>
      <p:ext uri="{BB962C8B-B14F-4D97-AF65-F5344CB8AC3E}">
        <p14:creationId xmlns:p14="http://schemas.microsoft.com/office/powerpoint/2010/main" val="2266857165"/>
      </p:ext>
    </p:extLst>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19050" y="571500"/>
            <a:ext cx="9088438" cy="6097860"/>
          </a:xfrm>
          <a:prstGeom prst="rect">
            <a:avLst/>
          </a:prstGeom>
        </p:spPr>
        <p:txBody>
          <a:bodyPr/>
          <a:lstStyle/>
          <a:p>
            <a:pPr eaLnBrk="1" hangingPunct="1">
              <a:buFontTx/>
              <a:buNone/>
              <a:defRPr/>
            </a:pPr>
            <a:r>
              <a:rPr kumimoji="1" lang="en-US" altLang="zh-CN" sz="2000" b="1" dirty="0" smtClean="0">
                <a:solidFill>
                  <a:srgbClr val="0000FF"/>
                </a:solidFill>
                <a:latin typeface="楷体" pitchFamily="49" charset="-122"/>
                <a:ea typeface="楷体" pitchFamily="49" charset="-122"/>
              </a:rPr>
              <a:t>13.</a:t>
            </a:r>
            <a:r>
              <a:rPr kumimoji="1" lang="zh-CN" altLang="zh-CN" sz="2000" b="1" dirty="0" smtClean="0">
                <a:solidFill>
                  <a:srgbClr val="0000FF"/>
                </a:solidFill>
                <a:latin typeface="楷体" pitchFamily="49" charset="-122"/>
                <a:ea typeface="楷体" pitchFamily="49" charset="-122"/>
              </a:rPr>
              <a:t>参考答案</a:t>
            </a:r>
            <a:endParaRPr kumimoji="1" lang="zh-CN" altLang="en-US" sz="2000" b="1" dirty="0" smtClean="0">
              <a:solidFill>
                <a:srgbClr val="0000FF"/>
              </a:solidFill>
              <a:latin typeface="楷体" pitchFamily="49" charset="-122"/>
              <a:ea typeface="楷体" pitchFamily="49" charset="-122"/>
            </a:endParaRPr>
          </a:p>
          <a:p>
            <a:pPr marL="0" indent="0">
              <a:buNone/>
              <a:defRPr/>
            </a:pPr>
            <a:r>
              <a:rPr kumimoji="1" lang="en-US" altLang="zh-CN" sz="2000" b="1" dirty="0" smtClean="0">
                <a:solidFill>
                  <a:srgbClr val="0000FF"/>
                </a:solidFill>
                <a:latin typeface="楷体" pitchFamily="49" charset="-122"/>
                <a:ea typeface="楷体" pitchFamily="49" charset="-122"/>
              </a:rPr>
              <a:t>(1)</a:t>
            </a:r>
            <a:r>
              <a:rPr kumimoji="1" lang="zh-CN" altLang="en-US" sz="2000" b="1" dirty="0" smtClean="0">
                <a:solidFill>
                  <a:srgbClr val="0000FF"/>
                </a:solidFill>
                <a:latin typeface="楷体" pitchFamily="49" charset="-122"/>
                <a:ea typeface="楷体" pitchFamily="49" charset="-122"/>
              </a:rPr>
              <a:t>左手定则</a:t>
            </a:r>
            <a:r>
              <a:rPr kumimoji="1" lang="en-US" altLang="zh-CN" sz="2000" b="1" dirty="0" smtClean="0">
                <a:solidFill>
                  <a:srgbClr val="0000FF"/>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伸开左手</a:t>
            </a:r>
            <a:r>
              <a:rPr lang="en-US" altLang="zh-CN" sz="2000" b="1" dirty="0">
                <a:solidFill>
                  <a:srgbClr val="333333"/>
                </a:solidFill>
                <a:latin typeface="楷体" pitchFamily="49" charset="-122"/>
                <a:ea typeface="楷体" pitchFamily="49" charset="-122"/>
              </a:rPr>
              <a:t> ,</a:t>
            </a:r>
            <a:r>
              <a:rPr lang="zh-CN" altLang="zh-CN" sz="2000" b="1" dirty="0">
                <a:solidFill>
                  <a:srgbClr val="333333"/>
                </a:solidFill>
                <a:latin typeface="楷体" pitchFamily="49" charset="-122"/>
                <a:ea typeface="楷体" pitchFamily="49" charset="-122"/>
              </a:rPr>
              <a:t>使拇指与其余四个手指垂直</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并且都与手掌在同一个平面内，让磁感线从掌心穿人，并使四指指向正电荷运动的方向</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这时拇指所指的方向就是运动的正电荷在磁场中所受洛伦兹力的方向</a:t>
            </a:r>
            <a:r>
              <a:rPr lang="zh-CN" altLang="zh-CN" sz="2000" b="1" dirty="0" smtClean="0">
                <a:solidFill>
                  <a:srgbClr val="333333"/>
                </a:solidFill>
                <a:latin typeface="楷体" pitchFamily="49" charset="-122"/>
                <a:ea typeface="楷体" pitchFamily="49" charset="-122"/>
              </a:rPr>
              <a:t>。</a:t>
            </a:r>
            <a:endParaRPr lang="en-US" altLang="zh-CN" sz="2000" b="1" dirty="0">
              <a:solidFill>
                <a:schemeClr val="accent6">
                  <a:lumMod val="10000"/>
                </a:schemeClr>
              </a:solidFill>
              <a:latin typeface="楷体" pitchFamily="49" charset="-122"/>
              <a:ea typeface="楷体" pitchFamily="49" charset="-122"/>
            </a:endParaRPr>
          </a:p>
          <a:p>
            <a:pPr eaLnBrk="1" hangingPunct="1">
              <a:buFontTx/>
              <a:buNone/>
              <a:defRPr/>
            </a:pPr>
            <a:r>
              <a:rPr lang="en-US" altLang="zh-CN" sz="2000" b="1" dirty="0" smtClean="0">
                <a:solidFill>
                  <a:srgbClr val="0000FF"/>
                </a:solidFill>
                <a:latin typeface="楷体" pitchFamily="49" charset="-122"/>
                <a:ea typeface="楷体" pitchFamily="49" charset="-122"/>
              </a:rPr>
              <a:t>(2)</a:t>
            </a:r>
            <a:r>
              <a:rPr kumimoji="1" lang="zh-CN" altLang="en-US" sz="2000" b="1" dirty="0" smtClean="0">
                <a:solidFill>
                  <a:srgbClr val="0000FF"/>
                </a:solidFill>
                <a:latin typeface="楷体" pitchFamily="49" charset="-122"/>
                <a:ea typeface="楷体" pitchFamily="49" charset="-122"/>
              </a:rPr>
              <a:t>教学设计</a:t>
            </a:r>
            <a:r>
              <a:rPr kumimoji="1" lang="en-US" altLang="zh-CN" sz="2000" b="1" dirty="0" smtClean="0">
                <a:solidFill>
                  <a:srgbClr val="0000FF"/>
                </a:solidFill>
                <a:latin typeface="楷体" pitchFamily="49" charset="-122"/>
                <a:ea typeface="楷体" pitchFamily="49" charset="-122"/>
              </a:rPr>
              <a:t>:     </a:t>
            </a:r>
          </a:p>
          <a:p>
            <a:pPr marL="0" indent="0" algn="ctr">
              <a:buFontTx/>
              <a:buNone/>
              <a:defRPr/>
            </a:pPr>
            <a:r>
              <a:rPr kumimoji="1" lang="zh-CN" altLang="zh-CN" sz="2000" b="1" dirty="0" smtClean="0">
                <a:solidFill>
                  <a:srgbClr val="C00000"/>
                </a:solidFill>
                <a:latin typeface="楷体" pitchFamily="49" charset="-122"/>
                <a:ea typeface="楷体" pitchFamily="49" charset="-122"/>
              </a:rPr>
              <a:t>实验</a:t>
            </a:r>
            <a:r>
              <a:rPr kumimoji="1" lang="zh-CN" altLang="zh-CN" sz="2000" b="1" dirty="0">
                <a:solidFill>
                  <a:srgbClr val="C00000"/>
                </a:solidFill>
                <a:latin typeface="楷体" pitchFamily="49" charset="-122"/>
                <a:ea typeface="楷体" pitchFamily="49" charset="-122"/>
              </a:rPr>
              <a:t>：洛仑兹力的</a:t>
            </a:r>
            <a:r>
              <a:rPr kumimoji="1" lang="zh-CN" altLang="zh-CN" sz="2000" b="1" dirty="0" smtClean="0">
                <a:solidFill>
                  <a:srgbClr val="C00000"/>
                </a:solidFill>
                <a:latin typeface="楷体" pitchFamily="49" charset="-122"/>
                <a:ea typeface="楷体" pitchFamily="49" charset="-122"/>
              </a:rPr>
              <a:t>方向</a:t>
            </a:r>
            <a:endParaRPr kumimoji="1" lang="en-US" altLang="zh-CN" sz="2000" b="1" dirty="0" smtClean="0">
              <a:solidFill>
                <a:srgbClr val="C00000"/>
              </a:solidFill>
              <a:latin typeface="楷体" pitchFamily="49" charset="-122"/>
              <a:ea typeface="楷体" pitchFamily="49" charset="-122"/>
            </a:endParaRPr>
          </a:p>
          <a:p>
            <a:pPr marL="0" indent="0">
              <a:buNone/>
            </a:pPr>
            <a:r>
              <a:rPr lang="zh-CN" altLang="en-US" sz="2000" b="1" dirty="0" smtClean="0">
                <a:solidFill>
                  <a:srgbClr val="333333"/>
                </a:solidFill>
                <a:latin typeface="楷体" pitchFamily="49" charset="-122"/>
                <a:ea typeface="楷体" pitchFamily="49" charset="-122"/>
              </a:rPr>
              <a:t>一、</a:t>
            </a:r>
            <a:r>
              <a:rPr lang="zh-CN" altLang="zh-CN" sz="2000" b="1" dirty="0" smtClean="0">
                <a:solidFill>
                  <a:srgbClr val="333333"/>
                </a:solidFill>
                <a:latin typeface="楷体" pitchFamily="49" charset="-122"/>
                <a:ea typeface="楷体" pitchFamily="49" charset="-122"/>
              </a:rPr>
              <a:t>教学</a:t>
            </a:r>
            <a:r>
              <a:rPr lang="zh-CN" altLang="zh-CN" sz="2000" b="1" dirty="0">
                <a:solidFill>
                  <a:srgbClr val="333333"/>
                </a:solidFill>
                <a:latin typeface="楷体" pitchFamily="49" charset="-122"/>
                <a:ea typeface="楷体" pitchFamily="49" charset="-122"/>
              </a:rPr>
              <a:t>目标</a:t>
            </a:r>
            <a:r>
              <a:rPr lang="en-US" altLang="zh-CN" sz="2000" b="1" dirty="0">
                <a:solidFill>
                  <a:srgbClr val="333333"/>
                </a:solidFill>
                <a:latin typeface="楷体" pitchFamily="49" charset="-122"/>
                <a:ea typeface="楷体" pitchFamily="49" charset="-122"/>
              </a:rPr>
              <a:t>:</a:t>
            </a:r>
            <a:endParaRPr lang="zh-CN" altLang="zh-CN" sz="2000" b="1" dirty="0">
              <a:solidFill>
                <a:srgbClr val="333333"/>
              </a:solidFill>
              <a:latin typeface="楷体" pitchFamily="49" charset="-122"/>
              <a:ea typeface="楷体" pitchFamily="49" charset="-122"/>
            </a:endParaRPr>
          </a:p>
          <a:p>
            <a:pPr marL="0" indent="0">
              <a:buNone/>
            </a:pPr>
            <a:r>
              <a:rPr lang="en-US" altLang="zh-CN" sz="2000" b="1" dirty="0" smtClean="0">
                <a:solidFill>
                  <a:srgbClr val="333333"/>
                </a:solidFill>
                <a:latin typeface="楷体" pitchFamily="49" charset="-122"/>
                <a:ea typeface="楷体" pitchFamily="49" charset="-122"/>
              </a:rPr>
              <a:t>①</a:t>
            </a:r>
            <a:r>
              <a:rPr lang="zh-CN" altLang="zh-CN" sz="2000" b="1" dirty="0">
                <a:solidFill>
                  <a:srgbClr val="333333"/>
                </a:solidFill>
                <a:latin typeface="楷体" pitchFamily="49" charset="-122"/>
                <a:ea typeface="楷体" pitchFamily="49" charset="-122"/>
              </a:rPr>
              <a:t>知识与技能</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知道什么是洛伦兹力</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会判断洛伦兹力的方向</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知道洛伦兹力大小的推导过程。</a:t>
            </a:r>
          </a:p>
          <a:p>
            <a:pPr marL="0" indent="0">
              <a:buNone/>
            </a:pPr>
            <a:r>
              <a:rPr lang="en-US" altLang="zh-CN" sz="2000" b="1" dirty="0" smtClean="0">
                <a:solidFill>
                  <a:srgbClr val="333333"/>
                </a:solidFill>
                <a:latin typeface="楷体" pitchFamily="49" charset="-122"/>
                <a:ea typeface="楷体" pitchFamily="49" charset="-122"/>
              </a:rPr>
              <a:t>②</a:t>
            </a:r>
            <a:r>
              <a:rPr lang="zh-CN" altLang="zh-CN" sz="2000" b="1" dirty="0">
                <a:solidFill>
                  <a:srgbClr val="333333"/>
                </a:solidFill>
                <a:latin typeface="楷体" pitchFamily="49" charset="-122"/>
                <a:ea typeface="楷体" pitchFamily="49" charset="-122"/>
              </a:rPr>
              <a:t>过程与方法</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通过对安培力微观本质的猜测</a:t>
            </a:r>
            <a:r>
              <a:rPr lang="en-US" altLang="zh-CN" sz="2000" b="1" dirty="0">
                <a:solidFill>
                  <a:srgbClr val="333333"/>
                </a:solidFill>
                <a:latin typeface="楷体" pitchFamily="49" charset="-122"/>
                <a:ea typeface="楷体" pitchFamily="49" charset="-122"/>
              </a:rPr>
              <a:t>,</a:t>
            </a:r>
            <a:r>
              <a:rPr lang="zh-CN" altLang="zh-CN" sz="2000" b="1" dirty="0">
                <a:solidFill>
                  <a:srgbClr val="00B050"/>
                </a:solidFill>
                <a:latin typeface="楷体" pitchFamily="49" charset="-122"/>
                <a:ea typeface="楷体" pitchFamily="49" charset="-122"/>
              </a:rPr>
              <a:t>培养</a:t>
            </a:r>
            <a:r>
              <a:rPr lang="zh-CN" altLang="zh-CN" sz="2000" b="1" dirty="0">
                <a:solidFill>
                  <a:srgbClr val="333333"/>
                </a:solidFill>
                <a:latin typeface="楷体" pitchFamily="49" charset="-122"/>
                <a:ea typeface="楷体" pitchFamily="49" charset="-122"/>
              </a:rPr>
              <a:t>联想和猜测能力</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通过推导洛伦兹力的公式</a:t>
            </a:r>
            <a:r>
              <a:rPr lang="en-US" altLang="zh-CN" sz="2000" b="1" dirty="0">
                <a:solidFill>
                  <a:srgbClr val="333333"/>
                </a:solidFill>
                <a:latin typeface="楷体" pitchFamily="49" charset="-122"/>
                <a:ea typeface="楷体" pitchFamily="49" charset="-122"/>
              </a:rPr>
              <a:t>,</a:t>
            </a:r>
            <a:r>
              <a:rPr lang="zh-CN" altLang="zh-CN" sz="2000" b="1" dirty="0">
                <a:solidFill>
                  <a:srgbClr val="00B050"/>
                </a:solidFill>
                <a:latin typeface="楷体" pitchFamily="49" charset="-122"/>
                <a:ea typeface="楷体" pitchFamily="49" charset="-122"/>
              </a:rPr>
              <a:t>培养</a:t>
            </a:r>
            <a:r>
              <a:rPr lang="zh-CN" altLang="zh-CN" sz="2000" b="1" dirty="0">
                <a:solidFill>
                  <a:srgbClr val="333333"/>
                </a:solidFill>
                <a:latin typeface="楷体" pitchFamily="49" charset="-122"/>
                <a:ea typeface="楷体" pitchFamily="49" charset="-122"/>
              </a:rPr>
              <a:t>逻辑推理能力</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通过演示实验</a:t>
            </a:r>
            <a:r>
              <a:rPr lang="en-US" altLang="zh-CN" sz="2000" b="1" dirty="0">
                <a:solidFill>
                  <a:srgbClr val="333333"/>
                </a:solidFill>
                <a:latin typeface="楷体" pitchFamily="49" charset="-122"/>
                <a:ea typeface="楷体" pitchFamily="49" charset="-122"/>
              </a:rPr>
              <a:t>,</a:t>
            </a:r>
            <a:r>
              <a:rPr lang="zh-CN" altLang="zh-CN" sz="2000" b="1" dirty="0">
                <a:solidFill>
                  <a:srgbClr val="00B050"/>
                </a:solidFill>
                <a:latin typeface="楷体" pitchFamily="49" charset="-122"/>
                <a:ea typeface="楷体" pitchFamily="49" charset="-122"/>
              </a:rPr>
              <a:t>培养</a:t>
            </a:r>
            <a:r>
              <a:rPr lang="zh-CN" altLang="zh-CN" sz="2000" b="1" dirty="0">
                <a:solidFill>
                  <a:srgbClr val="333333"/>
                </a:solidFill>
                <a:latin typeface="楷体" pitchFamily="49" charset="-122"/>
                <a:ea typeface="楷体" pitchFamily="49" charset="-122"/>
              </a:rPr>
              <a:t>观察能力</a:t>
            </a:r>
            <a:r>
              <a:rPr lang="zh-CN" altLang="zh-CN" sz="2000" b="1" dirty="0" smtClean="0">
                <a:solidFill>
                  <a:srgbClr val="333333"/>
                </a:solidFill>
                <a:latin typeface="楷体" pitchFamily="49" charset="-122"/>
                <a:ea typeface="楷体" pitchFamily="49" charset="-122"/>
              </a:rPr>
              <a:t>。</a:t>
            </a:r>
          </a:p>
          <a:p>
            <a:pPr marL="0" indent="0">
              <a:buNone/>
            </a:pPr>
            <a:r>
              <a:rPr lang="en-US" altLang="zh-CN" sz="2000" b="1" dirty="0" smtClean="0">
                <a:solidFill>
                  <a:srgbClr val="333333"/>
                </a:solidFill>
                <a:latin typeface="楷体" pitchFamily="49" charset="-122"/>
                <a:ea typeface="楷体" pitchFamily="49" charset="-122"/>
              </a:rPr>
              <a:t>③</a:t>
            </a:r>
            <a:r>
              <a:rPr lang="zh-CN" altLang="zh-CN" sz="2000" b="1" dirty="0" smtClean="0">
                <a:solidFill>
                  <a:srgbClr val="333333"/>
                </a:solidFill>
                <a:latin typeface="楷体" pitchFamily="49" charset="-122"/>
                <a:ea typeface="楷体" pitchFamily="49" charset="-122"/>
              </a:rPr>
              <a:t>情感态度与价值观</a:t>
            </a:r>
            <a:r>
              <a:rPr lang="en-US" altLang="zh-CN" sz="2000" b="1" dirty="0" smtClean="0">
                <a:solidFill>
                  <a:srgbClr val="333333"/>
                </a:solidFill>
                <a:latin typeface="楷体" pitchFamily="49" charset="-122"/>
                <a:ea typeface="楷体" pitchFamily="49" charset="-122"/>
              </a:rPr>
              <a:t>:</a:t>
            </a:r>
            <a:r>
              <a:rPr lang="zh-CN" altLang="zh-CN" sz="2000" b="1" dirty="0" smtClean="0">
                <a:solidFill>
                  <a:srgbClr val="333333"/>
                </a:solidFill>
                <a:latin typeface="楷体" pitchFamily="49" charset="-122"/>
                <a:ea typeface="楷体" pitchFamily="49" charset="-122"/>
              </a:rPr>
              <a:t>经历对洛伦兹力方向及大小的科学探究过程</a:t>
            </a:r>
            <a:r>
              <a:rPr lang="en-US" altLang="zh-CN" sz="2000" b="1" dirty="0" smtClean="0">
                <a:solidFill>
                  <a:srgbClr val="333333"/>
                </a:solidFill>
                <a:latin typeface="楷体" pitchFamily="49" charset="-122"/>
                <a:ea typeface="楷体" pitchFamily="49" charset="-122"/>
              </a:rPr>
              <a:t>,</a:t>
            </a:r>
            <a:r>
              <a:rPr lang="zh-CN" altLang="zh-CN" sz="2000" b="1" dirty="0" smtClean="0">
                <a:solidFill>
                  <a:srgbClr val="333333"/>
                </a:solidFill>
                <a:latin typeface="楷体" pitchFamily="49" charset="-122"/>
                <a:ea typeface="楷体" pitchFamily="49" charset="-122"/>
              </a:rPr>
              <a:t>具有团结协作的能力，具有学习物理的兴趣。联系生活、感受自然美。</a:t>
            </a:r>
          </a:p>
          <a:p>
            <a:pPr marL="0" indent="0">
              <a:buNone/>
            </a:pPr>
            <a:r>
              <a:rPr lang="zh-CN" altLang="en-US" sz="2000" b="1" dirty="0" smtClean="0">
                <a:solidFill>
                  <a:srgbClr val="333333"/>
                </a:solidFill>
                <a:latin typeface="楷体" pitchFamily="49" charset="-122"/>
                <a:ea typeface="楷体" pitchFamily="49" charset="-122"/>
              </a:rPr>
              <a:t>二、</a:t>
            </a:r>
            <a:r>
              <a:rPr lang="zh-CN" altLang="zh-CN" sz="2000" b="1" dirty="0" smtClean="0">
                <a:solidFill>
                  <a:srgbClr val="333333"/>
                </a:solidFill>
                <a:latin typeface="楷体" pitchFamily="49" charset="-122"/>
                <a:ea typeface="楷体" pitchFamily="49" charset="-122"/>
              </a:rPr>
              <a:t>教学</a:t>
            </a:r>
            <a:r>
              <a:rPr lang="zh-CN" altLang="zh-CN" sz="2000" b="1" dirty="0">
                <a:solidFill>
                  <a:srgbClr val="333333"/>
                </a:solidFill>
                <a:latin typeface="楷体" pitchFamily="49" charset="-122"/>
                <a:ea typeface="楷体" pitchFamily="49" charset="-122"/>
              </a:rPr>
              <a:t>方法</a:t>
            </a:r>
            <a:r>
              <a:rPr lang="en-US" altLang="zh-CN" sz="2000" b="1" dirty="0">
                <a:solidFill>
                  <a:srgbClr val="333333"/>
                </a:solidFill>
                <a:latin typeface="楷体" pitchFamily="49" charset="-122"/>
                <a:ea typeface="楷体" pitchFamily="49" charset="-122"/>
              </a:rPr>
              <a:t>:</a:t>
            </a:r>
            <a:endParaRPr lang="zh-CN" altLang="zh-CN" sz="2000" b="1" dirty="0">
              <a:solidFill>
                <a:srgbClr val="333333"/>
              </a:solidFill>
              <a:latin typeface="楷体" pitchFamily="49" charset="-122"/>
              <a:ea typeface="楷体" pitchFamily="49" charset="-122"/>
            </a:endParaRPr>
          </a:p>
          <a:p>
            <a:pPr marL="0" indent="0">
              <a:buNone/>
            </a:pPr>
            <a:r>
              <a:rPr lang="zh-CN" altLang="zh-CN" sz="2000" b="1" dirty="0" smtClean="0">
                <a:solidFill>
                  <a:srgbClr val="333333"/>
                </a:solidFill>
                <a:latin typeface="楷体" pitchFamily="49" charset="-122"/>
                <a:ea typeface="楷体" pitchFamily="49" charset="-122"/>
              </a:rPr>
              <a:t>讲授</a:t>
            </a:r>
            <a:r>
              <a:rPr lang="zh-CN" altLang="zh-CN" sz="2000" b="1" dirty="0">
                <a:solidFill>
                  <a:srgbClr val="333333"/>
                </a:solidFill>
                <a:latin typeface="楷体" pitchFamily="49" charset="-122"/>
                <a:ea typeface="楷体" pitchFamily="49" charset="-122"/>
              </a:rPr>
              <a:t>法、实验法、讨论法。</a:t>
            </a:r>
          </a:p>
          <a:p>
            <a:pPr marL="0" indent="0">
              <a:buNone/>
            </a:pPr>
            <a:r>
              <a:rPr lang="zh-CN" altLang="en-US" sz="2000" b="1" dirty="0" smtClean="0">
                <a:solidFill>
                  <a:srgbClr val="333333"/>
                </a:solidFill>
                <a:latin typeface="楷体" pitchFamily="49" charset="-122"/>
                <a:ea typeface="楷体" pitchFamily="49" charset="-122"/>
              </a:rPr>
              <a:t>三、</a:t>
            </a:r>
            <a:r>
              <a:rPr lang="zh-CN" altLang="zh-CN" sz="2000" b="1" dirty="0" smtClean="0">
                <a:solidFill>
                  <a:srgbClr val="333333"/>
                </a:solidFill>
                <a:latin typeface="楷体" pitchFamily="49" charset="-122"/>
                <a:ea typeface="楷体" pitchFamily="49" charset="-122"/>
              </a:rPr>
              <a:t>教学</a:t>
            </a:r>
            <a:r>
              <a:rPr lang="zh-CN" altLang="zh-CN" sz="2000" b="1" dirty="0">
                <a:solidFill>
                  <a:srgbClr val="333333"/>
                </a:solidFill>
                <a:latin typeface="楷体" pitchFamily="49" charset="-122"/>
                <a:ea typeface="楷体" pitchFamily="49" charset="-122"/>
              </a:rPr>
              <a:t>过程</a:t>
            </a:r>
            <a:r>
              <a:rPr lang="en-US" altLang="zh-CN" sz="2000" b="1" dirty="0" smtClean="0">
                <a:solidFill>
                  <a:srgbClr val="333333"/>
                </a:solidFill>
                <a:latin typeface="楷体" pitchFamily="49" charset="-122"/>
                <a:ea typeface="楷体" pitchFamily="49" charset="-122"/>
              </a:rPr>
              <a:t>:</a:t>
            </a:r>
            <a:endParaRPr lang="zh-CN" altLang="zh-CN" sz="2000" b="1" dirty="0">
              <a:solidFill>
                <a:srgbClr val="333333"/>
              </a:solidFill>
              <a:latin typeface="楷体" pitchFamily="49" charset="-122"/>
              <a:ea typeface="楷体" pitchFamily="49" charset="-122"/>
            </a:endParaRPr>
          </a:p>
        </p:txBody>
      </p:sp>
      <p:sp>
        <p:nvSpPr>
          <p:cNvPr id="60419"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0" name="Text Box 55"/>
          <p:cNvSpPr txBox="1">
            <a:spLocks noChangeArrowheads="1"/>
          </p:cNvSpPr>
          <p:nvPr/>
        </p:nvSpPr>
        <p:spPr bwMode="auto">
          <a:xfrm>
            <a:off x="19050" y="30163"/>
            <a:ext cx="255111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四、教学设计题</a:t>
            </a:r>
          </a:p>
        </p:txBody>
      </p:sp>
      <p:sp>
        <p:nvSpPr>
          <p:cNvPr id="7"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mn-ea"/>
                <a:ea typeface="+mn-ea"/>
              </a:rPr>
              <a:t>2017</a:t>
            </a:r>
            <a:r>
              <a:rPr lang="zh-CN" altLang="en-US" dirty="0" smtClean="0">
                <a:solidFill>
                  <a:srgbClr val="FFFFFF"/>
                </a:solidFill>
                <a:latin typeface="+mn-ea"/>
                <a:ea typeface="+mn-ea"/>
              </a:rPr>
              <a:t>年下半年</a:t>
            </a:r>
          </a:p>
        </p:txBody>
      </p:sp>
    </p:spTree>
    <p:extLst>
      <p:ext uri="{BB962C8B-B14F-4D97-AF65-F5344CB8AC3E}">
        <p14:creationId xmlns:p14="http://schemas.microsoft.com/office/powerpoint/2010/main" val="42219074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4134" name="Group 70"/>
          <p:cNvGrpSpPr>
            <a:grpSpLocks/>
          </p:cNvGrpSpPr>
          <p:nvPr/>
        </p:nvGrpSpPr>
        <p:grpSpPr bwMode="auto">
          <a:xfrm>
            <a:off x="395288" y="692150"/>
            <a:ext cx="8353425" cy="1800225"/>
            <a:chOff x="249" y="436"/>
            <a:chExt cx="5262" cy="1134"/>
          </a:xfrm>
        </p:grpSpPr>
        <p:sp>
          <p:nvSpPr>
            <p:cNvPr id="344131" name="Text Box 67"/>
            <p:cNvSpPr txBox="1">
              <a:spLocks noChangeArrowheads="1"/>
            </p:cNvSpPr>
            <p:nvPr/>
          </p:nvSpPr>
          <p:spPr bwMode="auto">
            <a:xfrm>
              <a:off x="249" y="436"/>
              <a:ext cx="5262" cy="1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dirty="0" smtClean="0">
                  <a:solidFill>
                    <a:srgbClr val="CC0000"/>
                  </a:solidFill>
                </a:rPr>
                <a:t>例</a:t>
              </a:r>
              <a:r>
                <a:rPr lang="en-GB" altLang="zh-CN" sz="2800" dirty="0" smtClean="0">
                  <a:solidFill>
                    <a:srgbClr val="CC0000"/>
                  </a:solidFill>
                </a:rPr>
                <a:t>3</a:t>
              </a:r>
              <a:r>
                <a:rPr lang="zh-CN" altLang="en-US" sz="2800" dirty="0" smtClean="0"/>
                <a:t>一长直导线中通有交变电流                </a:t>
              </a:r>
              <a:r>
                <a:rPr lang="en-US" altLang="zh-CN" sz="2800" dirty="0" smtClean="0"/>
                <a:t>,  </a:t>
              </a:r>
              <a:r>
                <a:rPr lang="zh-CN" altLang="en-US" sz="2800" dirty="0" smtClean="0"/>
                <a:t>在长直导线旁放置一矩形线圈，线圈平面与直导线在同一平面内，线圈长为</a:t>
              </a:r>
              <a:r>
                <a:rPr lang="en-US" altLang="zh-CN" sz="2800" dirty="0" smtClean="0"/>
                <a:t>l, </a:t>
              </a:r>
              <a:r>
                <a:rPr lang="zh-CN" altLang="en-US" sz="2800" dirty="0" smtClean="0"/>
                <a:t>宽为</a:t>
              </a:r>
              <a:r>
                <a:rPr lang="en-US" altLang="zh-CN" sz="2800" dirty="0" smtClean="0"/>
                <a:t>b</a:t>
              </a:r>
              <a:r>
                <a:rPr lang="zh-CN" altLang="en-US" sz="2800" dirty="0" smtClean="0"/>
                <a:t>，线圈近直线的一边离直线为</a:t>
              </a:r>
              <a:r>
                <a:rPr lang="en-US" altLang="zh-CN" sz="2800" dirty="0" smtClean="0"/>
                <a:t>d</a:t>
              </a:r>
              <a:r>
                <a:rPr lang="zh-CN" altLang="en-US" sz="2800" dirty="0" smtClean="0"/>
                <a:t>。</a:t>
              </a:r>
              <a:r>
                <a:rPr lang="zh-CN" altLang="en-US" sz="2800" dirty="0" smtClean="0">
                  <a:solidFill>
                    <a:srgbClr val="CC0000"/>
                  </a:solidFill>
                </a:rPr>
                <a:t>求：</a:t>
              </a:r>
              <a:r>
                <a:rPr lang="zh-CN" altLang="en-US" sz="2800" dirty="0" smtClean="0"/>
                <a:t>任一瞬时感应电动势。</a:t>
              </a:r>
            </a:p>
          </p:txBody>
        </p:sp>
        <p:graphicFrame>
          <p:nvGraphicFramePr>
            <p:cNvPr id="344133" name="Object 69"/>
            <p:cNvGraphicFramePr>
              <a:graphicFrameLocks noChangeAspect="1"/>
            </p:cNvGraphicFramePr>
            <p:nvPr>
              <p:extLst>
                <p:ext uri="{D42A27DB-BD31-4B8C-83A1-F6EECF244321}">
                  <p14:modId xmlns:p14="http://schemas.microsoft.com/office/powerpoint/2010/main" val="2475833503"/>
                </p:ext>
              </p:extLst>
            </p:nvPr>
          </p:nvGraphicFramePr>
          <p:xfrm>
            <a:off x="3361" y="482"/>
            <a:ext cx="862" cy="272"/>
          </p:xfrm>
          <a:graphic>
            <a:graphicData uri="http://schemas.openxmlformats.org/presentationml/2006/ole">
              <mc:AlternateContent xmlns:mc="http://schemas.openxmlformats.org/markup-compatibility/2006">
                <mc:Choice xmlns:v="urn:schemas-microsoft-com:vml" Requires="v">
                  <p:oleObj spid="_x0000_s66999" name="Equation" r:id="rId3" imgW="761760" imgH="228600" progId="Equation.DSMT4">
                    <p:embed/>
                  </p:oleObj>
                </mc:Choice>
                <mc:Fallback>
                  <p:oleObj name="Equation" r:id="rId3" imgW="76176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1" y="482"/>
                          <a:ext cx="862"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44135" name="Group 71"/>
          <p:cNvGrpSpPr>
            <a:grpSpLocks/>
          </p:cNvGrpSpPr>
          <p:nvPr/>
        </p:nvGrpSpPr>
        <p:grpSpPr bwMode="auto">
          <a:xfrm>
            <a:off x="5561013" y="2100470"/>
            <a:ext cx="3048000" cy="3429000"/>
            <a:chOff x="336" y="1728"/>
            <a:chExt cx="1920" cy="2160"/>
          </a:xfrm>
        </p:grpSpPr>
        <p:sp>
          <p:nvSpPr>
            <p:cNvPr id="344136" name="Rectangle 72"/>
            <p:cNvSpPr>
              <a:spLocks noChangeArrowheads="1"/>
            </p:cNvSpPr>
            <p:nvPr/>
          </p:nvSpPr>
          <p:spPr bwMode="auto">
            <a:xfrm>
              <a:off x="336" y="1728"/>
              <a:ext cx="1920" cy="216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800" smtClean="0"/>
            </a:p>
          </p:txBody>
        </p:sp>
        <p:sp>
          <p:nvSpPr>
            <p:cNvPr id="344137" name="Line 73"/>
            <p:cNvSpPr>
              <a:spLocks noChangeShapeType="1"/>
            </p:cNvSpPr>
            <p:nvPr/>
          </p:nvSpPr>
          <p:spPr bwMode="auto">
            <a:xfrm>
              <a:off x="624" y="2016"/>
              <a:ext cx="0" cy="1440"/>
            </a:xfrm>
            <a:prstGeom prst="line">
              <a:avLst/>
            </a:prstGeom>
            <a:noFill/>
            <a:ln w="38100">
              <a:solidFill>
                <a:srgbClr val="0000FF"/>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800" smtClean="0"/>
            </a:p>
          </p:txBody>
        </p:sp>
        <p:sp>
          <p:nvSpPr>
            <p:cNvPr id="344138" name="Rectangle 74"/>
            <p:cNvSpPr>
              <a:spLocks noChangeArrowheads="1"/>
            </p:cNvSpPr>
            <p:nvPr/>
          </p:nvSpPr>
          <p:spPr bwMode="auto">
            <a:xfrm>
              <a:off x="1104" y="2352"/>
              <a:ext cx="624" cy="768"/>
            </a:xfrm>
            <a:prstGeom prst="rect">
              <a:avLst/>
            </a:prstGeom>
            <a:noFill/>
            <a:ln w="44450">
              <a:solidFill>
                <a:srgbClr val="00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800" smtClean="0"/>
            </a:p>
          </p:txBody>
        </p:sp>
        <p:sp>
          <p:nvSpPr>
            <p:cNvPr id="344139" name="Line 75"/>
            <p:cNvSpPr>
              <a:spLocks noChangeShapeType="1"/>
            </p:cNvSpPr>
            <p:nvPr/>
          </p:nvSpPr>
          <p:spPr bwMode="auto">
            <a:xfrm>
              <a:off x="1728" y="2352"/>
              <a:ext cx="384" cy="0"/>
            </a:xfrm>
            <a:prstGeom prst="line">
              <a:avLst/>
            </a:prstGeom>
            <a:noFill/>
            <a:ln w="19050">
              <a:solidFill>
                <a:schemeClr val="tx1"/>
              </a:solidFill>
              <a:prstDash val="dash"/>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800" smtClean="0"/>
            </a:p>
          </p:txBody>
        </p:sp>
        <p:sp>
          <p:nvSpPr>
            <p:cNvPr id="344140" name="Line 76"/>
            <p:cNvSpPr>
              <a:spLocks noChangeShapeType="1"/>
            </p:cNvSpPr>
            <p:nvPr/>
          </p:nvSpPr>
          <p:spPr bwMode="auto">
            <a:xfrm>
              <a:off x="1728" y="3120"/>
              <a:ext cx="384" cy="0"/>
            </a:xfrm>
            <a:prstGeom prst="line">
              <a:avLst/>
            </a:prstGeom>
            <a:noFill/>
            <a:ln w="19050">
              <a:solidFill>
                <a:schemeClr val="tx1"/>
              </a:solidFill>
              <a:prstDash val="dash"/>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800" smtClean="0"/>
            </a:p>
          </p:txBody>
        </p:sp>
        <p:sp>
          <p:nvSpPr>
            <p:cNvPr id="344141" name="Line 77"/>
            <p:cNvSpPr>
              <a:spLocks noChangeShapeType="1"/>
            </p:cNvSpPr>
            <p:nvPr/>
          </p:nvSpPr>
          <p:spPr bwMode="auto">
            <a:xfrm>
              <a:off x="1968" y="2352"/>
              <a:ext cx="0" cy="768"/>
            </a:xfrm>
            <a:prstGeom prst="line">
              <a:avLst/>
            </a:prstGeom>
            <a:noFill/>
            <a:ln w="19050">
              <a:solidFill>
                <a:srgbClr val="FF0066"/>
              </a:solidFill>
              <a:prstDash val="dash"/>
              <a:round/>
              <a:headEnd type="triangle"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800" smtClean="0"/>
            </a:p>
          </p:txBody>
        </p:sp>
        <p:sp>
          <p:nvSpPr>
            <p:cNvPr id="344142" name="Line 78"/>
            <p:cNvSpPr>
              <a:spLocks noChangeShapeType="1"/>
            </p:cNvSpPr>
            <p:nvPr/>
          </p:nvSpPr>
          <p:spPr bwMode="auto">
            <a:xfrm>
              <a:off x="624" y="2976"/>
              <a:ext cx="480" cy="0"/>
            </a:xfrm>
            <a:prstGeom prst="line">
              <a:avLst/>
            </a:prstGeom>
            <a:noFill/>
            <a:ln w="44450">
              <a:solidFill>
                <a:srgbClr val="FF0066"/>
              </a:solidFill>
              <a:prstDash val="dash"/>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800" smtClean="0"/>
            </a:p>
          </p:txBody>
        </p:sp>
        <p:sp>
          <p:nvSpPr>
            <p:cNvPr id="344143" name="Line 79"/>
            <p:cNvSpPr>
              <a:spLocks noChangeShapeType="1"/>
            </p:cNvSpPr>
            <p:nvPr/>
          </p:nvSpPr>
          <p:spPr bwMode="auto">
            <a:xfrm>
              <a:off x="1104" y="2223"/>
              <a:ext cx="624" cy="0"/>
            </a:xfrm>
            <a:prstGeom prst="line">
              <a:avLst/>
            </a:prstGeom>
            <a:noFill/>
            <a:ln w="12700">
              <a:solidFill>
                <a:srgbClr val="FF0066"/>
              </a:solidFill>
              <a:prstDash val="dash"/>
              <a:round/>
              <a:headEnd type="triangle" w="med" len="me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800" smtClean="0"/>
            </a:p>
          </p:txBody>
        </p:sp>
        <p:graphicFrame>
          <p:nvGraphicFramePr>
            <p:cNvPr id="344144" name="Object 80"/>
            <p:cNvGraphicFramePr>
              <a:graphicFrameLocks noChangeAspect="1"/>
            </p:cNvGraphicFramePr>
            <p:nvPr/>
          </p:nvGraphicFramePr>
          <p:xfrm>
            <a:off x="1379" y="1920"/>
            <a:ext cx="253" cy="351"/>
          </p:xfrm>
          <a:graphic>
            <a:graphicData uri="http://schemas.openxmlformats.org/presentationml/2006/ole">
              <mc:AlternateContent xmlns:mc="http://schemas.openxmlformats.org/markup-compatibility/2006">
                <mc:Choice xmlns:v="urn:schemas-microsoft-com:vml" Requires="v">
                  <p:oleObj spid="_x0000_s67000" name="Equation" r:id="rId5" imgW="126720" imgH="177480" progId="Equation.3">
                    <p:embed/>
                  </p:oleObj>
                </mc:Choice>
                <mc:Fallback>
                  <p:oleObj name="Equation" r:id="rId5" imgW="126720" imgH="177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9" y="1920"/>
                          <a:ext cx="253" cy="3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4145" name="Object 81"/>
            <p:cNvGraphicFramePr>
              <a:graphicFrameLocks noChangeAspect="1"/>
            </p:cNvGraphicFramePr>
            <p:nvPr/>
          </p:nvGraphicFramePr>
          <p:xfrm>
            <a:off x="768" y="2688"/>
            <a:ext cx="228" cy="304"/>
          </p:xfrm>
          <a:graphic>
            <a:graphicData uri="http://schemas.openxmlformats.org/presentationml/2006/ole">
              <mc:AlternateContent xmlns:mc="http://schemas.openxmlformats.org/markup-compatibility/2006">
                <mc:Choice xmlns:v="urn:schemas-microsoft-com:vml" Requires="v">
                  <p:oleObj spid="_x0000_s67001" name="Equation" r:id="rId7" imgW="190440" imgH="253800" progId="Equation.3">
                    <p:embed/>
                  </p:oleObj>
                </mc:Choice>
                <mc:Fallback>
                  <p:oleObj name="Equation" r:id="rId7" imgW="190440" imgH="253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 y="2688"/>
                          <a:ext cx="228"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4146" name="Object 82"/>
            <p:cNvGraphicFramePr>
              <a:graphicFrameLocks noChangeAspect="1"/>
            </p:cNvGraphicFramePr>
            <p:nvPr/>
          </p:nvGraphicFramePr>
          <p:xfrm>
            <a:off x="1869" y="2526"/>
            <a:ext cx="291" cy="354"/>
          </p:xfrm>
          <a:graphic>
            <a:graphicData uri="http://schemas.openxmlformats.org/presentationml/2006/ole">
              <mc:AlternateContent xmlns:mc="http://schemas.openxmlformats.org/markup-compatibility/2006">
                <mc:Choice xmlns:v="urn:schemas-microsoft-com:vml" Requires="v">
                  <p:oleObj spid="_x0000_s67002" name="Equation" r:id="rId9" imgW="88560" imgH="177480" progId="Equation.3">
                    <p:embed/>
                  </p:oleObj>
                </mc:Choice>
                <mc:Fallback>
                  <p:oleObj name="Equation" r:id="rId9" imgW="88560" imgH="1774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69" y="2526"/>
                          <a:ext cx="291" cy="3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4147" name="Line 83"/>
            <p:cNvSpPr>
              <a:spLocks noChangeShapeType="1"/>
            </p:cNvSpPr>
            <p:nvPr/>
          </p:nvSpPr>
          <p:spPr bwMode="auto">
            <a:xfrm>
              <a:off x="624" y="3408"/>
              <a:ext cx="0" cy="480"/>
            </a:xfrm>
            <a:prstGeom prst="line">
              <a:avLst/>
            </a:prstGeom>
            <a:noFill/>
            <a:ln w="44450">
              <a:solidFill>
                <a:schemeClr val="tx1"/>
              </a:solidFill>
              <a:prstDash val="dash"/>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sz="2800" smtClean="0"/>
            </a:p>
          </p:txBody>
        </p:sp>
        <p:sp>
          <p:nvSpPr>
            <p:cNvPr id="344148" name="Line 84"/>
            <p:cNvSpPr>
              <a:spLocks noChangeShapeType="1"/>
            </p:cNvSpPr>
            <p:nvPr/>
          </p:nvSpPr>
          <p:spPr bwMode="auto">
            <a:xfrm>
              <a:off x="624" y="1824"/>
              <a:ext cx="0" cy="480"/>
            </a:xfrm>
            <a:prstGeom prst="line">
              <a:avLst/>
            </a:prstGeom>
            <a:noFill/>
            <a:ln w="44450">
              <a:solidFill>
                <a:schemeClr val="tx1"/>
              </a:solidFill>
              <a:prstDash val="dash"/>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sz="2800" smtClean="0"/>
            </a:p>
          </p:txBody>
        </p:sp>
        <p:sp>
          <p:nvSpPr>
            <p:cNvPr id="344149" name="Line 85"/>
            <p:cNvSpPr>
              <a:spLocks noChangeShapeType="1"/>
            </p:cNvSpPr>
            <p:nvPr/>
          </p:nvSpPr>
          <p:spPr bwMode="auto">
            <a:xfrm>
              <a:off x="624" y="3216"/>
              <a:ext cx="1536" cy="0"/>
            </a:xfrm>
            <a:prstGeom prst="line">
              <a:avLst/>
            </a:prstGeom>
            <a:noFill/>
            <a:ln w="190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sz="2800" smtClean="0"/>
            </a:p>
          </p:txBody>
        </p:sp>
        <p:sp>
          <p:nvSpPr>
            <p:cNvPr id="344150" name="Line 86"/>
            <p:cNvSpPr>
              <a:spLocks noChangeShapeType="1"/>
            </p:cNvSpPr>
            <p:nvPr/>
          </p:nvSpPr>
          <p:spPr bwMode="auto">
            <a:xfrm flipV="1">
              <a:off x="1104" y="2160"/>
              <a:ext cx="0" cy="192"/>
            </a:xfrm>
            <a:prstGeom prst="line">
              <a:avLst/>
            </a:prstGeom>
            <a:noFill/>
            <a:ln w="9525">
              <a:solidFill>
                <a:schemeClr val="tx1"/>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sz="2800" smtClean="0"/>
            </a:p>
          </p:txBody>
        </p:sp>
        <p:sp>
          <p:nvSpPr>
            <p:cNvPr id="344151" name="Line 87"/>
            <p:cNvSpPr>
              <a:spLocks noChangeShapeType="1"/>
            </p:cNvSpPr>
            <p:nvPr/>
          </p:nvSpPr>
          <p:spPr bwMode="auto">
            <a:xfrm flipV="1">
              <a:off x="1728" y="2160"/>
              <a:ext cx="0" cy="192"/>
            </a:xfrm>
            <a:prstGeom prst="line">
              <a:avLst/>
            </a:prstGeom>
            <a:noFill/>
            <a:ln w="9525">
              <a:solidFill>
                <a:schemeClr val="tx1"/>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sz="2800" smtClean="0"/>
            </a:p>
          </p:txBody>
        </p:sp>
        <p:grpSp>
          <p:nvGrpSpPr>
            <p:cNvPr id="344152" name="Group 88"/>
            <p:cNvGrpSpPr>
              <a:grpSpLocks/>
            </p:cNvGrpSpPr>
            <p:nvPr/>
          </p:nvGrpSpPr>
          <p:grpSpPr bwMode="auto">
            <a:xfrm>
              <a:off x="384" y="2208"/>
              <a:ext cx="240" cy="240"/>
              <a:chOff x="384" y="1104"/>
              <a:chExt cx="240" cy="240"/>
            </a:xfrm>
          </p:grpSpPr>
          <p:sp>
            <p:nvSpPr>
              <p:cNvPr id="344153" name="Line 89"/>
              <p:cNvSpPr>
                <a:spLocks noChangeShapeType="1"/>
              </p:cNvSpPr>
              <p:nvPr/>
            </p:nvSpPr>
            <p:spPr bwMode="auto">
              <a:xfrm flipV="1">
                <a:off x="624" y="1152"/>
                <a:ext cx="0" cy="144"/>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800" smtClean="0"/>
              </a:p>
            </p:txBody>
          </p:sp>
          <p:graphicFrame>
            <p:nvGraphicFramePr>
              <p:cNvPr id="344154" name="Object 90"/>
              <p:cNvGraphicFramePr>
                <a:graphicFrameLocks noChangeAspect="1"/>
              </p:cNvGraphicFramePr>
              <p:nvPr/>
            </p:nvGraphicFramePr>
            <p:xfrm>
              <a:off x="384" y="1104"/>
              <a:ext cx="173" cy="240"/>
            </p:xfrm>
            <a:graphic>
              <a:graphicData uri="http://schemas.openxmlformats.org/presentationml/2006/ole">
                <mc:AlternateContent xmlns:mc="http://schemas.openxmlformats.org/markup-compatibility/2006">
                  <mc:Choice xmlns:v="urn:schemas-microsoft-com:vml" Requires="v">
                    <p:oleObj spid="_x0000_s67003" name="Equation" r:id="rId11" imgW="164880" imgH="228600" progId="Equation.3">
                      <p:embed/>
                    </p:oleObj>
                  </mc:Choice>
                  <mc:Fallback>
                    <p:oleObj name="Equation" r:id="rId11" imgW="16488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4" y="1104"/>
                            <a:ext cx="173"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44155" name="Object 91"/>
            <p:cNvGraphicFramePr>
              <a:graphicFrameLocks noChangeAspect="1"/>
            </p:cNvGraphicFramePr>
            <p:nvPr/>
          </p:nvGraphicFramePr>
          <p:xfrm>
            <a:off x="1968" y="3264"/>
            <a:ext cx="219" cy="264"/>
          </p:xfrm>
          <a:graphic>
            <a:graphicData uri="http://schemas.openxmlformats.org/presentationml/2006/ole">
              <mc:AlternateContent xmlns:mc="http://schemas.openxmlformats.org/markup-compatibility/2006">
                <mc:Choice xmlns:v="urn:schemas-microsoft-com:vml" Requires="v">
                  <p:oleObj spid="_x0000_s67004" name="Equation" r:id="rId13" imgW="126720" imgH="139680" progId="Equation.3">
                    <p:embed/>
                  </p:oleObj>
                </mc:Choice>
                <mc:Fallback>
                  <p:oleObj name="Equation" r:id="rId13" imgW="126720" imgH="13968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68" y="3264"/>
                          <a:ext cx="219"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4156" name="Object 92"/>
            <p:cNvGraphicFramePr>
              <a:graphicFrameLocks noChangeAspect="1"/>
            </p:cNvGraphicFramePr>
            <p:nvPr/>
          </p:nvGraphicFramePr>
          <p:xfrm>
            <a:off x="405" y="3120"/>
            <a:ext cx="219" cy="264"/>
          </p:xfrm>
          <a:graphic>
            <a:graphicData uri="http://schemas.openxmlformats.org/presentationml/2006/ole">
              <mc:AlternateContent xmlns:mc="http://schemas.openxmlformats.org/markup-compatibility/2006">
                <mc:Choice xmlns:v="urn:schemas-microsoft-com:vml" Requires="v">
                  <p:oleObj spid="_x0000_s67005" name="Equation" r:id="rId15" imgW="126720" imgH="139680" progId="Equation.3">
                    <p:embed/>
                  </p:oleObj>
                </mc:Choice>
                <mc:Fallback>
                  <p:oleObj name="Equation" r:id="rId15" imgW="126720" imgH="13968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5" y="3120"/>
                          <a:ext cx="219"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44157" name="Rectangle 93" descr="浅色上对角线"/>
          <p:cNvSpPr>
            <a:spLocks noChangeArrowheads="1"/>
          </p:cNvSpPr>
          <p:nvPr/>
        </p:nvSpPr>
        <p:spPr bwMode="auto">
          <a:xfrm>
            <a:off x="7008813" y="3091070"/>
            <a:ext cx="152400" cy="1219200"/>
          </a:xfrm>
          <a:prstGeom prst="rect">
            <a:avLst/>
          </a:prstGeom>
          <a:pattFill prst="ltUpDiag">
            <a:fgClr>
              <a:srgbClr val="0000FF"/>
            </a:fgClr>
            <a:bgClr>
              <a:schemeClr val="accent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800" smtClean="0"/>
          </a:p>
        </p:txBody>
      </p:sp>
      <p:grpSp>
        <p:nvGrpSpPr>
          <p:cNvPr id="344158" name="Group 94"/>
          <p:cNvGrpSpPr>
            <a:grpSpLocks/>
          </p:cNvGrpSpPr>
          <p:nvPr/>
        </p:nvGrpSpPr>
        <p:grpSpPr bwMode="auto">
          <a:xfrm>
            <a:off x="6018213" y="4310270"/>
            <a:ext cx="1600200" cy="838200"/>
            <a:chOff x="624" y="3120"/>
            <a:chExt cx="1008" cy="528"/>
          </a:xfrm>
        </p:grpSpPr>
        <p:graphicFrame>
          <p:nvGraphicFramePr>
            <p:cNvPr id="344159" name="Object 95"/>
            <p:cNvGraphicFramePr>
              <a:graphicFrameLocks noChangeAspect="1"/>
            </p:cNvGraphicFramePr>
            <p:nvPr/>
          </p:nvGraphicFramePr>
          <p:xfrm>
            <a:off x="1152" y="3312"/>
            <a:ext cx="328" cy="336"/>
          </p:xfrm>
          <a:graphic>
            <a:graphicData uri="http://schemas.openxmlformats.org/presentationml/2006/ole">
              <mc:AlternateContent xmlns:mc="http://schemas.openxmlformats.org/markup-compatibility/2006">
                <mc:Choice xmlns:v="urn:schemas-microsoft-com:vml" Requires="v">
                  <p:oleObj spid="_x0000_s67006" name="Equation" r:id="rId17" imgW="190440" imgH="177480" progId="Equation.3">
                    <p:embed/>
                  </p:oleObj>
                </mc:Choice>
                <mc:Fallback>
                  <p:oleObj name="Equation" r:id="rId17" imgW="190440" imgH="17748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52" y="3312"/>
                          <a:ext cx="328"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4160" name="Line 96"/>
            <p:cNvSpPr>
              <a:spLocks noChangeShapeType="1"/>
            </p:cNvSpPr>
            <p:nvPr/>
          </p:nvSpPr>
          <p:spPr bwMode="auto">
            <a:xfrm>
              <a:off x="1248" y="3120"/>
              <a:ext cx="0" cy="288"/>
            </a:xfrm>
            <a:prstGeom prst="line">
              <a:avLst/>
            </a:prstGeom>
            <a:noFill/>
            <a:ln w="19050">
              <a:solidFill>
                <a:srgbClr val="000000"/>
              </a:solidFill>
              <a:prstDash val="dash"/>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800" smtClean="0"/>
            </a:p>
          </p:txBody>
        </p:sp>
        <p:sp>
          <p:nvSpPr>
            <p:cNvPr id="344161" name="Line 97"/>
            <p:cNvSpPr>
              <a:spLocks noChangeShapeType="1"/>
            </p:cNvSpPr>
            <p:nvPr/>
          </p:nvSpPr>
          <p:spPr bwMode="auto">
            <a:xfrm>
              <a:off x="1344" y="3120"/>
              <a:ext cx="0" cy="288"/>
            </a:xfrm>
            <a:prstGeom prst="line">
              <a:avLst/>
            </a:prstGeom>
            <a:noFill/>
            <a:ln w="19050">
              <a:solidFill>
                <a:srgbClr val="000000"/>
              </a:solidFill>
              <a:prstDash val="dash"/>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800" smtClean="0"/>
            </a:p>
          </p:txBody>
        </p:sp>
        <p:sp>
          <p:nvSpPr>
            <p:cNvPr id="344162" name="Line 98"/>
            <p:cNvSpPr>
              <a:spLocks noChangeShapeType="1"/>
            </p:cNvSpPr>
            <p:nvPr/>
          </p:nvSpPr>
          <p:spPr bwMode="auto">
            <a:xfrm>
              <a:off x="1056" y="3312"/>
              <a:ext cx="192" cy="0"/>
            </a:xfrm>
            <a:prstGeom prst="line">
              <a:avLst/>
            </a:prstGeom>
            <a:noFill/>
            <a:ln w="952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800" smtClean="0"/>
            </a:p>
          </p:txBody>
        </p:sp>
        <p:sp>
          <p:nvSpPr>
            <p:cNvPr id="344163" name="Line 99"/>
            <p:cNvSpPr>
              <a:spLocks noChangeShapeType="1"/>
            </p:cNvSpPr>
            <p:nvPr/>
          </p:nvSpPr>
          <p:spPr bwMode="auto">
            <a:xfrm>
              <a:off x="1344" y="3312"/>
              <a:ext cx="288" cy="0"/>
            </a:xfrm>
            <a:prstGeom prst="line">
              <a:avLst/>
            </a:prstGeom>
            <a:noFill/>
            <a:ln w="9525">
              <a:solidFill>
                <a:srgbClr val="FF0000"/>
              </a:solidFill>
              <a:round/>
              <a:headEnd type="triangle" w="med" len="me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800" smtClean="0"/>
            </a:p>
          </p:txBody>
        </p:sp>
        <p:sp>
          <p:nvSpPr>
            <p:cNvPr id="344164" name="Line 100"/>
            <p:cNvSpPr>
              <a:spLocks noChangeShapeType="1"/>
            </p:cNvSpPr>
            <p:nvPr/>
          </p:nvSpPr>
          <p:spPr bwMode="auto">
            <a:xfrm>
              <a:off x="624" y="3312"/>
              <a:ext cx="288" cy="0"/>
            </a:xfrm>
            <a:prstGeom prst="line">
              <a:avLst/>
            </a:prstGeom>
            <a:noFill/>
            <a:ln w="9525">
              <a:solidFill>
                <a:srgbClr val="FF0000"/>
              </a:solidFill>
              <a:round/>
              <a:headEnd type="triangle" w="med" len="me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800" smtClean="0"/>
            </a:p>
          </p:txBody>
        </p:sp>
        <p:graphicFrame>
          <p:nvGraphicFramePr>
            <p:cNvPr id="344165" name="Object 101"/>
            <p:cNvGraphicFramePr>
              <a:graphicFrameLocks noChangeAspect="1"/>
            </p:cNvGraphicFramePr>
            <p:nvPr/>
          </p:nvGraphicFramePr>
          <p:xfrm>
            <a:off x="864" y="3216"/>
            <a:ext cx="219" cy="264"/>
          </p:xfrm>
          <a:graphic>
            <a:graphicData uri="http://schemas.openxmlformats.org/presentationml/2006/ole">
              <mc:AlternateContent xmlns:mc="http://schemas.openxmlformats.org/markup-compatibility/2006">
                <mc:Choice xmlns:v="urn:schemas-microsoft-com:vml" Requires="v">
                  <p:oleObj spid="_x0000_s67007" name="Equation" r:id="rId19" imgW="126720" imgH="139680" progId="Equation.3">
                    <p:embed/>
                  </p:oleObj>
                </mc:Choice>
                <mc:Fallback>
                  <p:oleObj name="Equation" r:id="rId19" imgW="126720" imgH="13968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64" y="3216"/>
                          <a:ext cx="219"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44166" name="Object 102"/>
          <p:cNvGraphicFramePr>
            <a:graphicFrameLocks noChangeAspect="1"/>
          </p:cNvGraphicFramePr>
          <p:nvPr>
            <p:extLst>
              <p:ext uri="{D42A27DB-BD31-4B8C-83A1-F6EECF244321}">
                <p14:modId xmlns:p14="http://schemas.microsoft.com/office/powerpoint/2010/main" val="584044407"/>
              </p:ext>
            </p:extLst>
          </p:nvPr>
        </p:nvGraphicFramePr>
        <p:xfrm>
          <a:off x="1816894" y="2895600"/>
          <a:ext cx="1739900" cy="1022350"/>
        </p:xfrm>
        <a:graphic>
          <a:graphicData uri="http://schemas.openxmlformats.org/presentationml/2006/ole">
            <mc:AlternateContent xmlns:mc="http://schemas.openxmlformats.org/markup-compatibility/2006">
              <mc:Choice xmlns:v="urn:schemas-microsoft-com:vml" Requires="v">
                <p:oleObj spid="_x0000_s67008" name="公式" r:id="rId20" imgW="609480" imgH="393480" progId="Equation.3">
                  <p:embed/>
                </p:oleObj>
              </mc:Choice>
              <mc:Fallback>
                <p:oleObj name="公式" r:id="rId20" imgW="609480" imgH="39348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16894" y="2895600"/>
                        <a:ext cx="1739900" cy="1022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4167" name="Object 103"/>
          <p:cNvGraphicFramePr>
            <a:graphicFrameLocks noChangeAspect="1"/>
          </p:cNvGraphicFramePr>
          <p:nvPr>
            <p:extLst>
              <p:ext uri="{D42A27DB-BD31-4B8C-83A1-F6EECF244321}">
                <p14:modId xmlns:p14="http://schemas.microsoft.com/office/powerpoint/2010/main" val="1595654123"/>
              </p:ext>
            </p:extLst>
          </p:nvPr>
        </p:nvGraphicFramePr>
        <p:xfrm>
          <a:off x="1122363" y="3875087"/>
          <a:ext cx="3128962" cy="936625"/>
        </p:xfrm>
        <a:graphic>
          <a:graphicData uri="http://schemas.openxmlformats.org/presentationml/2006/ole">
            <mc:AlternateContent xmlns:mc="http://schemas.openxmlformats.org/markup-compatibility/2006">
              <mc:Choice xmlns:v="urn:schemas-microsoft-com:vml" Requires="v">
                <p:oleObj spid="_x0000_s67009" name="公式" r:id="rId22" imgW="1384200" imgH="393480" progId="Equation.3">
                  <p:embed/>
                </p:oleObj>
              </mc:Choice>
              <mc:Fallback>
                <p:oleObj name="公式" r:id="rId22" imgW="1384200" imgH="393480"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22363" y="3875087"/>
                        <a:ext cx="3128962" cy="936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4168" name="Object 104"/>
          <p:cNvGraphicFramePr>
            <a:graphicFrameLocks noChangeAspect="1"/>
          </p:cNvGraphicFramePr>
          <p:nvPr>
            <p:extLst>
              <p:ext uri="{D42A27DB-BD31-4B8C-83A1-F6EECF244321}">
                <p14:modId xmlns:p14="http://schemas.microsoft.com/office/powerpoint/2010/main" val="3016806134"/>
              </p:ext>
            </p:extLst>
          </p:nvPr>
        </p:nvGraphicFramePr>
        <p:xfrm>
          <a:off x="323528" y="4744278"/>
          <a:ext cx="3024187" cy="1008062"/>
        </p:xfrm>
        <a:graphic>
          <a:graphicData uri="http://schemas.openxmlformats.org/presentationml/2006/ole">
            <mc:AlternateContent xmlns:mc="http://schemas.openxmlformats.org/markup-compatibility/2006">
              <mc:Choice xmlns:v="urn:schemas-microsoft-com:vml" Requires="v">
                <p:oleObj spid="_x0000_s67010" name="公式" r:id="rId24" imgW="1066680" imgH="393480" progId="Equation.3">
                  <p:embed/>
                </p:oleObj>
              </mc:Choice>
              <mc:Fallback>
                <p:oleObj name="公式" r:id="rId24" imgW="1066680" imgH="393480"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23528" y="4744278"/>
                        <a:ext cx="3024187" cy="1008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44169" name="Group 105"/>
          <p:cNvGrpSpPr>
            <a:grpSpLocks/>
          </p:cNvGrpSpPr>
          <p:nvPr/>
        </p:nvGrpSpPr>
        <p:grpSpPr bwMode="auto">
          <a:xfrm>
            <a:off x="795338" y="2452690"/>
            <a:ext cx="3954462" cy="519113"/>
            <a:chOff x="2657" y="1296"/>
            <a:chExt cx="2491" cy="327"/>
          </a:xfrm>
        </p:grpSpPr>
        <p:sp>
          <p:nvSpPr>
            <p:cNvPr id="344170" name="Text Box 106"/>
            <p:cNvSpPr txBox="1">
              <a:spLocks noChangeArrowheads="1"/>
            </p:cNvSpPr>
            <p:nvPr/>
          </p:nvSpPr>
          <p:spPr bwMode="auto">
            <a:xfrm>
              <a:off x="2657" y="1296"/>
              <a:ext cx="238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smtClean="0">
                  <a:solidFill>
                    <a:srgbClr val="CC0000"/>
                  </a:solidFill>
                </a:rPr>
                <a:t>解   </a:t>
              </a:r>
              <a:r>
                <a:rPr kumimoji="1" lang="zh-CN" altLang="en-US" sz="2800" smtClean="0">
                  <a:solidFill>
                    <a:srgbClr val="000000"/>
                  </a:solidFill>
                </a:rPr>
                <a:t>设长直导线通电流</a:t>
              </a:r>
            </a:p>
          </p:txBody>
        </p:sp>
        <p:graphicFrame>
          <p:nvGraphicFramePr>
            <p:cNvPr id="344171" name="Object 107"/>
            <p:cNvGraphicFramePr>
              <a:graphicFrameLocks noChangeAspect="1"/>
            </p:cNvGraphicFramePr>
            <p:nvPr>
              <p:extLst>
                <p:ext uri="{D42A27DB-BD31-4B8C-83A1-F6EECF244321}">
                  <p14:modId xmlns:p14="http://schemas.microsoft.com/office/powerpoint/2010/main" val="3051878745"/>
                </p:ext>
              </p:extLst>
            </p:nvPr>
          </p:nvGraphicFramePr>
          <p:xfrm>
            <a:off x="4992" y="1344"/>
            <a:ext cx="156" cy="204"/>
          </p:xfrm>
          <a:graphic>
            <a:graphicData uri="http://schemas.openxmlformats.org/presentationml/2006/ole">
              <mc:AlternateContent xmlns:mc="http://schemas.openxmlformats.org/markup-compatibility/2006">
                <mc:Choice xmlns:v="urn:schemas-microsoft-com:vml" Requires="v">
                  <p:oleObj spid="_x0000_s67011" name="Equation" r:id="rId26" imgW="164880" imgH="228600" progId="Equation.3">
                    <p:embed/>
                  </p:oleObj>
                </mc:Choice>
                <mc:Fallback>
                  <p:oleObj name="Equation" r:id="rId26" imgW="164880" imgH="228600" progId="Equation.3">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992" y="1344"/>
                          <a:ext cx="156" cy="204"/>
                        </a:xfrm>
                        <a:prstGeom prst="rect">
                          <a:avLst/>
                        </a:prstGeom>
                        <a:noFill/>
                        <a:ln>
                          <a:noFill/>
                        </a:ln>
                        <a:effectLst/>
                      </p:spPr>
                    </p:pic>
                  </p:oleObj>
                </mc:Fallback>
              </mc:AlternateContent>
            </a:graphicData>
          </a:graphic>
        </p:graphicFrame>
      </p:grpSp>
      <p:graphicFrame>
        <p:nvGraphicFramePr>
          <p:cNvPr id="344172" name="Object 108"/>
          <p:cNvGraphicFramePr>
            <a:graphicFrameLocks noChangeAspect="1"/>
          </p:cNvGraphicFramePr>
          <p:nvPr>
            <p:extLst>
              <p:ext uri="{D42A27DB-BD31-4B8C-83A1-F6EECF244321}">
                <p14:modId xmlns:p14="http://schemas.microsoft.com/office/powerpoint/2010/main" val="4049820899"/>
              </p:ext>
            </p:extLst>
          </p:nvPr>
        </p:nvGraphicFramePr>
        <p:xfrm>
          <a:off x="3335338" y="4823618"/>
          <a:ext cx="2149475" cy="868363"/>
        </p:xfrm>
        <a:graphic>
          <a:graphicData uri="http://schemas.openxmlformats.org/presentationml/2006/ole">
            <mc:AlternateContent xmlns:mc="http://schemas.openxmlformats.org/markup-compatibility/2006">
              <mc:Choice xmlns:v="urn:schemas-microsoft-com:vml" Requires="v">
                <p:oleObj spid="_x0000_s67012" name="Equation" r:id="rId28" imgW="1015920" imgH="393480" progId="Equation.DSMT4">
                  <p:embed/>
                </p:oleObj>
              </mc:Choice>
              <mc:Fallback>
                <p:oleObj name="Equation" r:id="rId28" imgW="1015920" imgH="393480" progId="Equation.DSMT4">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335338" y="4823618"/>
                        <a:ext cx="2149475" cy="868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 name="Rectangle 50"/>
          <p:cNvSpPr>
            <a:spLocks noChangeArrowheads="1"/>
          </p:cNvSpPr>
          <p:nvPr/>
        </p:nvSpPr>
        <p:spPr bwMode="auto">
          <a:xfrm>
            <a:off x="-1588" y="0"/>
            <a:ext cx="9144001"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Text Box 55"/>
          <p:cNvSpPr txBox="1">
            <a:spLocks noChangeArrowheads="1"/>
          </p:cNvSpPr>
          <p:nvPr/>
        </p:nvSpPr>
        <p:spPr bwMode="auto">
          <a:xfrm>
            <a:off x="7215400" y="50808"/>
            <a:ext cx="182423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zh-CN" altLang="en-US" dirty="0" smtClean="0">
                <a:solidFill>
                  <a:srgbClr val="FFFFFF"/>
                </a:solidFill>
                <a:latin typeface="宋体"/>
                <a:ea typeface="宋体"/>
              </a:rPr>
              <a:t>感生电动势</a:t>
            </a:r>
          </a:p>
        </p:txBody>
      </p:sp>
      <p:sp>
        <p:nvSpPr>
          <p:cNvPr id="45" name="Text Box 55"/>
          <p:cNvSpPr txBox="1">
            <a:spLocks noChangeArrowheads="1"/>
          </p:cNvSpPr>
          <p:nvPr/>
        </p:nvSpPr>
        <p:spPr bwMode="auto">
          <a:xfrm>
            <a:off x="39398" y="50510"/>
            <a:ext cx="18827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zh-CN" altLang="en-US" dirty="0" smtClean="0">
                <a:solidFill>
                  <a:srgbClr val="FFFFFF"/>
                </a:solidFill>
                <a:latin typeface="宋体"/>
                <a:ea typeface="宋体"/>
              </a:rPr>
              <a:t>二、计算题</a:t>
            </a:r>
          </a:p>
        </p:txBody>
      </p:sp>
      <p:graphicFrame>
        <p:nvGraphicFramePr>
          <p:cNvPr id="2" name="对象 1"/>
          <p:cNvGraphicFramePr>
            <a:graphicFrameLocks noChangeAspect="1"/>
          </p:cNvGraphicFramePr>
          <p:nvPr>
            <p:extLst>
              <p:ext uri="{D42A27DB-BD31-4B8C-83A1-F6EECF244321}">
                <p14:modId xmlns:p14="http://schemas.microsoft.com/office/powerpoint/2010/main" val="842951605"/>
              </p:ext>
            </p:extLst>
          </p:nvPr>
        </p:nvGraphicFramePr>
        <p:xfrm>
          <a:off x="136857" y="5762264"/>
          <a:ext cx="8853082" cy="1031235"/>
        </p:xfrm>
        <a:graphic>
          <a:graphicData uri="http://schemas.openxmlformats.org/presentationml/2006/ole">
            <mc:AlternateContent xmlns:mc="http://schemas.openxmlformats.org/markup-compatibility/2006">
              <mc:Choice xmlns:v="urn:schemas-microsoft-com:vml" Requires="v">
                <p:oleObj spid="_x0000_s67013" name="Equation" r:id="rId30" imgW="3466800" imgH="393480" progId="Equation.DSMT4">
                  <p:embed/>
                </p:oleObj>
              </mc:Choice>
              <mc:Fallback>
                <p:oleObj name="Equation" r:id="rId30" imgW="3466800" imgH="393480" progId="Equation.DSMT4">
                  <p:embed/>
                  <p:pic>
                    <p:nvPicPr>
                      <p:cNvPr id="0" name="Object 104"/>
                      <p:cNvPicPr>
                        <a:picLocks noChangeAspect="1" noChangeArrowheads="1"/>
                      </p:cNvPicPr>
                      <p:nvPr/>
                    </p:nvPicPr>
                    <p:blipFill>
                      <a:blip r:embed="rId31"/>
                      <a:srcRect/>
                      <a:stretch>
                        <a:fillRect/>
                      </a:stretch>
                    </p:blipFill>
                    <p:spPr bwMode="auto">
                      <a:xfrm>
                        <a:off x="136857" y="5762264"/>
                        <a:ext cx="8853082" cy="103123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8855789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44157"/>
                                        </p:tgtEl>
                                        <p:attrNameLst>
                                          <p:attrName>style.visibility</p:attrName>
                                        </p:attrNameLst>
                                      </p:cBhvr>
                                      <p:to>
                                        <p:strVal val="visible"/>
                                      </p:to>
                                    </p:set>
                                    <p:animEffect transition="in" filter="blinds(horizontal)">
                                      <p:cBhvr>
                                        <p:cTn id="7" dur="500"/>
                                        <p:tgtEl>
                                          <p:spTgt spid="34415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44158"/>
                                        </p:tgtEl>
                                        <p:attrNameLst>
                                          <p:attrName>style.visibility</p:attrName>
                                        </p:attrNameLst>
                                      </p:cBhvr>
                                      <p:to>
                                        <p:strVal val="visible"/>
                                      </p:to>
                                    </p:set>
                                    <p:animEffect transition="in" filter="blinds(horizontal)">
                                      <p:cBhvr>
                                        <p:cTn id="12" dur="500"/>
                                        <p:tgtEl>
                                          <p:spTgt spid="34415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44169"/>
                                        </p:tgtEl>
                                        <p:attrNameLst>
                                          <p:attrName>style.visibility</p:attrName>
                                        </p:attrNameLst>
                                      </p:cBhvr>
                                      <p:to>
                                        <p:strVal val="visible"/>
                                      </p:to>
                                    </p:set>
                                    <p:animEffect transition="in" filter="blinds(horizontal)">
                                      <p:cBhvr>
                                        <p:cTn id="17" dur="500"/>
                                        <p:tgtEl>
                                          <p:spTgt spid="34416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344166"/>
                                        </p:tgtEl>
                                        <p:attrNameLst>
                                          <p:attrName>style.visibility</p:attrName>
                                        </p:attrNameLst>
                                      </p:cBhvr>
                                      <p:to>
                                        <p:strVal val="visible"/>
                                      </p:to>
                                    </p:set>
                                    <p:animEffect transition="in" filter="blinds(vertical)">
                                      <p:cBhvr>
                                        <p:cTn id="22" dur="500"/>
                                        <p:tgtEl>
                                          <p:spTgt spid="34416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44167"/>
                                        </p:tgtEl>
                                        <p:attrNameLst>
                                          <p:attrName>style.visibility</p:attrName>
                                        </p:attrNameLst>
                                      </p:cBhvr>
                                      <p:to>
                                        <p:strVal val="visible"/>
                                      </p:to>
                                    </p:set>
                                    <p:animEffect transition="in" filter="blinds(horizontal)">
                                      <p:cBhvr>
                                        <p:cTn id="27" dur="500"/>
                                        <p:tgtEl>
                                          <p:spTgt spid="34416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44168"/>
                                        </p:tgtEl>
                                        <p:attrNameLst>
                                          <p:attrName>style.visibility</p:attrName>
                                        </p:attrNameLst>
                                      </p:cBhvr>
                                      <p:to>
                                        <p:strVal val="visible"/>
                                      </p:to>
                                    </p:set>
                                    <p:animEffect transition="in" filter="blinds(horizontal)">
                                      <p:cBhvr>
                                        <p:cTn id="32" dur="500"/>
                                        <p:tgtEl>
                                          <p:spTgt spid="34416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344172"/>
                                        </p:tgtEl>
                                        <p:attrNameLst>
                                          <p:attrName>style.visibility</p:attrName>
                                        </p:attrNameLst>
                                      </p:cBhvr>
                                      <p:to>
                                        <p:strVal val="visible"/>
                                      </p:to>
                                    </p:set>
                                    <p:animEffect transition="in" filter="blinds(horizontal)">
                                      <p:cBhvr>
                                        <p:cTn id="37" dur="500"/>
                                        <p:tgtEl>
                                          <p:spTgt spid="34417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blinds(horizontal)">
                                      <p:cBhvr>
                                        <p:cTn id="4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15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19050" y="571500"/>
            <a:ext cx="9088438" cy="6097860"/>
          </a:xfrm>
          <a:prstGeom prst="rect">
            <a:avLst/>
          </a:prstGeom>
        </p:spPr>
        <p:txBody>
          <a:bodyPr/>
          <a:lstStyle/>
          <a:p>
            <a:pPr marL="0" indent="0">
              <a:buNone/>
            </a:pPr>
            <a:r>
              <a:rPr lang="en-US" altLang="zh-CN" sz="2000" b="1" dirty="0" smtClean="0">
                <a:solidFill>
                  <a:srgbClr val="333333"/>
                </a:solidFill>
                <a:latin typeface="楷体" pitchFamily="49" charset="-122"/>
                <a:ea typeface="楷体" pitchFamily="49" charset="-122"/>
              </a:rPr>
              <a:t>(</a:t>
            </a:r>
            <a:r>
              <a:rPr lang="zh-CN" altLang="zh-CN" sz="2000" b="1" dirty="0" smtClean="0">
                <a:solidFill>
                  <a:srgbClr val="333333"/>
                </a:solidFill>
                <a:latin typeface="楷体" pitchFamily="49" charset="-122"/>
                <a:ea typeface="楷体" pitchFamily="49" charset="-122"/>
              </a:rPr>
              <a:t>一</a:t>
            </a:r>
            <a:r>
              <a:rPr lang="en-US" altLang="zh-CN" sz="2000" b="1" dirty="0" smtClean="0">
                <a:solidFill>
                  <a:srgbClr val="333333"/>
                </a:solidFill>
                <a:latin typeface="楷体" pitchFamily="49" charset="-122"/>
                <a:ea typeface="楷体" pitchFamily="49" charset="-122"/>
              </a:rPr>
              <a:t>)</a:t>
            </a:r>
            <a:r>
              <a:rPr lang="zh-CN" altLang="zh-CN" sz="2000" b="1" dirty="0" smtClean="0">
                <a:solidFill>
                  <a:srgbClr val="333333"/>
                </a:solidFill>
                <a:latin typeface="楷体" pitchFamily="49" charset="-122"/>
                <a:ea typeface="楷体" pitchFamily="49" charset="-122"/>
              </a:rPr>
              <a:t>引入</a:t>
            </a:r>
            <a:endParaRPr lang="zh-CN" altLang="zh-CN" sz="2000" b="1" dirty="0">
              <a:solidFill>
                <a:srgbClr val="333333"/>
              </a:solidFill>
              <a:latin typeface="楷体" pitchFamily="49" charset="-122"/>
              <a:ea typeface="楷体" pitchFamily="49" charset="-122"/>
            </a:endParaRPr>
          </a:p>
          <a:p>
            <a:pPr marL="0" indent="0">
              <a:buNone/>
            </a:pPr>
            <a:r>
              <a:rPr lang="zh-CN" altLang="zh-CN" sz="2000" b="1" dirty="0">
                <a:solidFill>
                  <a:srgbClr val="333333"/>
                </a:solidFill>
                <a:latin typeface="楷体" pitchFamily="49" charset="-122"/>
                <a:ea typeface="楷体" pitchFamily="49" charset="-122"/>
              </a:rPr>
              <a:t>展示美丽的极光图片，观看神奇的极光短片。</a:t>
            </a:r>
          </a:p>
          <a:p>
            <a:pPr marL="0" indent="0">
              <a:buNone/>
            </a:pPr>
            <a:r>
              <a:rPr lang="zh-CN" altLang="zh-CN" sz="2000" b="1" dirty="0">
                <a:solidFill>
                  <a:srgbClr val="333333"/>
                </a:solidFill>
                <a:latin typeface="楷体" pitchFamily="49" charset="-122"/>
                <a:ea typeface="楷体" pitchFamily="49" charset="-122"/>
              </a:rPr>
              <a:t>请问这些美丽的极光一般出现在什么区城</a:t>
            </a:r>
            <a:r>
              <a:rPr lang="en-US" altLang="zh-CN" sz="2000" b="1" dirty="0">
                <a:solidFill>
                  <a:srgbClr val="333333"/>
                </a:solidFill>
                <a:latin typeface="楷体" pitchFamily="49" charset="-122"/>
                <a:ea typeface="楷体" pitchFamily="49" charset="-122"/>
              </a:rPr>
              <a:t>? (</a:t>
            </a:r>
            <a:r>
              <a:rPr lang="zh-CN" altLang="zh-CN" sz="2000" b="1" dirty="0">
                <a:solidFill>
                  <a:srgbClr val="333333"/>
                </a:solidFill>
                <a:latin typeface="楷体" pitchFamily="49" charset="-122"/>
                <a:ea typeface="楷体" pitchFamily="49" charset="-122"/>
              </a:rPr>
              <a:t>地球的南、北极地区</a:t>
            </a:r>
            <a:r>
              <a:rPr lang="en-US" altLang="zh-CN" sz="2000" b="1" dirty="0">
                <a:solidFill>
                  <a:srgbClr val="333333"/>
                </a:solidFill>
                <a:latin typeface="楷体" pitchFamily="49" charset="-122"/>
                <a:ea typeface="楷体" pitchFamily="49" charset="-122"/>
              </a:rPr>
              <a:t>)</a:t>
            </a:r>
            <a:endParaRPr lang="zh-CN" altLang="zh-CN" sz="2000" b="1" dirty="0">
              <a:solidFill>
                <a:srgbClr val="333333"/>
              </a:solidFill>
              <a:latin typeface="楷体" pitchFamily="49" charset="-122"/>
              <a:ea typeface="楷体" pitchFamily="49" charset="-122"/>
            </a:endParaRPr>
          </a:p>
          <a:p>
            <a:pPr marL="0" indent="0">
              <a:buNone/>
            </a:pPr>
            <a:r>
              <a:rPr lang="zh-CN" altLang="zh-CN" sz="2000" b="1" dirty="0">
                <a:solidFill>
                  <a:srgbClr val="333333"/>
                </a:solidFill>
                <a:latin typeface="楷体" pitchFamily="49" charset="-122"/>
                <a:ea typeface="楷体" pitchFamily="49" charset="-122"/>
              </a:rPr>
              <a:t>极光是来自大气外的宇宙射线</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印一束束高速带电粒子流</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撞击大气中的粒子</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氧、氮原子</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使之电离发光。从四面八方射向地球的带电粒子，只有向北两极附近的粒子可以到达地球，其余的粒子受到地球磁场的作用运动方向发生了改变，无法到达地球。</a:t>
            </a:r>
          </a:p>
          <a:p>
            <a:pPr marL="0" indent="0">
              <a:buNone/>
            </a:pPr>
            <a:r>
              <a:rPr lang="zh-CN" altLang="zh-CN" sz="2000" b="1" dirty="0">
                <a:solidFill>
                  <a:srgbClr val="333333"/>
                </a:solidFill>
                <a:latin typeface="楷体" pitchFamily="49" charset="-122"/>
                <a:ea typeface="楷体" pitchFamily="49" charset="-122"/>
              </a:rPr>
              <a:t>带电粒子在地球磁场的作用下运动方向为什么发生了改变</a:t>
            </a:r>
            <a:r>
              <a:rPr lang="en-US" altLang="zh-CN" sz="2000" b="1" dirty="0">
                <a:solidFill>
                  <a:srgbClr val="333333"/>
                </a:solidFill>
                <a:latin typeface="楷体" pitchFamily="49" charset="-122"/>
                <a:ea typeface="楷体" pitchFamily="49" charset="-122"/>
              </a:rPr>
              <a:t>?</a:t>
            </a:r>
            <a:endParaRPr lang="zh-CN" altLang="zh-CN" sz="2000" b="1" dirty="0">
              <a:solidFill>
                <a:srgbClr val="333333"/>
              </a:solidFill>
              <a:latin typeface="楷体" pitchFamily="49" charset="-122"/>
              <a:ea typeface="楷体" pitchFamily="49" charset="-122"/>
            </a:endParaRPr>
          </a:p>
          <a:p>
            <a:pPr marL="0" indent="0">
              <a:buNone/>
            </a:pPr>
            <a:r>
              <a:rPr lang="en-US" altLang="zh-CN" sz="2000" b="1" dirty="0">
                <a:solidFill>
                  <a:srgbClr val="333333"/>
                </a:solidFill>
                <a:latin typeface="楷体" pitchFamily="49" charset="-122"/>
                <a:ea typeface="楷体" pitchFamily="49" charset="-122"/>
              </a:rPr>
              <a:t>1.</a:t>
            </a:r>
            <a:r>
              <a:rPr lang="zh-CN" altLang="zh-CN" sz="2000" b="1" dirty="0">
                <a:solidFill>
                  <a:srgbClr val="333333"/>
                </a:solidFill>
                <a:latin typeface="楷体" pitchFamily="49" charset="-122"/>
                <a:ea typeface="楷体" pitchFamily="49" charset="-122"/>
              </a:rPr>
              <a:t>引导学生猜想</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磁场对运动电荷有力的作用。</a:t>
            </a:r>
          </a:p>
          <a:p>
            <a:pPr marL="0" indent="0">
              <a:buNone/>
            </a:pPr>
            <a:r>
              <a:rPr lang="zh-CN" altLang="zh-CN" sz="2000" b="1" dirty="0">
                <a:solidFill>
                  <a:srgbClr val="333333"/>
                </a:solidFill>
                <a:latin typeface="楷体" pitchFamily="49" charset="-122"/>
                <a:ea typeface="楷体" pitchFamily="49" charset="-122"/>
              </a:rPr>
              <a:t>设计思想</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学生对神秘的宇宙比较向往，通过极光的图片、短片</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吸引学生的注意力</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激起疑问，引发思考，从而创设良好的教学情境导入课题。</a:t>
            </a:r>
          </a:p>
          <a:p>
            <a:pPr marL="0" indent="0">
              <a:buNone/>
            </a:pPr>
            <a:r>
              <a:rPr lang="en-US" altLang="zh-CN" sz="2000" b="1" dirty="0">
                <a:solidFill>
                  <a:srgbClr val="333333"/>
                </a:solidFill>
                <a:latin typeface="楷体" pitchFamily="49" charset="-122"/>
                <a:ea typeface="楷体" pitchFamily="49" charset="-122"/>
              </a:rPr>
              <a:t>2.</a:t>
            </a:r>
            <a:r>
              <a:rPr lang="zh-CN" altLang="zh-CN" sz="2000" b="1" dirty="0">
                <a:solidFill>
                  <a:srgbClr val="333333"/>
                </a:solidFill>
                <a:latin typeface="楷体" pitchFamily="49" charset="-122"/>
                <a:ea typeface="楷体" pitchFamily="49" charset="-122"/>
              </a:rPr>
              <a:t>能否用学过的知识支持我们的猜想</a:t>
            </a:r>
            <a:r>
              <a:rPr lang="en-US" altLang="zh-CN" sz="2000" b="1" dirty="0">
                <a:solidFill>
                  <a:srgbClr val="333333"/>
                </a:solidFill>
                <a:latin typeface="楷体" pitchFamily="49" charset="-122"/>
                <a:ea typeface="楷体" pitchFamily="49" charset="-122"/>
              </a:rPr>
              <a:t>?</a:t>
            </a:r>
            <a:endParaRPr lang="zh-CN" altLang="zh-CN" sz="2000" b="1" dirty="0">
              <a:solidFill>
                <a:srgbClr val="333333"/>
              </a:solidFill>
              <a:latin typeface="楷体" pitchFamily="49" charset="-122"/>
              <a:ea typeface="楷体" pitchFamily="49" charset="-122"/>
            </a:endParaRPr>
          </a:p>
          <a:p>
            <a:pPr marL="0" indent="0">
              <a:buNone/>
            </a:pPr>
            <a:r>
              <a:rPr lang="zh-CN" altLang="zh-CN" sz="2000" b="1" dirty="0">
                <a:solidFill>
                  <a:srgbClr val="333333"/>
                </a:solidFill>
                <a:latin typeface="楷体" pitchFamily="49" charset="-122"/>
                <a:ea typeface="楷体" pitchFamily="49" charset="-122"/>
              </a:rPr>
              <a:t>引导学生复习</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安培力——磁场对通电导线</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电流</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的作用力。</a:t>
            </a:r>
          </a:p>
          <a:p>
            <a:pPr marL="0" indent="0">
              <a:buNone/>
            </a:pPr>
            <a:r>
              <a:rPr lang="zh-CN" altLang="zh-CN" sz="2000" b="1" dirty="0">
                <a:solidFill>
                  <a:srgbClr val="333333"/>
                </a:solidFill>
                <a:latin typeface="楷体" pitchFamily="49" charset="-122"/>
                <a:ea typeface="楷体" pitchFamily="49" charset="-122"/>
              </a:rPr>
              <a:t>电流——由电荷的定向移动形成。磁场对通电导线的安培力可能是作用在大量运动电荷上的作用力的宏观表现。</a:t>
            </a:r>
          </a:p>
          <a:p>
            <a:pPr marL="0" indent="0">
              <a:buNone/>
            </a:pPr>
            <a:r>
              <a:rPr lang="zh-CN" altLang="zh-CN" sz="2000" b="1" dirty="0">
                <a:solidFill>
                  <a:srgbClr val="333333"/>
                </a:solidFill>
                <a:latin typeface="楷体" pitchFamily="49" charset="-122"/>
                <a:ea typeface="楷体" pitchFamily="49" charset="-122"/>
              </a:rPr>
              <a:t>设计意图</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使学生对安培力和洛伦兹力的关系有一定的心理预期，为洛伦兹力的方向和大小的探究埋下伏笔</a:t>
            </a:r>
            <a:r>
              <a:rPr lang="en-US" altLang="zh-CN" sz="2000" b="1" dirty="0" smtClean="0">
                <a:solidFill>
                  <a:srgbClr val="333333"/>
                </a:solidFill>
                <a:latin typeface="楷体" pitchFamily="49" charset="-122"/>
                <a:ea typeface="楷体" pitchFamily="49" charset="-122"/>
              </a:rPr>
              <a:t>)</a:t>
            </a:r>
            <a:endParaRPr lang="zh-CN" altLang="zh-CN" sz="2000" b="1" dirty="0">
              <a:solidFill>
                <a:srgbClr val="333333"/>
              </a:solidFill>
              <a:latin typeface="楷体" pitchFamily="49" charset="-122"/>
              <a:ea typeface="楷体" pitchFamily="49" charset="-122"/>
            </a:endParaRPr>
          </a:p>
        </p:txBody>
      </p:sp>
      <p:sp>
        <p:nvSpPr>
          <p:cNvPr id="60419"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0" name="Text Box 55"/>
          <p:cNvSpPr txBox="1">
            <a:spLocks noChangeArrowheads="1"/>
          </p:cNvSpPr>
          <p:nvPr/>
        </p:nvSpPr>
        <p:spPr bwMode="auto">
          <a:xfrm>
            <a:off x="19050" y="30163"/>
            <a:ext cx="255111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四、教学设计题</a:t>
            </a:r>
          </a:p>
        </p:txBody>
      </p:sp>
      <p:sp>
        <p:nvSpPr>
          <p:cNvPr id="7"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mn-ea"/>
                <a:ea typeface="+mn-ea"/>
              </a:rPr>
              <a:t>2017</a:t>
            </a:r>
            <a:r>
              <a:rPr lang="zh-CN" altLang="en-US" dirty="0" smtClean="0">
                <a:solidFill>
                  <a:srgbClr val="FFFFFF"/>
                </a:solidFill>
                <a:latin typeface="+mn-ea"/>
                <a:ea typeface="+mn-ea"/>
              </a:rPr>
              <a:t>年下半年</a:t>
            </a:r>
          </a:p>
        </p:txBody>
      </p:sp>
    </p:spTree>
    <p:extLst>
      <p:ext uri="{BB962C8B-B14F-4D97-AF65-F5344CB8AC3E}">
        <p14:creationId xmlns:p14="http://schemas.microsoft.com/office/powerpoint/2010/main" val="247576527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19050" y="571500"/>
            <a:ext cx="9088438" cy="6097860"/>
          </a:xfrm>
          <a:prstGeom prst="rect">
            <a:avLst/>
          </a:prstGeom>
        </p:spPr>
        <p:txBody>
          <a:bodyPr/>
          <a:lstStyle/>
          <a:p>
            <a:pPr marL="0" indent="0">
              <a:buNone/>
            </a:pPr>
            <a:r>
              <a:rPr lang="en-US" altLang="zh-CN" sz="2000" b="1" dirty="0" smtClean="0">
                <a:solidFill>
                  <a:srgbClr val="333333"/>
                </a:solidFill>
                <a:latin typeface="楷体" pitchFamily="49" charset="-122"/>
                <a:ea typeface="楷体" pitchFamily="49" charset="-122"/>
              </a:rPr>
              <a:t>3</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实验验证</a:t>
            </a:r>
            <a:r>
              <a:rPr lang="en-US" altLang="zh-CN" sz="2000" b="1" dirty="0">
                <a:solidFill>
                  <a:srgbClr val="333333"/>
                </a:solidFill>
                <a:latin typeface="楷体" pitchFamily="49" charset="-122"/>
                <a:ea typeface="楷体" pitchFamily="49" charset="-122"/>
              </a:rPr>
              <a:t>:</a:t>
            </a:r>
            <a:endParaRPr lang="zh-CN" altLang="zh-CN" sz="2000" b="1" dirty="0">
              <a:solidFill>
                <a:srgbClr val="333333"/>
              </a:solidFill>
              <a:latin typeface="楷体" pitchFamily="49" charset="-122"/>
              <a:ea typeface="楷体" pitchFamily="49" charset="-122"/>
            </a:endParaRPr>
          </a:p>
          <a:p>
            <a:pPr marL="0" indent="0">
              <a:buNone/>
            </a:pPr>
            <a:r>
              <a:rPr lang="en-US" altLang="zh-CN" sz="2000" b="1" dirty="0">
                <a:solidFill>
                  <a:srgbClr val="333333"/>
                </a:solidFill>
                <a:latin typeface="楷体" pitchFamily="49" charset="-122"/>
                <a:ea typeface="楷体" pitchFamily="49" charset="-122"/>
              </a:rPr>
              <a:t>(1)</a:t>
            </a:r>
            <a:r>
              <a:rPr lang="zh-CN" altLang="zh-CN" sz="2000" b="1" dirty="0">
                <a:solidFill>
                  <a:srgbClr val="333333"/>
                </a:solidFill>
                <a:latin typeface="楷体" pitchFamily="49" charset="-122"/>
                <a:ea typeface="楷体" pitchFamily="49" charset="-122"/>
              </a:rPr>
              <a:t>阴极射线管介绍</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加热灯丝放出电子，电子在加速电场的作用下高速运动形成的电子流。电子轰击到</a:t>
            </a:r>
            <a:r>
              <a:rPr lang="en-US" altLang="zh-CN" sz="2000" b="1" dirty="0">
                <a:solidFill>
                  <a:srgbClr val="333333"/>
                </a:solidFill>
                <a:latin typeface="楷体" pitchFamily="49" charset="-122"/>
                <a:ea typeface="楷体" pitchFamily="49" charset="-122"/>
              </a:rPr>
              <a:t>“7”</a:t>
            </a:r>
            <a:r>
              <a:rPr lang="zh-CN" altLang="zh-CN" sz="2000" b="1" dirty="0">
                <a:solidFill>
                  <a:srgbClr val="333333"/>
                </a:solidFill>
                <a:latin typeface="楷体" pitchFamily="49" charset="-122"/>
                <a:ea typeface="楷体" pitchFamily="49" charset="-122"/>
              </a:rPr>
              <a:t>字形长条的荧光屏上</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激发荧光</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显示电子束的运动轨迹。</a:t>
            </a:r>
          </a:p>
          <a:p>
            <a:pPr marL="0" indent="0">
              <a:buNone/>
            </a:pPr>
            <a:r>
              <a:rPr lang="en-US" altLang="zh-CN" sz="2000" b="1" dirty="0">
                <a:solidFill>
                  <a:srgbClr val="333333"/>
                </a:solidFill>
                <a:latin typeface="楷体" pitchFamily="49" charset="-122"/>
                <a:ea typeface="楷体" pitchFamily="49" charset="-122"/>
              </a:rPr>
              <a:t>(2)</a:t>
            </a:r>
            <a:r>
              <a:rPr lang="zh-CN" altLang="zh-CN" sz="2000" b="1" dirty="0">
                <a:solidFill>
                  <a:srgbClr val="333333"/>
                </a:solidFill>
                <a:latin typeface="楷体" pitchFamily="49" charset="-122"/>
                <a:ea typeface="楷体" pitchFamily="49" charset="-122"/>
              </a:rPr>
              <a:t>演示</a:t>
            </a:r>
            <a:r>
              <a:rPr lang="en-US" altLang="zh-CN" sz="2000" b="1" dirty="0">
                <a:solidFill>
                  <a:srgbClr val="333333"/>
                </a:solidFill>
                <a:latin typeface="楷体" pitchFamily="49" charset="-122"/>
                <a:ea typeface="楷体" pitchFamily="49" charset="-122"/>
              </a:rPr>
              <a:t>:</a:t>
            </a:r>
            <a:endParaRPr lang="zh-CN" altLang="zh-CN" sz="2000" b="1" dirty="0">
              <a:solidFill>
                <a:srgbClr val="333333"/>
              </a:solidFill>
              <a:latin typeface="楷体" pitchFamily="49" charset="-122"/>
              <a:ea typeface="楷体" pitchFamily="49" charset="-122"/>
            </a:endParaRPr>
          </a:p>
          <a:p>
            <a:pPr marL="0" indent="0">
              <a:buNone/>
            </a:pPr>
            <a:r>
              <a:rPr lang="zh-CN" altLang="zh-CN" sz="2000" b="1" dirty="0">
                <a:solidFill>
                  <a:srgbClr val="333333"/>
                </a:solidFill>
                <a:latin typeface="楷体" pitchFamily="49" charset="-122"/>
                <a:ea typeface="楷体" pitchFamily="49" charset="-122"/>
              </a:rPr>
              <a:t>①在没有外磁场时，电子束沿直线运动。</a:t>
            </a:r>
          </a:p>
          <a:p>
            <a:pPr marL="0" indent="0">
              <a:buNone/>
            </a:pPr>
            <a:r>
              <a:rPr lang="zh-CN" altLang="zh-CN" sz="2000" b="1" dirty="0">
                <a:solidFill>
                  <a:srgbClr val="333333"/>
                </a:solidFill>
                <a:latin typeface="楷体" pitchFamily="49" charset="-122"/>
                <a:ea typeface="楷体" pitchFamily="49" charset="-122"/>
              </a:rPr>
              <a:t>提问</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电子束的直线运动说明了什么</a:t>
            </a:r>
            <a:r>
              <a:rPr lang="en-US" altLang="zh-CN" sz="2000" b="1" dirty="0">
                <a:solidFill>
                  <a:srgbClr val="333333"/>
                </a:solidFill>
                <a:latin typeface="楷体" pitchFamily="49" charset="-122"/>
                <a:ea typeface="楷体" pitchFamily="49" charset="-122"/>
              </a:rPr>
              <a:t>?</a:t>
            </a:r>
            <a:endParaRPr lang="zh-CN" altLang="zh-CN" sz="2000" b="1" dirty="0">
              <a:solidFill>
                <a:srgbClr val="333333"/>
              </a:solidFill>
              <a:latin typeface="楷体" pitchFamily="49" charset="-122"/>
              <a:ea typeface="楷体" pitchFamily="49" charset="-122"/>
            </a:endParaRPr>
          </a:p>
          <a:p>
            <a:pPr marL="0" indent="0">
              <a:buNone/>
            </a:pPr>
            <a:r>
              <a:rPr lang="zh-CN" altLang="zh-CN" sz="2000" b="1" dirty="0">
                <a:solidFill>
                  <a:srgbClr val="333333"/>
                </a:solidFill>
                <a:latin typeface="楷体" pitchFamily="49" charset="-122"/>
                <a:ea typeface="楷体" pitchFamily="49" charset="-122"/>
              </a:rPr>
              <a:t>学生</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电子不受力的作用。</a:t>
            </a:r>
          </a:p>
          <a:p>
            <a:pPr marL="0" indent="0">
              <a:buNone/>
            </a:pPr>
            <a:r>
              <a:rPr lang="zh-CN" altLang="zh-CN" sz="2000" b="1" dirty="0">
                <a:solidFill>
                  <a:srgbClr val="333333"/>
                </a:solidFill>
                <a:latin typeface="楷体" pitchFamily="49" charset="-122"/>
                <a:ea typeface="楷体" pitchFamily="49" charset="-122"/>
              </a:rPr>
              <a:t>②将蹄形磁铁靠近电子射线管，发现电子束的运动轨迹发生了偏转。</a:t>
            </a:r>
          </a:p>
          <a:p>
            <a:pPr marL="0" indent="0">
              <a:buNone/>
            </a:pPr>
            <a:r>
              <a:rPr lang="zh-CN" altLang="zh-CN" sz="2000" b="1" dirty="0">
                <a:solidFill>
                  <a:srgbClr val="333333"/>
                </a:solidFill>
                <a:latin typeface="楷体" pitchFamily="49" charset="-122"/>
                <a:ea typeface="楷体" pitchFamily="49" charset="-122"/>
              </a:rPr>
              <a:t>提问</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电子束的偏转说明了什么</a:t>
            </a:r>
            <a:r>
              <a:rPr lang="en-US" altLang="zh-CN" sz="2000" b="1" dirty="0">
                <a:solidFill>
                  <a:srgbClr val="333333"/>
                </a:solidFill>
                <a:latin typeface="楷体" pitchFamily="49" charset="-122"/>
                <a:ea typeface="楷体" pitchFamily="49" charset="-122"/>
              </a:rPr>
              <a:t>?</a:t>
            </a:r>
            <a:endParaRPr lang="zh-CN" altLang="zh-CN" sz="2000" b="1" dirty="0">
              <a:solidFill>
                <a:srgbClr val="333333"/>
              </a:solidFill>
              <a:latin typeface="楷体" pitchFamily="49" charset="-122"/>
              <a:ea typeface="楷体" pitchFamily="49" charset="-122"/>
            </a:endParaRPr>
          </a:p>
          <a:p>
            <a:pPr marL="0" indent="0">
              <a:buNone/>
            </a:pPr>
            <a:r>
              <a:rPr lang="zh-CN" altLang="zh-CN" sz="2000" b="1" dirty="0">
                <a:solidFill>
                  <a:srgbClr val="333333"/>
                </a:solidFill>
                <a:latin typeface="楷体" pitchFamily="49" charset="-122"/>
                <a:ea typeface="楷体" pitchFamily="49" charset="-122"/>
              </a:rPr>
              <a:t>学生</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电子受到力的作用。</a:t>
            </a:r>
          </a:p>
          <a:p>
            <a:pPr marL="0" indent="0">
              <a:buNone/>
            </a:pPr>
            <a:r>
              <a:rPr lang="en-US" altLang="zh-CN" sz="2000" b="1" dirty="0">
                <a:solidFill>
                  <a:srgbClr val="333333"/>
                </a:solidFill>
                <a:latin typeface="楷体" pitchFamily="49" charset="-122"/>
                <a:ea typeface="楷体" pitchFamily="49" charset="-122"/>
              </a:rPr>
              <a:t>(3)</a:t>
            </a:r>
            <a:r>
              <a:rPr lang="zh-CN" altLang="zh-CN" sz="2000" b="1" dirty="0">
                <a:solidFill>
                  <a:srgbClr val="333333"/>
                </a:solidFill>
                <a:latin typeface="楷体" pitchFamily="49" charset="-122"/>
                <a:ea typeface="楷体" pitchFamily="49" charset="-122"/>
              </a:rPr>
              <a:t>结论</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磁场对运动电荷有力的作用</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猜想成立。</a:t>
            </a:r>
          </a:p>
          <a:p>
            <a:pPr marL="0" indent="0">
              <a:buNone/>
            </a:pPr>
            <a:r>
              <a:rPr lang="zh-CN" altLang="zh-CN" sz="2000" b="1" dirty="0">
                <a:solidFill>
                  <a:srgbClr val="333333"/>
                </a:solidFill>
                <a:latin typeface="楷体" pitchFamily="49" charset="-122"/>
                <a:ea typeface="楷体" pitchFamily="49" charset="-122"/>
              </a:rPr>
              <a:t>磁场对运动电荷有力的作用，这个力叫作洛伦兹力。之所以叫洛伦兹力，是为了纪念荷兰物理学家洛伦兹。洛伦兹力既然是一个力，那我们应该研究它的什么呢</a:t>
            </a:r>
            <a:r>
              <a:rPr lang="en-US" altLang="zh-CN" sz="2000" b="1" dirty="0">
                <a:solidFill>
                  <a:srgbClr val="333333"/>
                </a:solidFill>
                <a:latin typeface="楷体" pitchFamily="49" charset="-122"/>
                <a:ea typeface="楷体" pitchFamily="49" charset="-122"/>
              </a:rPr>
              <a:t>?</a:t>
            </a:r>
            <a:endParaRPr lang="zh-CN" altLang="zh-CN" sz="2000" b="1" dirty="0">
              <a:solidFill>
                <a:srgbClr val="333333"/>
              </a:solidFill>
              <a:latin typeface="楷体" pitchFamily="49" charset="-122"/>
              <a:ea typeface="楷体" pitchFamily="49" charset="-122"/>
            </a:endParaRPr>
          </a:p>
          <a:p>
            <a:pPr marL="0" indent="0">
              <a:buNone/>
            </a:pPr>
            <a:r>
              <a:rPr lang="zh-CN" altLang="zh-CN" sz="2000" b="1" dirty="0">
                <a:solidFill>
                  <a:srgbClr val="333333"/>
                </a:solidFill>
                <a:latin typeface="楷体" pitchFamily="49" charset="-122"/>
                <a:ea typeface="楷体" pitchFamily="49" charset="-122"/>
              </a:rPr>
              <a:t>学生</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方向、大小。</a:t>
            </a:r>
          </a:p>
          <a:p>
            <a:pPr marL="0" indent="0">
              <a:buNone/>
            </a:pPr>
            <a:r>
              <a:rPr lang="en-US" altLang="zh-CN" sz="2000" b="1" dirty="0" smtClean="0">
                <a:solidFill>
                  <a:srgbClr val="333333"/>
                </a:solidFill>
                <a:latin typeface="楷体" pitchFamily="49" charset="-122"/>
                <a:ea typeface="楷体" pitchFamily="49" charset="-122"/>
              </a:rPr>
              <a:t>(</a:t>
            </a:r>
            <a:r>
              <a:rPr lang="zh-CN" altLang="zh-CN" sz="2000" b="1" dirty="0" smtClean="0">
                <a:solidFill>
                  <a:srgbClr val="333333"/>
                </a:solidFill>
                <a:latin typeface="楷体" pitchFamily="49" charset="-122"/>
                <a:ea typeface="楷体" pitchFamily="49" charset="-122"/>
              </a:rPr>
              <a:t>二</a:t>
            </a:r>
            <a:r>
              <a:rPr lang="en-US" altLang="zh-CN" sz="2000" b="1" dirty="0" smtClean="0">
                <a:solidFill>
                  <a:srgbClr val="333333"/>
                </a:solidFill>
                <a:latin typeface="楷体" pitchFamily="49" charset="-122"/>
                <a:ea typeface="楷体" pitchFamily="49" charset="-122"/>
              </a:rPr>
              <a:t>)</a:t>
            </a:r>
            <a:r>
              <a:rPr lang="zh-CN" altLang="zh-CN" sz="2000" b="1" dirty="0" smtClean="0">
                <a:solidFill>
                  <a:srgbClr val="333333"/>
                </a:solidFill>
                <a:latin typeface="楷体" pitchFamily="49" charset="-122"/>
                <a:ea typeface="楷体" pitchFamily="49" charset="-122"/>
              </a:rPr>
              <a:t>洛伦兹力</a:t>
            </a:r>
            <a:r>
              <a:rPr lang="zh-CN" altLang="zh-CN" sz="2000" b="1" dirty="0">
                <a:solidFill>
                  <a:srgbClr val="333333"/>
                </a:solidFill>
                <a:latin typeface="楷体" pitchFamily="49" charset="-122"/>
                <a:ea typeface="楷体" pitchFamily="49" charset="-122"/>
              </a:rPr>
              <a:t>的方向</a:t>
            </a:r>
            <a:r>
              <a:rPr lang="zh-CN" altLang="zh-CN" sz="2000" b="1" dirty="0" smtClean="0">
                <a:solidFill>
                  <a:srgbClr val="333333"/>
                </a:solidFill>
                <a:latin typeface="楷体" pitchFamily="49" charset="-122"/>
                <a:ea typeface="楷体" pitchFamily="49" charset="-122"/>
              </a:rPr>
              <a:t>研究</a:t>
            </a:r>
            <a:endParaRPr lang="zh-CN" altLang="zh-CN" sz="2000" dirty="0"/>
          </a:p>
        </p:txBody>
      </p:sp>
      <p:sp>
        <p:nvSpPr>
          <p:cNvPr id="60419"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0" name="Text Box 55"/>
          <p:cNvSpPr txBox="1">
            <a:spLocks noChangeArrowheads="1"/>
          </p:cNvSpPr>
          <p:nvPr/>
        </p:nvSpPr>
        <p:spPr bwMode="auto">
          <a:xfrm>
            <a:off x="19050" y="30163"/>
            <a:ext cx="255111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四、教学设计题</a:t>
            </a:r>
          </a:p>
        </p:txBody>
      </p:sp>
      <p:sp>
        <p:nvSpPr>
          <p:cNvPr id="7"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mn-ea"/>
                <a:ea typeface="+mn-ea"/>
              </a:rPr>
              <a:t>2017</a:t>
            </a:r>
            <a:r>
              <a:rPr lang="zh-CN" altLang="en-US" dirty="0" smtClean="0">
                <a:solidFill>
                  <a:srgbClr val="FFFFFF"/>
                </a:solidFill>
                <a:latin typeface="+mn-ea"/>
                <a:ea typeface="+mn-ea"/>
              </a:rPr>
              <a:t>年下半年</a:t>
            </a:r>
          </a:p>
        </p:txBody>
      </p:sp>
    </p:spTree>
    <p:extLst>
      <p:ext uri="{BB962C8B-B14F-4D97-AF65-F5344CB8AC3E}">
        <p14:creationId xmlns:p14="http://schemas.microsoft.com/office/powerpoint/2010/main" val="411838354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19050" y="571500"/>
            <a:ext cx="9088438" cy="6097860"/>
          </a:xfrm>
          <a:prstGeom prst="rect">
            <a:avLst/>
          </a:prstGeom>
        </p:spPr>
        <p:txBody>
          <a:bodyPr/>
          <a:lstStyle/>
          <a:p>
            <a:pPr marL="0" indent="0">
              <a:buNone/>
            </a:pPr>
            <a:r>
              <a:rPr lang="en-US" altLang="zh-CN" sz="2000" b="1" dirty="0" smtClean="0">
                <a:solidFill>
                  <a:srgbClr val="333333"/>
                </a:solidFill>
                <a:latin typeface="楷体" pitchFamily="49" charset="-122"/>
                <a:ea typeface="楷体" pitchFamily="49" charset="-122"/>
              </a:rPr>
              <a:t>1</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再次观看演示实验</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改变磁场方向，分析实验现象</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引导学生猜想洛伦兹力的方向跟什么因素有关</a:t>
            </a:r>
            <a:r>
              <a:rPr lang="en-US" altLang="zh-CN" sz="2000" b="1" dirty="0">
                <a:solidFill>
                  <a:srgbClr val="333333"/>
                </a:solidFill>
                <a:latin typeface="楷体" pitchFamily="49" charset="-122"/>
                <a:ea typeface="楷体" pitchFamily="49" charset="-122"/>
              </a:rPr>
              <a:t>?</a:t>
            </a:r>
            <a:endParaRPr lang="zh-CN" altLang="zh-CN" sz="2000" b="1" dirty="0">
              <a:solidFill>
                <a:srgbClr val="333333"/>
              </a:solidFill>
              <a:latin typeface="楷体" pitchFamily="49" charset="-122"/>
              <a:ea typeface="楷体" pitchFamily="49" charset="-122"/>
            </a:endParaRPr>
          </a:p>
          <a:p>
            <a:pPr marL="0" indent="0">
              <a:buNone/>
            </a:pPr>
            <a:r>
              <a:rPr lang="en-US" altLang="zh-CN" sz="2000" b="1" dirty="0">
                <a:solidFill>
                  <a:srgbClr val="333333"/>
                </a:solidFill>
                <a:latin typeface="楷体" pitchFamily="49" charset="-122"/>
                <a:ea typeface="楷体" pitchFamily="49" charset="-122"/>
              </a:rPr>
              <a:t>2.</a:t>
            </a:r>
            <a:r>
              <a:rPr lang="zh-CN" altLang="zh-CN" sz="2000" b="1" dirty="0">
                <a:solidFill>
                  <a:srgbClr val="333333"/>
                </a:solidFill>
                <a:latin typeface="楷体" pitchFamily="49" charset="-122"/>
                <a:ea typeface="楷体" pitchFamily="49" charset="-122"/>
              </a:rPr>
              <a:t>引导学生思考安培力与洛伦兹力之间的关系</a:t>
            </a:r>
            <a:r>
              <a:rPr lang="en-US" altLang="zh-CN" sz="2000" b="1" dirty="0">
                <a:solidFill>
                  <a:srgbClr val="333333"/>
                </a:solidFill>
                <a:latin typeface="楷体" pitchFamily="49" charset="-122"/>
                <a:ea typeface="楷体" pitchFamily="49" charset="-122"/>
              </a:rPr>
              <a:t>:</a:t>
            </a:r>
            <a:endParaRPr lang="zh-CN" altLang="zh-CN" sz="2000" b="1" dirty="0">
              <a:solidFill>
                <a:srgbClr val="333333"/>
              </a:solidFill>
              <a:latin typeface="楷体" pitchFamily="49" charset="-122"/>
              <a:ea typeface="楷体" pitchFamily="49" charset="-122"/>
            </a:endParaRPr>
          </a:p>
          <a:p>
            <a:pPr marL="0" indent="0">
              <a:buNone/>
            </a:pPr>
            <a:r>
              <a:rPr lang="zh-CN" altLang="zh-CN" sz="2000" b="1" dirty="0">
                <a:solidFill>
                  <a:srgbClr val="333333"/>
                </a:solidFill>
                <a:latin typeface="楷体" pitchFamily="49" charset="-122"/>
                <a:ea typeface="楷体" pitchFamily="49" charset="-122"/>
              </a:rPr>
              <a:t>电流是由定向运动的电荷所形成的，安培力是作用在运动电荷上的力</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洛伦兹力</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的宏观表现。提出猜想</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洛伦兹力的方向可能可以用左手定则判定。</a:t>
            </a:r>
          </a:p>
          <a:p>
            <a:pPr marL="0" indent="0">
              <a:buNone/>
            </a:pPr>
            <a:r>
              <a:rPr lang="zh-CN" altLang="zh-CN" sz="2000" b="1" dirty="0">
                <a:solidFill>
                  <a:srgbClr val="333333"/>
                </a:solidFill>
                <a:latin typeface="楷体" pitchFamily="49" charset="-122"/>
                <a:ea typeface="楷体" pitchFamily="49" charset="-122"/>
              </a:rPr>
              <a:t>实验验证</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进一步观察电子束垂直进入磁场时的偏转，并改变磁场方向。在黑板上作图表示</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验证洛伦兹力的方向是否可以用左手定则判定。</a:t>
            </a:r>
          </a:p>
          <a:p>
            <a:pPr marL="0" indent="0">
              <a:buNone/>
            </a:pP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设计意图</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体现物理是以实验为基础的学科，科学实验是揭示自然规律的重要方法和手段。培养学生科学研究最基本的思维方法</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分析推理——猜想——实验验证——得出结论</a:t>
            </a:r>
            <a:r>
              <a:rPr lang="en-US" altLang="zh-CN" sz="2000" b="1" dirty="0">
                <a:solidFill>
                  <a:srgbClr val="333333"/>
                </a:solidFill>
                <a:latin typeface="楷体" pitchFamily="49" charset="-122"/>
                <a:ea typeface="楷体" pitchFamily="49" charset="-122"/>
              </a:rPr>
              <a:t>)</a:t>
            </a:r>
            <a:endParaRPr lang="zh-CN" altLang="zh-CN" sz="2000" b="1" dirty="0">
              <a:solidFill>
                <a:srgbClr val="333333"/>
              </a:solidFill>
              <a:latin typeface="楷体" pitchFamily="49" charset="-122"/>
              <a:ea typeface="楷体" pitchFamily="49" charset="-122"/>
            </a:endParaRPr>
          </a:p>
          <a:p>
            <a:pPr marL="0" indent="0">
              <a:buNone/>
            </a:pPr>
            <a:r>
              <a:rPr lang="zh-CN" altLang="zh-CN" sz="2000" b="1" dirty="0">
                <a:solidFill>
                  <a:srgbClr val="333333"/>
                </a:solidFill>
                <a:latin typeface="楷体" pitchFamily="49" charset="-122"/>
                <a:ea typeface="楷体" pitchFamily="49" charset="-122"/>
              </a:rPr>
              <a:t>引导学生总结洛伦兹力的方向的判断左手定则的具体内容</a:t>
            </a:r>
            <a:r>
              <a:rPr lang="en-US" altLang="zh-CN" sz="2000" b="1" dirty="0">
                <a:solidFill>
                  <a:srgbClr val="333333"/>
                </a:solidFill>
                <a:latin typeface="楷体" pitchFamily="49" charset="-122"/>
                <a:ea typeface="楷体" pitchFamily="49" charset="-122"/>
              </a:rPr>
              <a:t>:</a:t>
            </a:r>
            <a:endParaRPr lang="zh-CN" altLang="zh-CN" sz="2000" b="1" dirty="0">
              <a:solidFill>
                <a:srgbClr val="333333"/>
              </a:solidFill>
              <a:latin typeface="楷体" pitchFamily="49" charset="-122"/>
              <a:ea typeface="楷体" pitchFamily="49" charset="-122"/>
            </a:endParaRPr>
          </a:p>
          <a:p>
            <a:pPr marL="0" indent="0">
              <a:buNone/>
            </a:pPr>
            <a:r>
              <a:rPr lang="zh-CN" altLang="zh-CN" sz="2000" b="1" dirty="0">
                <a:solidFill>
                  <a:srgbClr val="333333"/>
                </a:solidFill>
                <a:latin typeface="楷体" pitchFamily="49" charset="-122"/>
                <a:ea typeface="楷体" pitchFamily="49" charset="-122"/>
              </a:rPr>
              <a:t>伸开左手</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使拇指和其余四指垂直且处于同一平面内，把手放入磁场中，让磁感线穿入手心，若四指指向正电荷运动的方向，那么拇指所指的方向就是正电荷所受洛伦兹力的方向，若四指指向负电荷运动的反方向，那么拇指所指的方向就是负电荷所受洛伦兹力的方向。</a:t>
            </a:r>
          </a:p>
          <a:p>
            <a:pPr marL="0" indent="0">
              <a:buNone/>
            </a:pP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强调</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四指指向负电荷运动的反方向</a:t>
            </a:r>
            <a:r>
              <a:rPr lang="en-US" altLang="zh-CN" sz="2000" b="1" dirty="0" smtClean="0">
                <a:solidFill>
                  <a:srgbClr val="333333"/>
                </a:solidFill>
                <a:latin typeface="楷体" pitchFamily="49" charset="-122"/>
                <a:ea typeface="楷体" pitchFamily="49" charset="-122"/>
              </a:rPr>
              <a:t>)</a:t>
            </a:r>
            <a:endParaRPr lang="zh-CN" altLang="zh-CN" sz="2000" b="1" dirty="0">
              <a:solidFill>
                <a:srgbClr val="333333"/>
              </a:solidFill>
              <a:latin typeface="楷体" pitchFamily="49" charset="-122"/>
              <a:ea typeface="楷体" pitchFamily="49" charset="-122"/>
            </a:endParaRPr>
          </a:p>
        </p:txBody>
      </p:sp>
      <p:sp>
        <p:nvSpPr>
          <p:cNvPr id="60419"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0" name="Text Box 55"/>
          <p:cNvSpPr txBox="1">
            <a:spLocks noChangeArrowheads="1"/>
          </p:cNvSpPr>
          <p:nvPr/>
        </p:nvSpPr>
        <p:spPr bwMode="auto">
          <a:xfrm>
            <a:off x="19050" y="30163"/>
            <a:ext cx="255111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四、教学设计题</a:t>
            </a:r>
          </a:p>
        </p:txBody>
      </p:sp>
      <p:sp>
        <p:nvSpPr>
          <p:cNvPr id="7"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mn-ea"/>
                <a:ea typeface="+mn-ea"/>
              </a:rPr>
              <a:t>2017</a:t>
            </a:r>
            <a:r>
              <a:rPr lang="zh-CN" altLang="en-US" dirty="0" smtClean="0">
                <a:solidFill>
                  <a:srgbClr val="FFFFFF"/>
                </a:solidFill>
                <a:latin typeface="+mn-ea"/>
                <a:ea typeface="+mn-ea"/>
              </a:rPr>
              <a:t>年下半年</a:t>
            </a:r>
          </a:p>
        </p:txBody>
      </p:sp>
    </p:spTree>
    <p:extLst>
      <p:ext uri="{BB962C8B-B14F-4D97-AF65-F5344CB8AC3E}">
        <p14:creationId xmlns:p14="http://schemas.microsoft.com/office/powerpoint/2010/main" val="25190346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19050" y="571500"/>
            <a:ext cx="9088438" cy="6097860"/>
          </a:xfrm>
          <a:prstGeom prst="rect">
            <a:avLst/>
          </a:prstGeom>
        </p:spPr>
        <p:txBody>
          <a:bodyPr/>
          <a:lstStyle/>
          <a:p>
            <a:pPr marL="0" indent="0">
              <a:buNone/>
            </a:pPr>
            <a:r>
              <a:rPr lang="zh-CN" altLang="zh-CN" sz="2000" b="1" dirty="0" smtClean="0">
                <a:solidFill>
                  <a:srgbClr val="333333"/>
                </a:solidFill>
                <a:latin typeface="楷体" pitchFamily="49" charset="-122"/>
                <a:ea typeface="楷体" pitchFamily="49" charset="-122"/>
              </a:rPr>
              <a:t>三</a:t>
            </a:r>
            <a:r>
              <a:rPr lang="zh-CN" altLang="zh-CN" sz="2000" b="1" dirty="0">
                <a:solidFill>
                  <a:srgbClr val="333333"/>
                </a:solidFill>
                <a:latin typeface="楷体" pitchFamily="49" charset="-122"/>
                <a:ea typeface="楷体" pitchFamily="49" charset="-122"/>
              </a:rPr>
              <a:t>、洛伦兹力大小的探究</a:t>
            </a:r>
          </a:p>
          <a:p>
            <a:pPr marL="0" indent="0">
              <a:buNone/>
            </a:pPr>
            <a:r>
              <a:rPr lang="zh-CN" altLang="zh-CN" sz="2000" b="1" dirty="0">
                <a:solidFill>
                  <a:srgbClr val="333333"/>
                </a:solidFill>
                <a:latin typeface="楷体" pitchFamily="49" charset="-122"/>
                <a:ea typeface="楷体" pitchFamily="49" charset="-122"/>
              </a:rPr>
              <a:t>安培力是洛伦兹力的宏观表现，判断两者方向的方法相同，大小是否也存在某种联系</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能否通过电流受到的安培力导出运动电荷受到的洛伦兹力的大小呢</a:t>
            </a:r>
            <a:r>
              <a:rPr lang="en-US" altLang="zh-CN" sz="2000" b="1" dirty="0">
                <a:solidFill>
                  <a:srgbClr val="333333"/>
                </a:solidFill>
                <a:latin typeface="楷体" pitchFamily="49" charset="-122"/>
                <a:ea typeface="楷体" pitchFamily="49" charset="-122"/>
              </a:rPr>
              <a:t>?</a:t>
            </a:r>
            <a:endParaRPr lang="zh-CN" altLang="zh-CN" sz="2000" b="1" dirty="0">
              <a:solidFill>
                <a:srgbClr val="333333"/>
              </a:solidFill>
              <a:latin typeface="楷体" pitchFamily="49" charset="-122"/>
              <a:ea typeface="楷体" pitchFamily="49" charset="-122"/>
            </a:endParaRPr>
          </a:p>
          <a:p>
            <a:pPr marL="0" indent="0">
              <a:buNone/>
            </a:pPr>
            <a:r>
              <a:rPr lang="zh-CN" altLang="zh-CN" sz="2000" b="1" dirty="0">
                <a:solidFill>
                  <a:srgbClr val="333333"/>
                </a:solidFill>
                <a:latin typeface="楷体" pitchFamily="49" charset="-122"/>
                <a:ea typeface="楷体" pitchFamily="49" charset="-122"/>
              </a:rPr>
              <a:t>点拨学生</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建立物理模型</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注意分析问题情景的关键点。</a:t>
            </a:r>
          </a:p>
          <a:p>
            <a:pPr marL="0" indent="0">
              <a:buNone/>
            </a:pPr>
            <a:r>
              <a:rPr lang="zh-CN" altLang="zh-CN" sz="2000" b="1" dirty="0">
                <a:solidFill>
                  <a:srgbClr val="333333"/>
                </a:solidFill>
                <a:latin typeface="楷体" pitchFamily="49" charset="-122"/>
                <a:ea typeface="楷体" pitchFamily="49" charset="-122"/>
              </a:rPr>
              <a:t>问题情境</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设有一段横截面积为</a:t>
            </a:r>
            <a:r>
              <a:rPr lang="en-US" altLang="zh-CN" sz="2000" b="1" dirty="0">
                <a:solidFill>
                  <a:srgbClr val="333333"/>
                </a:solidFill>
                <a:latin typeface="楷体" pitchFamily="49" charset="-122"/>
                <a:ea typeface="楷体" pitchFamily="49" charset="-122"/>
              </a:rPr>
              <a:t>S</a:t>
            </a:r>
            <a:r>
              <a:rPr lang="zh-CN" altLang="zh-CN" sz="2000" b="1" dirty="0">
                <a:solidFill>
                  <a:srgbClr val="333333"/>
                </a:solidFill>
                <a:latin typeface="楷体" pitchFamily="49" charset="-122"/>
                <a:ea typeface="楷体" pitchFamily="49" charset="-122"/>
              </a:rPr>
              <a:t>的通电导线，单位体积中含有的自由电荷数为</a:t>
            </a:r>
            <a:r>
              <a:rPr lang="en-US" altLang="zh-CN" sz="2000" b="1" dirty="0">
                <a:solidFill>
                  <a:srgbClr val="333333"/>
                </a:solidFill>
                <a:latin typeface="楷体" pitchFamily="49" charset="-122"/>
                <a:ea typeface="楷体" pitchFamily="49" charset="-122"/>
              </a:rPr>
              <a:t>n,</a:t>
            </a:r>
            <a:r>
              <a:rPr lang="zh-CN" altLang="zh-CN" sz="2000" b="1" dirty="0">
                <a:solidFill>
                  <a:srgbClr val="333333"/>
                </a:solidFill>
                <a:latin typeface="楷体" pitchFamily="49" charset="-122"/>
                <a:ea typeface="楷体" pitchFamily="49" charset="-122"/>
              </a:rPr>
              <a:t>每个自由电荷的电荷量为</a:t>
            </a:r>
            <a:r>
              <a:rPr lang="en-US" altLang="zh-CN" sz="2000" b="1" dirty="0">
                <a:solidFill>
                  <a:srgbClr val="333333"/>
                </a:solidFill>
                <a:latin typeface="楷体" pitchFamily="49" charset="-122"/>
                <a:ea typeface="楷体" pitchFamily="49" charset="-122"/>
              </a:rPr>
              <a:t>q,</a:t>
            </a:r>
            <a:r>
              <a:rPr lang="zh-CN" altLang="zh-CN" sz="2000" b="1" dirty="0">
                <a:solidFill>
                  <a:srgbClr val="333333"/>
                </a:solidFill>
                <a:latin typeface="楷体" pitchFamily="49" charset="-122"/>
                <a:ea typeface="楷体" pitchFamily="49" charset="-122"/>
              </a:rPr>
              <a:t>定向移动的平均速率为</a:t>
            </a:r>
            <a:r>
              <a:rPr lang="en-US" altLang="zh-CN" sz="2000" b="1" dirty="0">
                <a:solidFill>
                  <a:srgbClr val="333333"/>
                </a:solidFill>
                <a:latin typeface="楷体" pitchFamily="49" charset="-122"/>
                <a:ea typeface="楷体" pitchFamily="49" charset="-122"/>
              </a:rPr>
              <a:t>r,</a:t>
            </a:r>
            <a:r>
              <a:rPr lang="zh-CN" altLang="zh-CN" sz="2000" b="1" dirty="0">
                <a:solidFill>
                  <a:srgbClr val="333333"/>
                </a:solidFill>
                <a:latin typeface="楷体" pitchFamily="49" charset="-122"/>
                <a:ea typeface="楷体" pitchFamily="49" charset="-122"/>
              </a:rPr>
              <a:t>取时间</a:t>
            </a:r>
            <a:r>
              <a:rPr lang="en-US" altLang="zh-CN" sz="2000" b="1" dirty="0">
                <a:solidFill>
                  <a:srgbClr val="333333"/>
                </a:solidFill>
                <a:latin typeface="楷体" pitchFamily="49" charset="-122"/>
                <a:ea typeface="楷体" pitchFamily="49" charset="-122"/>
              </a:rPr>
              <a:t>t</a:t>
            </a:r>
            <a:r>
              <a:rPr lang="zh-CN" altLang="zh-CN" sz="2000" b="1" dirty="0">
                <a:solidFill>
                  <a:srgbClr val="333333"/>
                </a:solidFill>
                <a:latin typeface="楷体" pitchFamily="49" charset="-122"/>
                <a:ea typeface="楷体" pitchFamily="49" charset="-122"/>
              </a:rPr>
              <a:t>内电荷经过的长度对应的导体为研究对象。</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应先建立物理模型</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再循序渐进有条理地推导</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这一个过程可放手让学生完成</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体现学习的自主性</a:t>
            </a:r>
            <a:r>
              <a:rPr lang="en-US" altLang="zh-CN" sz="2000" b="1" dirty="0">
                <a:solidFill>
                  <a:srgbClr val="333333"/>
                </a:solidFill>
                <a:latin typeface="楷体" pitchFamily="49" charset="-122"/>
                <a:ea typeface="楷体" pitchFamily="49" charset="-122"/>
              </a:rPr>
              <a:t>)</a:t>
            </a:r>
            <a:endParaRPr lang="zh-CN" altLang="zh-CN" sz="2000" b="1" dirty="0">
              <a:solidFill>
                <a:srgbClr val="333333"/>
              </a:solidFill>
              <a:latin typeface="楷体" pitchFamily="49" charset="-122"/>
              <a:ea typeface="楷体" pitchFamily="49" charset="-122"/>
            </a:endParaRPr>
          </a:p>
          <a:p>
            <a:pPr marL="0" indent="0">
              <a:buNone/>
            </a:pPr>
            <a:r>
              <a:rPr lang="en-US" altLang="zh-CN" sz="2000" b="1" dirty="0">
                <a:solidFill>
                  <a:srgbClr val="333333"/>
                </a:solidFill>
                <a:latin typeface="楷体" pitchFamily="49" charset="-122"/>
                <a:ea typeface="楷体" pitchFamily="49" charset="-122"/>
              </a:rPr>
              <a:t>1.</a:t>
            </a:r>
            <a:r>
              <a:rPr lang="zh-CN" altLang="zh-CN" sz="2000" b="1" dirty="0">
                <a:solidFill>
                  <a:srgbClr val="333333"/>
                </a:solidFill>
                <a:latin typeface="楷体" pitchFamily="49" charset="-122"/>
                <a:ea typeface="楷体" pitchFamily="49" charset="-122"/>
              </a:rPr>
              <a:t>在时间</a:t>
            </a:r>
            <a:r>
              <a:rPr lang="en-US" altLang="zh-CN" sz="2000" b="1" dirty="0">
                <a:solidFill>
                  <a:srgbClr val="333333"/>
                </a:solidFill>
                <a:latin typeface="楷体" pitchFamily="49" charset="-122"/>
                <a:ea typeface="楷体" pitchFamily="49" charset="-122"/>
              </a:rPr>
              <a:t>t</a:t>
            </a:r>
            <a:r>
              <a:rPr lang="zh-CN" altLang="zh-CN" sz="2000" b="1" dirty="0">
                <a:solidFill>
                  <a:srgbClr val="333333"/>
                </a:solidFill>
                <a:latin typeface="楷体" pitchFamily="49" charset="-122"/>
                <a:ea typeface="楷体" pitchFamily="49" charset="-122"/>
              </a:rPr>
              <a:t>内通过截面的粒子数为多少</a:t>
            </a:r>
            <a:r>
              <a:rPr lang="en-US" altLang="zh-CN" sz="2000" b="1" dirty="0">
                <a:solidFill>
                  <a:srgbClr val="333333"/>
                </a:solidFill>
                <a:latin typeface="楷体" pitchFamily="49" charset="-122"/>
                <a:ea typeface="楷体" pitchFamily="49" charset="-122"/>
              </a:rPr>
              <a:t>? (N=</a:t>
            </a:r>
            <a:r>
              <a:rPr lang="en-US" altLang="zh-CN" sz="2000" b="1" dirty="0" err="1">
                <a:solidFill>
                  <a:srgbClr val="333333"/>
                </a:solidFill>
                <a:latin typeface="楷体" pitchFamily="49" charset="-122"/>
                <a:ea typeface="楷体" pitchFamily="49" charset="-122"/>
              </a:rPr>
              <a:t>nvSt</a:t>
            </a:r>
            <a:r>
              <a:rPr lang="en-US" altLang="zh-CN" sz="2000" b="1" dirty="0">
                <a:solidFill>
                  <a:srgbClr val="333333"/>
                </a:solidFill>
                <a:latin typeface="楷体" pitchFamily="49" charset="-122"/>
                <a:ea typeface="楷体" pitchFamily="49" charset="-122"/>
              </a:rPr>
              <a:t>)</a:t>
            </a:r>
            <a:endParaRPr lang="zh-CN" altLang="zh-CN" sz="2000" b="1" dirty="0">
              <a:solidFill>
                <a:srgbClr val="333333"/>
              </a:solidFill>
              <a:latin typeface="楷体" pitchFamily="49" charset="-122"/>
              <a:ea typeface="楷体" pitchFamily="49" charset="-122"/>
            </a:endParaRPr>
          </a:p>
          <a:p>
            <a:pPr marL="0" indent="0">
              <a:buNone/>
            </a:pPr>
            <a:r>
              <a:rPr lang="en-US" altLang="zh-CN" sz="2000" b="1" dirty="0">
                <a:solidFill>
                  <a:srgbClr val="333333"/>
                </a:solidFill>
                <a:latin typeface="楷体" pitchFamily="49" charset="-122"/>
                <a:ea typeface="楷体" pitchFamily="49" charset="-122"/>
              </a:rPr>
              <a:t>2.</a:t>
            </a:r>
            <a:r>
              <a:rPr lang="zh-CN" altLang="zh-CN" sz="2000" b="1" dirty="0">
                <a:solidFill>
                  <a:srgbClr val="333333"/>
                </a:solidFill>
                <a:latin typeface="楷体" pitchFamily="49" charset="-122"/>
                <a:ea typeface="楷体" pitchFamily="49" charset="-122"/>
              </a:rPr>
              <a:t>算出</a:t>
            </a:r>
            <a:r>
              <a:rPr lang="en-US" altLang="zh-CN" sz="2000" b="1" dirty="0">
                <a:solidFill>
                  <a:srgbClr val="333333"/>
                </a:solidFill>
                <a:latin typeface="楷体" pitchFamily="49" charset="-122"/>
                <a:ea typeface="楷体" pitchFamily="49" charset="-122"/>
              </a:rPr>
              <a:t>q</a:t>
            </a:r>
            <a:r>
              <a:rPr lang="zh-CN" altLang="zh-CN" sz="2000" b="1" dirty="0">
                <a:solidFill>
                  <a:srgbClr val="333333"/>
                </a:solidFill>
                <a:latin typeface="楷体" pitchFamily="49" charset="-122"/>
                <a:ea typeface="楷体" pitchFamily="49" charset="-122"/>
              </a:rPr>
              <a:t>与电流</a:t>
            </a:r>
            <a:r>
              <a:rPr lang="en-US" altLang="zh-CN" sz="2000" b="1" dirty="0">
                <a:solidFill>
                  <a:srgbClr val="333333"/>
                </a:solidFill>
                <a:latin typeface="楷体" pitchFamily="49" charset="-122"/>
                <a:ea typeface="楷体" pitchFamily="49" charset="-122"/>
              </a:rPr>
              <a:t>I</a:t>
            </a:r>
            <a:r>
              <a:rPr lang="zh-CN" altLang="zh-CN" sz="2000" b="1" dirty="0">
                <a:solidFill>
                  <a:srgbClr val="333333"/>
                </a:solidFill>
                <a:latin typeface="楷体" pitchFamily="49" charset="-122"/>
                <a:ea typeface="楷体" pitchFamily="49" charset="-122"/>
              </a:rPr>
              <a:t>的关系</a:t>
            </a:r>
            <a:r>
              <a:rPr lang="en-US" altLang="zh-CN" sz="2000" b="1" dirty="0">
                <a:solidFill>
                  <a:srgbClr val="333333"/>
                </a:solidFill>
                <a:latin typeface="楷体" pitchFamily="49" charset="-122"/>
                <a:ea typeface="楷体" pitchFamily="49" charset="-122"/>
              </a:rPr>
              <a:t>? (I=</a:t>
            </a:r>
            <a:r>
              <a:rPr lang="en-US" altLang="zh-CN" sz="2000" b="1" dirty="0" err="1">
                <a:solidFill>
                  <a:srgbClr val="333333"/>
                </a:solidFill>
                <a:latin typeface="楷体" pitchFamily="49" charset="-122"/>
                <a:ea typeface="楷体" pitchFamily="49" charset="-122"/>
              </a:rPr>
              <a:t>ngvS</a:t>
            </a:r>
            <a:r>
              <a:rPr lang="en-US" altLang="zh-CN" sz="2000" b="1" dirty="0">
                <a:solidFill>
                  <a:srgbClr val="333333"/>
                </a:solidFill>
                <a:latin typeface="楷体" pitchFamily="49" charset="-122"/>
                <a:ea typeface="楷体" pitchFamily="49" charset="-122"/>
              </a:rPr>
              <a:t>)</a:t>
            </a:r>
            <a:endParaRPr lang="zh-CN" altLang="zh-CN" sz="2000" b="1" dirty="0">
              <a:solidFill>
                <a:srgbClr val="333333"/>
              </a:solidFill>
              <a:latin typeface="楷体" pitchFamily="49" charset="-122"/>
              <a:ea typeface="楷体" pitchFamily="49" charset="-122"/>
            </a:endParaRPr>
          </a:p>
          <a:p>
            <a:pPr marL="0" indent="0">
              <a:buNone/>
            </a:pPr>
            <a:r>
              <a:rPr lang="en-US" altLang="zh-CN" sz="2000" b="1" dirty="0">
                <a:solidFill>
                  <a:srgbClr val="333333"/>
                </a:solidFill>
                <a:latin typeface="楷体" pitchFamily="49" charset="-122"/>
                <a:ea typeface="楷体" pitchFamily="49" charset="-122"/>
              </a:rPr>
              <a:t>3.</a:t>
            </a:r>
            <a:r>
              <a:rPr lang="zh-CN" altLang="zh-CN" sz="2000" b="1" dirty="0">
                <a:solidFill>
                  <a:srgbClr val="333333"/>
                </a:solidFill>
                <a:latin typeface="楷体" pitchFamily="49" charset="-122"/>
                <a:ea typeface="楷体" pitchFamily="49" charset="-122"/>
              </a:rPr>
              <a:t>导线垂直于磁场方向放入磁感应强度为</a:t>
            </a:r>
            <a:r>
              <a:rPr lang="en-US" altLang="zh-CN" sz="2000" b="1" dirty="0">
                <a:solidFill>
                  <a:srgbClr val="333333"/>
                </a:solidFill>
                <a:latin typeface="楷体" pitchFamily="49" charset="-122"/>
                <a:ea typeface="楷体" pitchFamily="49" charset="-122"/>
              </a:rPr>
              <a:t>B</a:t>
            </a:r>
            <a:r>
              <a:rPr lang="zh-CN" altLang="zh-CN" sz="2000" b="1" dirty="0">
                <a:solidFill>
                  <a:srgbClr val="333333"/>
                </a:solidFill>
                <a:latin typeface="楷体" pitchFamily="49" charset="-122"/>
                <a:ea typeface="楷体" pitchFamily="49" charset="-122"/>
              </a:rPr>
              <a:t>的匀强磁场中，导线受到的安培力有多大</a:t>
            </a:r>
            <a:r>
              <a:rPr lang="en-US" altLang="zh-CN" sz="2000" b="1" dirty="0">
                <a:solidFill>
                  <a:srgbClr val="333333"/>
                </a:solidFill>
                <a:latin typeface="楷体" pitchFamily="49" charset="-122"/>
                <a:ea typeface="楷体" pitchFamily="49" charset="-122"/>
              </a:rPr>
              <a:t>? (F</a:t>
            </a:r>
            <a:r>
              <a:rPr lang="zh-CN" altLang="zh-CN" sz="2000" b="1" dirty="0">
                <a:solidFill>
                  <a:srgbClr val="333333"/>
                </a:solidFill>
                <a:latin typeface="楷体" pitchFamily="49" charset="-122"/>
                <a:ea typeface="楷体" pitchFamily="49" charset="-122"/>
              </a:rPr>
              <a:t>安</a:t>
            </a:r>
            <a:r>
              <a:rPr lang="en-US" altLang="zh-CN" sz="2000" b="1" dirty="0">
                <a:solidFill>
                  <a:srgbClr val="333333"/>
                </a:solidFill>
                <a:latin typeface="楷体" pitchFamily="49" charset="-122"/>
                <a:ea typeface="楷体" pitchFamily="49" charset="-122"/>
              </a:rPr>
              <a:t>=BIL)</a:t>
            </a:r>
            <a:endParaRPr lang="zh-CN" altLang="zh-CN" sz="2000" b="1" dirty="0">
              <a:solidFill>
                <a:srgbClr val="333333"/>
              </a:solidFill>
              <a:latin typeface="楷体" pitchFamily="49" charset="-122"/>
              <a:ea typeface="楷体" pitchFamily="49" charset="-122"/>
            </a:endParaRPr>
          </a:p>
          <a:p>
            <a:pPr marL="0" indent="0">
              <a:buNone/>
            </a:pPr>
            <a:r>
              <a:rPr lang="en-US" altLang="zh-CN" sz="2000" b="1" dirty="0">
                <a:solidFill>
                  <a:srgbClr val="333333"/>
                </a:solidFill>
                <a:latin typeface="楷体" pitchFamily="49" charset="-122"/>
                <a:ea typeface="楷体" pitchFamily="49" charset="-122"/>
              </a:rPr>
              <a:t>4.</a:t>
            </a:r>
            <a:r>
              <a:rPr lang="zh-CN" altLang="zh-CN" sz="2000" b="1" dirty="0">
                <a:solidFill>
                  <a:srgbClr val="333333"/>
                </a:solidFill>
                <a:latin typeface="楷体" pitchFamily="49" charset="-122"/>
                <a:ea typeface="楷体" pitchFamily="49" charset="-122"/>
              </a:rPr>
              <a:t>安培力</a:t>
            </a:r>
            <a:r>
              <a:rPr lang="en-US" altLang="zh-CN" sz="2000" b="1" dirty="0">
                <a:solidFill>
                  <a:srgbClr val="333333"/>
                </a:solidFill>
                <a:latin typeface="楷体" pitchFamily="49" charset="-122"/>
                <a:ea typeface="楷体" pitchFamily="49" charset="-122"/>
              </a:rPr>
              <a:t>F</a:t>
            </a:r>
            <a:r>
              <a:rPr lang="zh-CN" altLang="zh-CN" sz="2000" b="1" dirty="0">
                <a:solidFill>
                  <a:srgbClr val="333333"/>
                </a:solidFill>
                <a:latin typeface="楷体" pitchFamily="49" charset="-122"/>
                <a:ea typeface="楷体" pitchFamily="49" charset="-122"/>
              </a:rPr>
              <a:t>。可以看作是作用在每个运动电荷上的洛伦兹力</a:t>
            </a:r>
            <a:r>
              <a:rPr lang="en-US" altLang="zh-CN" sz="2000" b="1" dirty="0">
                <a:solidFill>
                  <a:srgbClr val="333333"/>
                </a:solidFill>
                <a:latin typeface="楷体" pitchFamily="49" charset="-122"/>
                <a:ea typeface="楷体" pitchFamily="49" charset="-122"/>
              </a:rPr>
              <a:t>F</a:t>
            </a:r>
            <a:r>
              <a:rPr lang="zh-CN" altLang="zh-CN" sz="2000" b="1" dirty="0">
                <a:solidFill>
                  <a:srgbClr val="333333"/>
                </a:solidFill>
                <a:latin typeface="楷体" pitchFamily="49" charset="-122"/>
                <a:ea typeface="楷体" pitchFamily="49" charset="-122"/>
              </a:rPr>
              <a:t>的合力</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则每个电荷所受的洛伦兹力多大</a:t>
            </a:r>
            <a:r>
              <a:rPr lang="en-US" altLang="zh-CN" sz="2000" b="1" dirty="0">
                <a:solidFill>
                  <a:srgbClr val="333333"/>
                </a:solidFill>
                <a:latin typeface="楷体" pitchFamily="49" charset="-122"/>
                <a:ea typeface="楷体" pitchFamily="49" charset="-122"/>
              </a:rPr>
              <a:t>?(F </a:t>
            </a:r>
            <a:r>
              <a:rPr lang="zh-CN" altLang="zh-CN" sz="2000" b="1" dirty="0">
                <a:solidFill>
                  <a:srgbClr val="333333"/>
                </a:solidFill>
                <a:latin typeface="楷体" pitchFamily="49" charset="-122"/>
                <a:ea typeface="楷体" pitchFamily="49" charset="-122"/>
              </a:rPr>
              <a:t>洛</a:t>
            </a:r>
            <a:r>
              <a:rPr lang="en-US" altLang="zh-CN" sz="2000" b="1" dirty="0">
                <a:solidFill>
                  <a:srgbClr val="333333"/>
                </a:solidFill>
                <a:latin typeface="楷体" pitchFamily="49" charset="-122"/>
                <a:ea typeface="楷体" pitchFamily="49" charset="-122"/>
              </a:rPr>
              <a:t>=</a:t>
            </a:r>
            <a:r>
              <a:rPr lang="en-US" altLang="zh-CN" sz="2000" b="1" dirty="0" err="1">
                <a:solidFill>
                  <a:srgbClr val="333333"/>
                </a:solidFill>
                <a:latin typeface="楷体" pitchFamily="49" charset="-122"/>
                <a:ea typeface="楷体" pitchFamily="49" charset="-122"/>
              </a:rPr>
              <a:t>qvB</a:t>
            </a:r>
            <a:r>
              <a:rPr lang="en-US" altLang="zh-CN" sz="2000" b="1" dirty="0">
                <a:solidFill>
                  <a:srgbClr val="333333"/>
                </a:solidFill>
                <a:latin typeface="楷体" pitchFamily="49" charset="-122"/>
                <a:ea typeface="楷体" pitchFamily="49" charset="-122"/>
              </a:rPr>
              <a:t>)</a:t>
            </a:r>
            <a:endParaRPr lang="zh-CN" altLang="zh-CN" sz="2000" b="1" dirty="0">
              <a:solidFill>
                <a:srgbClr val="333333"/>
              </a:solidFill>
              <a:latin typeface="楷体" pitchFamily="49" charset="-122"/>
              <a:ea typeface="楷体" pitchFamily="49" charset="-122"/>
            </a:endParaRPr>
          </a:p>
          <a:p>
            <a:pPr marL="0" indent="0">
              <a:buNone/>
            </a:pP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巡视学生推导情况并进行根据实际情况，进行个别指导点评学生的成果，并进一步引导学生分析结论</a:t>
            </a:r>
            <a:r>
              <a:rPr lang="en-US" altLang="zh-CN" sz="2000" b="1" dirty="0" smtClean="0">
                <a:solidFill>
                  <a:srgbClr val="333333"/>
                </a:solidFill>
                <a:latin typeface="楷体" pitchFamily="49" charset="-122"/>
                <a:ea typeface="楷体" pitchFamily="49" charset="-122"/>
              </a:rPr>
              <a:t>)</a:t>
            </a:r>
            <a:endParaRPr lang="zh-CN" altLang="zh-CN" sz="2000" b="1" dirty="0">
              <a:solidFill>
                <a:srgbClr val="333333"/>
              </a:solidFill>
              <a:latin typeface="楷体" pitchFamily="49" charset="-122"/>
              <a:ea typeface="楷体" pitchFamily="49" charset="-122"/>
            </a:endParaRPr>
          </a:p>
        </p:txBody>
      </p:sp>
      <p:sp>
        <p:nvSpPr>
          <p:cNvPr id="60419"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0" name="Text Box 55"/>
          <p:cNvSpPr txBox="1">
            <a:spLocks noChangeArrowheads="1"/>
          </p:cNvSpPr>
          <p:nvPr/>
        </p:nvSpPr>
        <p:spPr bwMode="auto">
          <a:xfrm>
            <a:off x="19050" y="30163"/>
            <a:ext cx="255111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四、教学设计题</a:t>
            </a:r>
          </a:p>
        </p:txBody>
      </p:sp>
      <p:sp>
        <p:nvSpPr>
          <p:cNvPr id="7"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mn-ea"/>
                <a:ea typeface="+mn-ea"/>
              </a:rPr>
              <a:t>2017</a:t>
            </a:r>
            <a:r>
              <a:rPr lang="zh-CN" altLang="en-US" dirty="0" smtClean="0">
                <a:solidFill>
                  <a:srgbClr val="FFFFFF"/>
                </a:solidFill>
                <a:latin typeface="+mn-ea"/>
                <a:ea typeface="+mn-ea"/>
              </a:rPr>
              <a:t>年下半年</a:t>
            </a:r>
          </a:p>
        </p:txBody>
      </p:sp>
    </p:spTree>
    <p:extLst>
      <p:ext uri="{BB962C8B-B14F-4D97-AF65-F5344CB8AC3E}">
        <p14:creationId xmlns:p14="http://schemas.microsoft.com/office/powerpoint/2010/main" val="188896060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19050" y="571500"/>
            <a:ext cx="9088438" cy="6097860"/>
          </a:xfrm>
          <a:prstGeom prst="rect">
            <a:avLst/>
          </a:prstGeom>
        </p:spPr>
        <p:txBody>
          <a:bodyPr/>
          <a:lstStyle/>
          <a:p>
            <a:pPr marL="0" indent="0">
              <a:buNone/>
            </a:pPr>
            <a:r>
              <a:rPr lang="zh-CN" altLang="zh-CN" sz="2000" b="1" dirty="0" smtClean="0">
                <a:solidFill>
                  <a:srgbClr val="333333"/>
                </a:solidFill>
                <a:latin typeface="楷体" pitchFamily="49" charset="-122"/>
                <a:ea typeface="楷体" pitchFamily="49" charset="-122"/>
              </a:rPr>
              <a:t>提问</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该公式</a:t>
            </a:r>
            <a:r>
              <a:rPr lang="en-US" altLang="zh-CN" sz="2000" b="1" dirty="0">
                <a:solidFill>
                  <a:srgbClr val="333333"/>
                </a:solidFill>
                <a:latin typeface="楷体" pitchFamily="49" charset="-122"/>
                <a:ea typeface="楷体" pitchFamily="49" charset="-122"/>
              </a:rPr>
              <a:t>F</a:t>
            </a:r>
            <a:r>
              <a:rPr lang="zh-CN" altLang="zh-CN" sz="2000" b="1" dirty="0">
                <a:solidFill>
                  <a:srgbClr val="333333"/>
                </a:solidFill>
                <a:latin typeface="楷体" pitchFamily="49" charset="-122"/>
                <a:ea typeface="楷体" pitchFamily="49" charset="-122"/>
              </a:rPr>
              <a:t>洛</a:t>
            </a:r>
            <a:r>
              <a:rPr lang="en-US" altLang="zh-CN" sz="2000" b="1" dirty="0">
                <a:solidFill>
                  <a:srgbClr val="333333"/>
                </a:solidFill>
                <a:latin typeface="楷体" pitchFamily="49" charset="-122"/>
                <a:ea typeface="楷体" pitchFamily="49" charset="-122"/>
              </a:rPr>
              <a:t>=</a:t>
            </a:r>
            <a:r>
              <a:rPr lang="en-US" altLang="zh-CN" sz="2000" b="1" dirty="0" err="1">
                <a:solidFill>
                  <a:srgbClr val="333333"/>
                </a:solidFill>
                <a:latin typeface="楷体" pitchFamily="49" charset="-122"/>
                <a:ea typeface="楷体" pitchFamily="49" charset="-122"/>
              </a:rPr>
              <a:t>qvB</a:t>
            </a:r>
            <a:r>
              <a:rPr lang="zh-CN" altLang="zh-CN" sz="2000" b="1" dirty="0">
                <a:solidFill>
                  <a:srgbClr val="333333"/>
                </a:solidFill>
                <a:latin typeface="楷体" pitchFamily="49" charset="-122"/>
                <a:ea typeface="楷体" pitchFamily="49" charset="-122"/>
              </a:rPr>
              <a:t>的适用条件是什么</a:t>
            </a:r>
            <a:r>
              <a:rPr lang="en-US" altLang="zh-CN" sz="2000" b="1" dirty="0">
                <a:solidFill>
                  <a:srgbClr val="333333"/>
                </a:solidFill>
                <a:latin typeface="楷体" pitchFamily="49" charset="-122"/>
                <a:ea typeface="楷体" pitchFamily="49" charset="-122"/>
              </a:rPr>
              <a:t>? (</a:t>
            </a:r>
            <a:r>
              <a:rPr lang="zh-CN" altLang="zh-CN" sz="2000" b="1" dirty="0">
                <a:solidFill>
                  <a:srgbClr val="333333"/>
                </a:solidFill>
                <a:latin typeface="楷体" pitchFamily="49" charset="-122"/>
                <a:ea typeface="楷体" pitchFamily="49" charset="-122"/>
              </a:rPr>
              <a:t>电荷的运动方向与磁场方向垂直</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当</a:t>
            </a:r>
            <a:r>
              <a:rPr lang="en-US" altLang="zh-CN" sz="2000" b="1" dirty="0">
                <a:solidFill>
                  <a:srgbClr val="333333"/>
                </a:solidFill>
                <a:latin typeface="楷体" pitchFamily="49" charset="-122"/>
                <a:ea typeface="楷体" pitchFamily="49" charset="-122"/>
              </a:rPr>
              <a:t>v//B</a:t>
            </a:r>
            <a:r>
              <a:rPr lang="zh-CN" altLang="zh-CN" sz="2000" b="1" dirty="0">
                <a:solidFill>
                  <a:srgbClr val="333333"/>
                </a:solidFill>
                <a:latin typeface="楷体" pitchFamily="49" charset="-122"/>
                <a:ea typeface="楷体" pitchFamily="49" charset="-122"/>
              </a:rPr>
              <a:t>时</a:t>
            </a:r>
            <a:r>
              <a:rPr lang="en-US" altLang="zh-CN" sz="2000" b="1" dirty="0">
                <a:solidFill>
                  <a:srgbClr val="333333"/>
                </a:solidFill>
                <a:latin typeface="楷体" pitchFamily="49" charset="-122"/>
                <a:ea typeface="楷体" pitchFamily="49" charset="-122"/>
              </a:rPr>
              <a:t>,F</a:t>
            </a:r>
            <a:r>
              <a:rPr lang="zh-CN" altLang="zh-CN" sz="2000" b="1" dirty="0">
                <a:solidFill>
                  <a:srgbClr val="333333"/>
                </a:solidFill>
                <a:latin typeface="楷体" pitchFamily="49" charset="-122"/>
                <a:ea typeface="楷体" pitchFamily="49" charset="-122"/>
              </a:rPr>
              <a:t>洛</a:t>
            </a:r>
            <a:r>
              <a:rPr lang="en-US" altLang="zh-CN" sz="2000" b="1" dirty="0">
                <a:solidFill>
                  <a:srgbClr val="333333"/>
                </a:solidFill>
                <a:latin typeface="楷体" pitchFamily="49" charset="-122"/>
                <a:ea typeface="楷体" pitchFamily="49" charset="-122"/>
              </a:rPr>
              <a:t>=0</a:t>
            </a:r>
            <a:r>
              <a:rPr lang="zh-CN" altLang="zh-CN" sz="2000" b="1" dirty="0">
                <a:solidFill>
                  <a:srgbClr val="333333"/>
                </a:solidFill>
                <a:latin typeface="楷体" pitchFamily="49" charset="-122"/>
                <a:ea typeface="楷体" pitchFamily="49" charset="-122"/>
              </a:rPr>
              <a:t>。</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类比安培力</a:t>
            </a:r>
            <a:r>
              <a:rPr lang="en-US" altLang="zh-CN" sz="2000" b="1" dirty="0">
                <a:solidFill>
                  <a:srgbClr val="333333"/>
                </a:solidFill>
                <a:latin typeface="楷体" pitchFamily="49" charset="-122"/>
                <a:ea typeface="楷体" pitchFamily="49" charset="-122"/>
              </a:rPr>
              <a:t>,B//L</a:t>
            </a:r>
            <a:r>
              <a:rPr lang="zh-CN" altLang="zh-CN" sz="2000" b="1" dirty="0">
                <a:solidFill>
                  <a:srgbClr val="333333"/>
                </a:solidFill>
                <a:latin typeface="楷体" pitchFamily="49" charset="-122"/>
                <a:ea typeface="楷体" pitchFamily="49" charset="-122"/>
              </a:rPr>
              <a:t>时</a:t>
            </a:r>
            <a:r>
              <a:rPr lang="en-US" altLang="zh-CN" sz="2000" b="1" dirty="0">
                <a:solidFill>
                  <a:srgbClr val="333333"/>
                </a:solidFill>
                <a:latin typeface="楷体" pitchFamily="49" charset="-122"/>
                <a:ea typeface="楷体" pitchFamily="49" charset="-122"/>
              </a:rPr>
              <a:t>F</a:t>
            </a:r>
            <a:r>
              <a:rPr lang="zh-CN" altLang="zh-CN" sz="2000" b="1" dirty="0">
                <a:solidFill>
                  <a:srgbClr val="333333"/>
                </a:solidFill>
                <a:latin typeface="楷体" pitchFamily="49" charset="-122"/>
                <a:ea typeface="楷体" pitchFamily="49" charset="-122"/>
              </a:rPr>
              <a:t>安</a:t>
            </a:r>
            <a:r>
              <a:rPr lang="en-US" altLang="zh-CN" sz="2000" b="1" dirty="0">
                <a:solidFill>
                  <a:srgbClr val="333333"/>
                </a:solidFill>
                <a:latin typeface="楷体" pitchFamily="49" charset="-122"/>
                <a:ea typeface="楷体" pitchFamily="49" charset="-122"/>
              </a:rPr>
              <a:t>=0)</a:t>
            </a:r>
            <a:endParaRPr lang="zh-CN" altLang="zh-CN" sz="2000" b="1" dirty="0">
              <a:solidFill>
                <a:srgbClr val="333333"/>
              </a:solidFill>
              <a:latin typeface="楷体" pitchFamily="49" charset="-122"/>
              <a:ea typeface="楷体" pitchFamily="49" charset="-122"/>
            </a:endParaRPr>
          </a:p>
          <a:p>
            <a:pPr marL="0" indent="0">
              <a:buNone/>
            </a:pPr>
            <a:r>
              <a:rPr lang="zh-CN" altLang="zh-CN" sz="2000" b="1" dirty="0">
                <a:solidFill>
                  <a:srgbClr val="333333"/>
                </a:solidFill>
                <a:latin typeface="楷体" pitchFamily="49" charset="-122"/>
                <a:ea typeface="楷体" pitchFamily="49" charset="-122"/>
              </a:rPr>
              <a:t>学生思维发散</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当</a:t>
            </a:r>
            <a:r>
              <a:rPr lang="en-US" altLang="zh-CN" sz="2000" b="1" dirty="0">
                <a:solidFill>
                  <a:srgbClr val="333333"/>
                </a:solidFill>
                <a:latin typeface="楷体" pitchFamily="49" charset="-122"/>
                <a:ea typeface="楷体" pitchFamily="49" charset="-122"/>
              </a:rPr>
              <a:t>n</a:t>
            </a:r>
            <a:r>
              <a:rPr lang="zh-CN" altLang="zh-CN" sz="2000" b="1" dirty="0">
                <a:solidFill>
                  <a:srgbClr val="333333"/>
                </a:solidFill>
                <a:latin typeface="楷体" pitchFamily="49" charset="-122"/>
                <a:ea typeface="楷体" pitchFamily="49" charset="-122"/>
              </a:rPr>
              <a:t>与</a:t>
            </a:r>
            <a:r>
              <a:rPr lang="en-US" altLang="zh-CN" sz="2000" b="1" dirty="0">
                <a:solidFill>
                  <a:srgbClr val="333333"/>
                </a:solidFill>
                <a:latin typeface="楷体" pitchFamily="49" charset="-122"/>
                <a:ea typeface="楷体" pitchFamily="49" charset="-122"/>
              </a:rPr>
              <a:t>B</a:t>
            </a:r>
            <a:r>
              <a:rPr lang="zh-CN" altLang="zh-CN" sz="2000" b="1" dirty="0">
                <a:solidFill>
                  <a:srgbClr val="333333"/>
                </a:solidFill>
                <a:latin typeface="楷体" pitchFamily="49" charset="-122"/>
                <a:ea typeface="楷体" pitchFamily="49" charset="-122"/>
              </a:rPr>
              <a:t>既不垂直</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又不平行时</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洛伦兹力的大小如何求</a:t>
            </a:r>
            <a:r>
              <a:rPr lang="en-US" altLang="zh-CN" sz="2000" b="1" dirty="0" smtClean="0">
                <a:solidFill>
                  <a:srgbClr val="333333"/>
                </a:solidFill>
                <a:latin typeface="楷体" pitchFamily="49" charset="-122"/>
                <a:ea typeface="楷体" pitchFamily="49" charset="-122"/>
              </a:rPr>
              <a:t>?</a:t>
            </a:r>
            <a:endParaRPr lang="zh-CN" altLang="zh-CN" sz="2000" b="1" dirty="0" smtClean="0">
              <a:solidFill>
                <a:srgbClr val="333333"/>
              </a:solidFill>
              <a:latin typeface="楷体" pitchFamily="49" charset="-122"/>
              <a:ea typeface="楷体" pitchFamily="49" charset="-122"/>
            </a:endParaRPr>
          </a:p>
          <a:p>
            <a:pPr marL="0" indent="0">
              <a:buNone/>
            </a:pPr>
            <a:r>
              <a:rPr lang="en-US" altLang="zh-CN" sz="2000" b="1" dirty="0" smtClean="0">
                <a:solidFill>
                  <a:srgbClr val="333333"/>
                </a:solidFill>
                <a:latin typeface="楷体" pitchFamily="49" charset="-122"/>
                <a:ea typeface="楷体" pitchFamily="49" charset="-122"/>
              </a:rPr>
              <a:t>(</a:t>
            </a:r>
            <a:r>
              <a:rPr lang="zh-CN" altLang="zh-CN" sz="2000" b="1" dirty="0" smtClean="0">
                <a:solidFill>
                  <a:srgbClr val="333333"/>
                </a:solidFill>
                <a:latin typeface="楷体" pitchFamily="49" charset="-122"/>
                <a:ea typeface="楷体" pitchFamily="49" charset="-122"/>
              </a:rPr>
              <a:t>设计意图</a:t>
            </a:r>
            <a:r>
              <a:rPr lang="en-US" altLang="zh-CN" sz="2000" b="1" dirty="0" smtClean="0">
                <a:solidFill>
                  <a:srgbClr val="333333"/>
                </a:solidFill>
                <a:latin typeface="楷体" pitchFamily="49" charset="-122"/>
                <a:ea typeface="楷体" pitchFamily="49" charset="-122"/>
              </a:rPr>
              <a:t>:</a:t>
            </a:r>
            <a:r>
              <a:rPr lang="zh-CN" altLang="zh-CN" sz="2000" b="1" dirty="0" smtClean="0">
                <a:solidFill>
                  <a:srgbClr val="333333"/>
                </a:solidFill>
                <a:latin typeface="楷体" pitchFamily="49" charset="-122"/>
                <a:ea typeface="楷体" pitchFamily="49" charset="-122"/>
              </a:rPr>
              <a:t>将安培力和洛伦兹力的大小关系作类比</a:t>
            </a:r>
            <a:r>
              <a:rPr lang="en-US" altLang="zh-CN" sz="2000" b="1" dirty="0" smtClean="0">
                <a:solidFill>
                  <a:srgbClr val="333333"/>
                </a:solidFill>
                <a:latin typeface="楷体" pitchFamily="49" charset="-122"/>
                <a:ea typeface="楷体" pitchFamily="49" charset="-122"/>
              </a:rPr>
              <a:t>,</a:t>
            </a:r>
            <a:r>
              <a:rPr lang="zh-CN" altLang="zh-CN" sz="2000" b="1" dirty="0" smtClean="0">
                <a:solidFill>
                  <a:srgbClr val="333333"/>
                </a:solidFill>
                <a:latin typeface="楷体" pitchFamily="49" charset="-122"/>
                <a:ea typeface="楷体" pitchFamily="49" charset="-122"/>
              </a:rPr>
              <a:t>既能自然地推导出洛伦兹力的大小</a:t>
            </a:r>
            <a:r>
              <a:rPr lang="en-US" altLang="zh-CN" sz="2000" b="1" dirty="0" smtClean="0">
                <a:solidFill>
                  <a:srgbClr val="333333"/>
                </a:solidFill>
                <a:latin typeface="楷体" pitchFamily="49" charset="-122"/>
                <a:ea typeface="楷体" pitchFamily="49" charset="-122"/>
              </a:rPr>
              <a:t>,</a:t>
            </a:r>
            <a:r>
              <a:rPr lang="zh-CN" altLang="zh-CN" sz="2000" b="1" dirty="0" smtClean="0">
                <a:solidFill>
                  <a:srgbClr val="333333"/>
                </a:solidFill>
                <a:latin typeface="楷体" pitchFamily="49" charset="-122"/>
                <a:ea typeface="楷体" pitchFamily="49" charset="-122"/>
              </a:rPr>
              <a:t>又能将洛伦兹力和安培力的处理方法有效统一，提高教学效率</a:t>
            </a:r>
            <a:r>
              <a:rPr lang="en-US" altLang="zh-CN" sz="2000" b="1" dirty="0" smtClean="0">
                <a:solidFill>
                  <a:srgbClr val="333333"/>
                </a:solidFill>
                <a:latin typeface="楷体" pitchFamily="49" charset="-122"/>
                <a:ea typeface="楷体" pitchFamily="49" charset="-122"/>
              </a:rPr>
              <a:t>)</a:t>
            </a:r>
            <a:endParaRPr lang="zh-CN" altLang="zh-CN" sz="2000" b="1" dirty="0" smtClean="0">
              <a:solidFill>
                <a:srgbClr val="333333"/>
              </a:solidFill>
              <a:latin typeface="楷体" pitchFamily="49" charset="-122"/>
              <a:ea typeface="楷体" pitchFamily="49" charset="-122"/>
            </a:endParaRPr>
          </a:p>
          <a:p>
            <a:pPr marL="0" indent="0">
              <a:buNone/>
            </a:pPr>
            <a:r>
              <a:rPr lang="zh-CN" altLang="zh-CN" sz="2000" b="1" dirty="0" smtClean="0">
                <a:solidFill>
                  <a:srgbClr val="333333"/>
                </a:solidFill>
                <a:latin typeface="楷体" pitchFamily="49" charset="-122"/>
                <a:ea typeface="楷体" pitchFamily="49" charset="-122"/>
              </a:rPr>
              <a:t>四</a:t>
            </a:r>
            <a:r>
              <a:rPr lang="zh-CN" altLang="zh-CN" sz="2000" b="1" dirty="0">
                <a:solidFill>
                  <a:srgbClr val="333333"/>
                </a:solidFill>
                <a:latin typeface="楷体" pitchFamily="49" charset="-122"/>
                <a:ea typeface="楷体" pitchFamily="49" charset="-122"/>
              </a:rPr>
              <a:t>、课堂小结</a:t>
            </a:r>
          </a:p>
        </p:txBody>
      </p:sp>
      <p:sp>
        <p:nvSpPr>
          <p:cNvPr id="60419"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0" name="Text Box 55"/>
          <p:cNvSpPr txBox="1">
            <a:spLocks noChangeArrowheads="1"/>
          </p:cNvSpPr>
          <p:nvPr/>
        </p:nvSpPr>
        <p:spPr bwMode="auto">
          <a:xfrm>
            <a:off x="19050" y="30163"/>
            <a:ext cx="255111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四、教学设计题</a:t>
            </a:r>
          </a:p>
        </p:txBody>
      </p:sp>
      <p:sp>
        <p:nvSpPr>
          <p:cNvPr id="7"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mn-ea"/>
                <a:ea typeface="+mn-ea"/>
              </a:rPr>
              <a:t>2017</a:t>
            </a:r>
            <a:r>
              <a:rPr lang="zh-CN" altLang="en-US" dirty="0" smtClean="0">
                <a:solidFill>
                  <a:srgbClr val="FFFFFF"/>
                </a:solidFill>
                <a:latin typeface="+mn-ea"/>
                <a:ea typeface="+mn-ea"/>
              </a:rPr>
              <a:t>年下半年</a:t>
            </a:r>
          </a:p>
        </p:txBody>
      </p:sp>
    </p:spTree>
    <p:extLst>
      <p:ext uri="{BB962C8B-B14F-4D97-AF65-F5344CB8AC3E}">
        <p14:creationId xmlns:p14="http://schemas.microsoft.com/office/powerpoint/2010/main" val="67047889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ChangeArrowheads="1"/>
          </p:cNvSpPr>
          <p:nvPr/>
        </p:nvSpPr>
        <p:spPr bwMode="auto">
          <a:xfrm>
            <a:off x="4386263" y="3233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endParaRPr lang="zh-CN" altLang="en-US"/>
          </a:p>
        </p:txBody>
      </p:sp>
      <p:sp>
        <p:nvSpPr>
          <p:cNvPr id="59395" name="Rectangle 3"/>
          <p:cNvSpPr>
            <a:spLocks noChangeArrowheads="1"/>
          </p:cNvSpPr>
          <p:nvPr/>
        </p:nvSpPr>
        <p:spPr bwMode="auto">
          <a:xfrm>
            <a:off x="4214813" y="32242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endParaRPr lang="zh-CN" altLang="en-US"/>
          </a:p>
        </p:txBody>
      </p:sp>
      <p:sp>
        <p:nvSpPr>
          <p:cNvPr id="59396" name="内容占位符 4"/>
          <p:cNvSpPr>
            <a:spLocks/>
          </p:cNvSpPr>
          <p:nvPr/>
        </p:nvSpPr>
        <p:spPr bwMode="auto">
          <a:xfrm>
            <a:off x="20638" y="620713"/>
            <a:ext cx="54006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spcBef>
                <a:spcPct val="20000"/>
              </a:spcBef>
            </a:pPr>
            <a:r>
              <a:rPr kumimoji="1" lang="en-US" altLang="zh-CN" sz="2200" dirty="0" smtClean="0">
                <a:solidFill>
                  <a:srgbClr val="0000FF"/>
                </a:solidFill>
              </a:rPr>
              <a:t>13.</a:t>
            </a:r>
            <a:r>
              <a:rPr kumimoji="1" lang="zh-CN" altLang="en-US" sz="2200" dirty="0">
                <a:solidFill>
                  <a:srgbClr val="0000FF"/>
                </a:solidFill>
              </a:rPr>
              <a:t>阅读材料，根据要求完成教学设计。</a:t>
            </a:r>
          </a:p>
          <a:p>
            <a:pPr>
              <a:lnSpc>
                <a:spcPct val="90000"/>
              </a:lnSpc>
              <a:spcBef>
                <a:spcPct val="20000"/>
              </a:spcBef>
            </a:pPr>
            <a:endParaRPr kumimoji="1" lang="zh-CN" altLang="en-US" dirty="0">
              <a:solidFill>
                <a:srgbClr val="0000FF"/>
              </a:solidFill>
            </a:endParaRPr>
          </a:p>
        </p:txBody>
      </p:sp>
      <p:sp>
        <p:nvSpPr>
          <p:cNvPr id="59397" name="Text Box 7"/>
          <p:cNvSpPr txBox="1">
            <a:spLocks noChangeArrowheads="1"/>
          </p:cNvSpPr>
          <p:nvPr/>
        </p:nvSpPr>
        <p:spPr bwMode="auto">
          <a:xfrm>
            <a:off x="19050" y="1124744"/>
            <a:ext cx="908786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r>
              <a:rPr lang="zh-CN" altLang="zh-CN" sz="2000" dirty="0">
                <a:latin typeface="楷体" pitchFamily="49" charset="-122"/>
                <a:ea typeface="楷体" pitchFamily="49" charset="-122"/>
              </a:rPr>
              <a:t>材料一 《普通高中物理课程标准</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实验</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》关于“电容、电感与交流电”的内容要求为：“通过实验，了解电容器和电感器对交变电流的导通和阻碍作用”</a:t>
            </a:r>
          </a:p>
          <a:p>
            <a:r>
              <a:rPr lang="zh-CN" altLang="zh-CN" sz="2000" dirty="0">
                <a:latin typeface="楷体" pitchFamily="49" charset="-122"/>
                <a:ea typeface="楷体" pitchFamily="49" charset="-122"/>
              </a:rPr>
              <a:t>材料二 高中物理某教科书“电感和电容对交变电流的影响”一节的部分内容。</a:t>
            </a:r>
          </a:p>
        </p:txBody>
      </p:sp>
      <p:sp>
        <p:nvSpPr>
          <p:cNvPr id="59398"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399" name="Text Box 55"/>
          <p:cNvSpPr txBox="1">
            <a:spLocks noChangeArrowheads="1"/>
          </p:cNvSpPr>
          <p:nvPr/>
        </p:nvSpPr>
        <p:spPr bwMode="auto">
          <a:xfrm>
            <a:off x="19050" y="30163"/>
            <a:ext cx="255111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四、教学设计题</a:t>
            </a:r>
          </a:p>
        </p:txBody>
      </p:sp>
      <p:sp>
        <p:nvSpPr>
          <p:cNvPr id="10"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mn-ea"/>
                <a:ea typeface="+mn-ea"/>
              </a:rPr>
              <a:t>2018</a:t>
            </a:r>
            <a:r>
              <a:rPr lang="zh-CN" altLang="en-US" dirty="0" smtClean="0">
                <a:solidFill>
                  <a:srgbClr val="FFFFFF"/>
                </a:solidFill>
                <a:latin typeface="+mn-ea"/>
                <a:ea typeface="+mn-ea"/>
              </a:rPr>
              <a:t>年上半年</a:t>
            </a:r>
          </a:p>
        </p:txBody>
      </p:sp>
      <p:pic>
        <p:nvPicPr>
          <p:cNvPr id="13" name="图片 12" descr="C:\Users\TY\AppData\Roaming\Tencent\Users\919312510\QQ\WinTemp\RichOle\WJGIRMZR]S64M5WV@{R5DO4.png"/>
          <p:cNvPicPr/>
          <p:nvPr/>
        </p:nvPicPr>
        <p:blipFill>
          <a:blip r:embed="rId2">
            <a:extLst>
              <a:ext uri="{28A0092B-C50C-407E-A947-70E740481C1C}">
                <a14:useLocalDpi xmlns:a14="http://schemas.microsoft.com/office/drawing/2010/main" val="0"/>
              </a:ext>
            </a:extLst>
          </a:blip>
          <a:srcRect/>
          <a:stretch>
            <a:fillRect/>
          </a:stretch>
        </p:blipFill>
        <p:spPr bwMode="auto">
          <a:xfrm>
            <a:off x="539549" y="2204864"/>
            <a:ext cx="8418711" cy="4448324"/>
          </a:xfrm>
          <a:prstGeom prst="rect">
            <a:avLst/>
          </a:prstGeom>
          <a:noFill/>
          <a:ln>
            <a:noFill/>
          </a:ln>
        </p:spPr>
      </p:pic>
    </p:spTree>
    <p:extLst>
      <p:ext uri="{BB962C8B-B14F-4D97-AF65-F5344CB8AC3E}">
        <p14:creationId xmlns:p14="http://schemas.microsoft.com/office/powerpoint/2010/main" val="3305022065"/>
      </p:ext>
    </p:extLst>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ChangeArrowheads="1"/>
          </p:cNvSpPr>
          <p:nvPr/>
        </p:nvSpPr>
        <p:spPr bwMode="auto">
          <a:xfrm>
            <a:off x="4386263" y="3233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endParaRPr lang="zh-CN" altLang="en-US"/>
          </a:p>
        </p:txBody>
      </p:sp>
      <p:sp>
        <p:nvSpPr>
          <p:cNvPr id="59395" name="Rectangle 3"/>
          <p:cNvSpPr>
            <a:spLocks noChangeArrowheads="1"/>
          </p:cNvSpPr>
          <p:nvPr/>
        </p:nvSpPr>
        <p:spPr bwMode="auto">
          <a:xfrm>
            <a:off x="4214813" y="32242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endParaRPr lang="zh-CN" altLang="en-US"/>
          </a:p>
        </p:txBody>
      </p:sp>
      <p:sp>
        <p:nvSpPr>
          <p:cNvPr id="59397" name="Text Box 7"/>
          <p:cNvSpPr txBox="1">
            <a:spLocks noChangeArrowheads="1"/>
          </p:cNvSpPr>
          <p:nvPr/>
        </p:nvSpPr>
        <p:spPr bwMode="auto">
          <a:xfrm>
            <a:off x="56356" y="856658"/>
            <a:ext cx="88122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r>
              <a:rPr lang="zh-CN" altLang="zh-CN" sz="2000" dirty="0" smtClean="0">
                <a:latin typeface="楷体" pitchFamily="49" charset="-122"/>
                <a:ea typeface="楷体" pitchFamily="49" charset="-122"/>
              </a:rPr>
              <a:t>材料</a:t>
            </a:r>
            <a:r>
              <a:rPr lang="zh-CN" altLang="zh-CN" sz="2000" dirty="0">
                <a:latin typeface="楷体" pitchFamily="49" charset="-122"/>
                <a:ea typeface="楷体" pitchFamily="49" charset="-122"/>
              </a:rPr>
              <a:t>三 教学对象为高中二年级学生，已学过交流电、电感、电容概念。</a:t>
            </a:r>
          </a:p>
        </p:txBody>
      </p:sp>
      <p:sp>
        <p:nvSpPr>
          <p:cNvPr id="59398"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399" name="Text Box 55"/>
          <p:cNvSpPr txBox="1">
            <a:spLocks noChangeArrowheads="1"/>
          </p:cNvSpPr>
          <p:nvPr/>
        </p:nvSpPr>
        <p:spPr bwMode="auto">
          <a:xfrm>
            <a:off x="19050" y="30163"/>
            <a:ext cx="255111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四、教学设计题</a:t>
            </a:r>
          </a:p>
        </p:txBody>
      </p:sp>
      <p:sp>
        <p:nvSpPr>
          <p:cNvPr id="59402" name="矩形 1"/>
          <p:cNvSpPr>
            <a:spLocks noChangeArrowheads="1"/>
          </p:cNvSpPr>
          <p:nvPr/>
        </p:nvSpPr>
        <p:spPr bwMode="auto">
          <a:xfrm>
            <a:off x="107504" y="2132856"/>
            <a:ext cx="8761065"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kumimoji="1" lang="zh-CN" altLang="en-US" sz="2000" dirty="0" smtClean="0">
                <a:solidFill>
                  <a:srgbClr val="0000FF"/>
                </a:solidFill>
                <a:latin typeface="楷体" pitchFamily="49" charset="-122"/>
                <a:ea typeface="楷体" pitchFamily="49" charset="-122"/>
              </a:rPr>
              <a:t>任务</a:t>
            </a:r>
            <a:r>
              <a:rPr kumimoji="1" lang="en-US" altLang="zh-CN" sz="2000" dirty="0">
                <a:solidFill>
                  <a:srgbClr val="0000FF"/>
                </a:solidFill>
                <a:latin typeface="楷体" pitchFamily="49" charset="-122"/>
                <a:ea typeface="楷体" pitchFamily="49" charset="-122"/>
              </a:rPr>
              <a:t>:</a:t>
            </a:r>
          </a:p>
          <a:p>
            <a:pPr algn="just"/>
            <a:r>
              <a:rPr kumimoji="1" lang="en-US" altLang="zh-CN" sz="2000" dirty="0">
                <a:solidFill>
                  <a:srgbClr val="0000FF"/>
                </a:solidFill>
                <a:latin typeface="楷体" pitchFamily="49" charset="-122"/>
                <a:ea typeface="楷体" pitchFamily="49" charset="-122"/>
              </a:rPr>
              <a:t>(1</a:t>
            </a:r>
            <a:r>
              <a:rPr kumimoji="1" lang="en-US" altLang="zh-CN" sz="2000" dirty="0" smtClean="0">
                <a:solidFill>
                  <a:srgbClr val="0000FF"/>
                </a:solidFill>
                <a:latin typeface="楷体" pitchFamily="49" charset="-122"/>
                <a:ea typeface="楷体" pitchFamily="49" charset="-122"/>
              </a:rPr>
              <a:t>)</a:t>
            </a:r>
            <a:r>
              <a:rPr kumimoji="1" lang="zh-CN" altLang="zh-CN" sz="2000" dirty="0" smtClean="0">
                <a:solidFill>
                  <a:srgbClr val="0000FF"/>
                </a:solidFill>
                <a:latin typeface="楷体" pitchFamily="49" charset="-122"/>
                <a:ea typeface="楷体" pitchFamily="49" charset="-122"/>
              </a:rPr>
              <a:t>简述</a:t>
            </a:r>
            <a:r>
              <a:rPr kumimoji="1" lang="zh-CN" altLang="zh-CN" sz="2000" dirty="0">
                <a:solidFill>
                  <a:srgbClr val="0000FF"/>
                </a:solidFill>
                <a:latin typeface="楷体" pitchFamily="49" charset="-122"/>
                <a:ea typeface="楷体" pitchFamily="49" charset="-122"/>
              </a:rPr>
              <a:t>什么是交变电流</a:t>
            </a:r>
            <a:r>
              <a:rPr kumimoji="1" lang="en-US" altLang="zh-CN" sz="2000" dirty="0">
                <a:solidFill>
                  <a:srgbClr val="0000FF"/>
                </a:solidFill>
                <a:latin typeface="楷体" pitchFamily="49" charset="-122"/>
                <a:ea typeface="楷体" pitchFamily="49" charset="-122"/>
              </a:rPr>
              <a:t>? </a:t>
            </a:r>
            <a:r>
              <a:rPr kumimoji="1" lang="en-US" altLang="zh-CN" sz="2000" dirty="0" smtClean="0">
                <a:solidFill>
                  <a:srgbClr val="0000FF"/>
                </a:solidFill>
                <a:latin typeface="楷体" pitchFamily="49" charset="-122"/>
                <a:ea typeface="楷体" pitchFamily="49" charset="-122"/>
              </a:rPr>
              <a:t>(</a:t>
            </a:r>
            <a:r>
              <a:rPr kumimoji="1" lang="en-US" altLang="zh-CN" sz="2000" dirty="0">
                <a:solidFill>
                  <a:srgbClr val="0000FF"/>
                </a:solidFill>
                <a:latin typeface="楷体" pitchFamily="49" charset="-122"/>
                <a:ea typeface="楷体" pitchFamily="49" charset="-122"/>
              </a:rPr>
              <a:t>4</a:t>
            </a:r>
            <a:r>
              <a:rPr kumimoji="1" lang="zh-CN" altLang="en-US" sz="2000" dirty="0">
                <a:solidFill>
                  <a:srgbClr val="0000FF"/>
                </a:solidFill>
                <a:latin typeface="楷体" pitchFamily="49" charset="-122"/>
                <a:ea typeface="楷体" pitchFamily="49" charset="-122"/>
              </a:rPr>
              <a:t>分</a:t>
            </a:r>
            <a:r>
              <a:rPr kumimoji="1" lang="en-US" altLang="zh-CN" sz="2000" dirty="0" smtClean="0">
                <a:solidFill>
                  <a:srgbClr val="0000FF"/>
                </a:solidFill>
                <a:latin typeface="楷体" pitchFamily="49" charset="-122"/>
                <a:ea typeface="楷体" pitchFamily="49" charset="-122"/>
              </a:rPr>
              <a:t>)</a:t>
            </a:r>
            <a:r>
              <a:rPr kumimoji="1" lang="en-US" altLang="zh-CN" sz="2000" dirty="0">
                <a:solidFill>
                  <a:srgbClr val="C00000"/>
                </a:solidFill>
                <a:latin typeface="楷体" pitchFamily="49" charset="-122"/>
                <a:ea typeface="楷体" pitchFamily="49" charset="-122"/>
              </a:rPr>
              <a:t> (</a:t>
            </a:r>
            <a:r>
              <a:rPr kumimoji="1" lang="zh-CN" altLang="en-US" sz="2000" dirty="0">
                <a:solidFill>
                  <a:srgbClr val="C00000"/>
                </a:solidFill>
                <a:latin typeface="楷体" pitchFamily="49" charset="-122"/>
                <a:ea typeface="楷体" pitchFamily="49" charset="-122"/>
              </a:rPr>
              <a:t>演示实验</a:t>
            </a:r>
            <a:r>
              <a:rPr kumimoji="1" lang="en-US" altLang="zh-CN" sz="2000" dirty="0" smtClean="0">
                <a:solidFill>
                  <a:srgbClr val="C00000"/>
                </a:solidFill>
                <a:latin typeface="楷体" pitchFamily="49" charset="-122"/>
                <a:ea typeface="楷体" pitchFamily="49" charset="-122"/>
              </a:rPr>
              <a:t>)</a:t>
            </a:r>
            <a:endParaRPr kumimoji="1" lang="en-US" altLang="zh-CN" sz="2000" dirty="0">
              <a:solidFill>
                <a:srgbClr val="0000FF"/>
              </a:solidFill>
              <a:latin typeface="楷体" pitchFamily="49" charset="-122"/>
              <a:ea typeface="楷体" pitchFamily="49" charset="-122"/>
            </a:endParaRPr>
          </a:p>
          <a:p>
            <a:r>
              <a:rPr kumimoji="1" lang="en-US" altLang="zh-CN" sz="2000" dirty="0">
                <a:solidFill>
                  <a:srgbClr val="0000FF"/>
                </a:solidFill>
                <a:latin typeface="楷体" pitchFamily="49" charset="-122"/>
                <a:ea typeface="楷体" pitchFamily="49" charset="-122"/>
              </a:rPr>
              <a:t>(2</a:t>
            </a:r>
            <a:r>
              <a:rPr kumimoji="1" lang="en-US" altLang="zh-CN" sz="2000" dirty="0" smtClean="0">
                <a:solidFill>
                  <a:srgbClr val="0000FF"/>
                </a:solidFill>
                <a:latin typeface="楷体" pitchFamily="49" charset="-122"/>
                <a:ea typeface="楷体" pitchFamily="49" charset="-122"/>
              </a:rPr>
              <a:t>)</a:t>
            </a:r>
            <a:r>
              <a:rPr kumimoji="1" lang="zh-CN" altLang="zh-CN" sz="2000" dirty="0">
                <a:solidFill>
                  <a:srgbClr val="0000FF"/>
                </a:solidFill>
                <a:latin typeface="楷体" pitchFamily="49" charset="-122"/>
                <a:ea typeface="楷体" pitchFamily="49" charset="-122"/>
              </a:rPr>
              <a:t>根据上述材料，完成</a:t>
            </a:r>
            <a:r>
              <a:rPr kumimoji="1" lang="zh-CN" altLang="zh-CN" sz="2000" dirty="0">
                <a:solidFill>
                  <a:srgbClr val="C00000"/>
                </a:solidFill>
                <a:latin typeface="楷体" pitchFamily="49" charset="-122"/>
                <a:ea typeface="楷体" pitchFamily="49" charset="-122"/>
              </a:rPr>
              <a:t>“实验：电容对交变电流的影响”</a:t>
            </a:r>
            <a:r>
              <a:rPr kumimoji="1" lang="zh-CN" altLang="zh-CN" sz="2000" dirty="0">
                <a:solidFill>
                  <a:srgbClr val="0000FF"/>
                </a:solidFill>
                <a:latin typeface="楷体" pitchFamily="49" charset="-122"/>
                <a:ea typeface="楷体" pitchFamily="49" charset="-122"/>
              </a:rPr>
              <a:t>的教学设计。教学设计要求包括：教学目标、教学重点、教学过程（要求含有教学环节、教学活动、设计意图）</a:t>
            </a:r>
            <a:r>
              <a:rPr kumimoji="1" lang="zh-CN" altLang="zh-CN" sz="2000" dirty="0" smtClean="0">
                <a:solidFill>
                  <a:srgbClr val="0000FF"/>
                </a:solidFill>
                <a:latin typeface="楷体" pitchFamily="49" charset="-122"/>
                <a:ea typeface="楷体" pitchFamily="49" charset="-122"/>
              </a:rPr>
              <a:t>。</a:t>
            </a:r>
            <a:r>
              <a:rPr kumimoji="1" lang="en-US" altLang="zh-CN" sz="2000" dirty="0" smtClean="0">
                <a:solidFill>
                  <a:srgbClr val="0000FF"/>
                </a:solidFill>
                <a:latin typeface="楷体" pitchFamily="49" charset="-122"/>
                <a:ea typeface="楷体" pitchFamily="49" charset="-122"/>
              </a:rPr>
              <a:t>(</a:t>
            </a:r>
            <a:r>
              <a:rPr kumimoji="1" lang="en-US" altLang="zh-CN" sz="2000" dirty="0">
                <a:solidFill>
                  <a:srgbClr val="0000FF"/>
                </a:solidFill>
                <a:latin typeface="楷体" pitchFamily="49" charset="-122"/>
                <a:ea typeface="楷体" pitchFamily="49" charset="-122"/>
              </a:rPr>
              <a:t>24</a:t>
            </a:r>
            <a:r>
              <a:rPr kumimoji="1" lang="zh-CN" altLang="en-US" sz="2000" dirty="0">
                <a:solidFill>
                  <a:srgbClr val="0000FF"/>
                </a:solidFill>
                <a:latin typeface="楷体" pitchFamily="49" charset="-122"/>
                <a:ea typeface="楷体" pitchFamily="49" charset="-122"/>
              </a:rPr>
              <a:t>分</a:t>
            </a:r>
            <a:r>
              <a:rPr kumimoji="1" lang="en-US" altLang="zh-CN" sz="2000" dirty="0" smtClean="0">
                <a:solidFill>
                  <a:srgbClr val="0000FF"/>
                </a:solidFill>
                <a:latin typeface="楷体" pitchFamily="49" charset="-122"/>
                <a:ea typeface="楷体" pitchFamily="49" charset="-122"/>
              </a:rPr>
              <a:t>)</a:t>
            </a:r>
            <a:r>
              <a:rPr lang="zh-CN" altLang="zh-CN" sz="2000" dirty="0"/>
              <a:t> </a:t>
            </a:r>
            <a:endParaRPr kumimoji="1" lang="en-US" altLang="zh-CN" sz="2000" dirty="0">
              <a:solidFill>
                <a:srgbClr val="0000FF"/>
              </a:solidFill>
              <a:latin typeface="楷体" pitchFamily="49" charset="-122"/>
              <a:ea typeface="楷体" pitchFamily="49" charset="-122"/>
            </a:endParaRPr>
          </a:p>
        </p:txBody>
      </p:sp>
      <p:sp>
        <p:nvSpPr>
          <p:cNvPr id="9"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mn-ea"/>
                <a:ea typeface="+mn-ea"/>
              </a:rPr>
              <a:t>2018</a:t>
            </a:r>
            <a:r>
              <a:rPr lang="zh-CN" altLang="en-US" dirty="0" smtClean="0">
                <a:solidFill>
                  <a:srgbClr val="FFFFFF"/>
                </a:solidFill>
                <a:latin typeface="+mn-ea"/>
                <a:ea typeface="+mn-ea"/>
              </a:rPr>
              <a:t>年上半年</a:t>
            </a:r>
          </a:p>
        </p:txBody>
      </p:sp>
    </p:spTree>
    <p:extLst>
      <p:ext uri="{BB962C8B-B14F-4D97-AF65-F5344CB8AC3E}">
        <p14:creationId xmlns:p14="http://schemas.microsoft.com/office/powerpoint/2010/main" val="1225139461"/>
      </p:ext>
    </p:extLst>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19050" y="571500"/>
            <a:ext cx="9088438" cy="6097860"/>
          </a:xfrm>
          <a:prstGeom prst="rect">
            <a:avLst/>
          </a:prstGeom>
        </p:spPr>
        <p:txBody>
          <a:bodyPr/>
          <a:lstStyle/>
          <a:p>
            <a:pPr eaLnBrk="1" hangingPunct="1">
              <a:buFontTx/>
              <a:buNone/>
              <a:defRPr/>
            </a:pPr>
            <a:r>
              <a:rPr kumimoji="1" lang="en-US" altLang="zh-CN" sz="2000" b="1" dirty="0" smtClean="0">
                <a:solidFill>
                  <a:srgbClr val="0000FF"/>
                </a:solidFill>
                <a:latin typeface="楷体" pitchFamily="49" charset="-122"/>
                <a:ea typeface="楷体" pitchFamily="49" charset="-122"/>
              </a:rPr>
              <a:t>13.</a:t>
            </a:r>
            <a:r>
              <a:rPr kumimoji="1" lang="zh-CN" altLang="zh-CN" sz="2000" b="1" dirty="0" smtClean="0">
                <a:solidFill>
                  <a:srgbClr val="0000FF"/>
                </a:solidFill>
                <a:latin typeface="楷体" pitchFamily="49" charset="-122"/>
                <a:ea typeface="楷体" pitchFamily="49" charset="-122"/>
              </a:rPr>
              <a:t>参考答案</a:t>
            </a:r>
            <a:endParaRPr kumimoji="1" lang="zh-CN" altLang="en-US" sz="2000" b="1" dirty="0" smtClean="0">
              <a:solidFill>
                <a:srgbClr val="0000FF"/>
              </a:solidFill>
              <a:latin typeface="楷体" pitchFamily="49" charset="-122"/>
              <a:ea typeface="楷体" pitchFamily="49" charset="-122"/>
            </a:endParaRPr>
          </a:p>
          <a:p>
            <a:pPr marL="0" indent="0">
              <a:buNone/>
              <a:defRPr/>
            </a:pPr>
            <a:r>
              <a:rPr kumimoji="1" lang="en-US" altLang="zh-CN" sz="2000" b="1" dirty="0" smtClean="0">
                <a:solidFill>
                  <a:srgbClr val="0000FF"/>
                </a:solidFill>
                <a:latin typeface="楷体" pitchFamily="49" charset="-122"/>
                <a:ea typeface="楷体" pitchFamily="49" charset="-122"/>
              </a:rPr>
              <a:t>(1)</a:t>
            </a:r>
            <a:r>
              <a:rPr kumimoji="1" lang="zh-CN" altLang="en-US" sz="2000" b="1" dirty="0" smtClean="0">
                <a:solidFill>
                  <a:srgbClr val="0000FF"/>
                </a:solidFill>
                <a:latin typeface="楷体" pitchFamily="49" charset="-122"/>
                <a:ea typeface="楷体" pitchFamily="49" charset="-122"/>
              </a:rPr>
              <a:t>交变电流</a:t>
            </a:r>
            <a:r>
              <a:rPr kumimoji="1" lang="en-US" altLang="zh-CN" sz="2000" b="1" dirty="0" smtClean="0">
                <a:solidFill>
                  <a:srgbClr val="0000FF"/>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指电流的方向随时间成周期性变化的电流。交变电流在生活和生产中都有广泛的应用，一般家庭电路和工业用电都是交流电。 </a:t>
            </a:r>
            <a:endParaRPr lang="en-US" altLang="zh-CN" sz="2000" b="1" dirty="0" smtClean="0">
              <a:solidFill>
                <a:srgbClr val="333333"/>
              </a:solidFill>
              <a:latin typeface="楷体" pitchFamily="49" charset="-122"/>
              <a:ea typeface="楷体" pitchFamily="49" charset="-122"/>
            </a:endParaRPr>
          </a:p>
          <a:p>
            <a:pPr marL="0" indent="0">
              <a:buNone/>
              <a:defRPr/>
            </a:pPr>
            <a:r>
              <a:rPr lang="en-US" altLang="zh-CN" sz="2000" b="1" dirty="0" smtClean="0">
                <a:solidFill>
                  <a:srgbClr val="0000FF"/>
                </a:solidFill>
                <a:latin typeface="楷体" pitchFamily="49" charset="-122"/>
                <a:ea typeface="楷体" pitchFamily="49" charset="-122"/>
              </a:rPr>
              <a:t>(2)</a:t>
            </a:r>
            <a:r>
              <a:rPr kumimoji="1" lang="zh-CN" altLang="en-US" sz="2000" b="1" dirty="0" smtClean="0">
                <a:solidFill>
                  <a:srgbClr val="0000FF"/>
                </a:solidFill>
                <a:latin typeface="楷体" pitchFamily="49" charset="-122"/>
                <a:ea typeface="楷体" pitchFamily="49" charset="-122"/>
              </a:rPr>
              <a:t>教学设计</a:t>
            </a:r>
            <a:r>
              <a:rPr kumimoji="1" lang="en-US" altLang="zh-CN" sz="2000" b="1" dirty="0" smtClean="0">
                <a:solidFill>
                  <a:srgbClr val="0000FF"/>
                </a:solidFill>
                <a:latin typeface="楷体" pitchFamily="49" charset="-122"/>
                <a:ea typeface="楷体" pitchFamily="49" charset="-122"/>
              </a:rPr>
              <a:t>:     </a:t>
            </a:r>
          </a:p>
          <a:p>
            <a:pPr marL="0" indent="0" algn="ctr">
              <a:buFontTx/>
              <a:buNone/>
              <a:defRPr/>
            </a:pPr>
            <a:r>
              <a:rPr kumimoji="1" lang="zh-CN" altLang="zh-CN" sz="2000" b="1" dirty="0" smtClean="0">
                <a:solidFill>
                  <a:srgbClr val="C00000"/>
                </a:solidFill>
                <a:latin typeface="楷体" pitchFamily="49" charset="-122"/>
                <a:ea typeface="楷体" pitchFamily="49" charset="-122"/>
              </a:rPr>
              <a:t>电容</a:t>
            </a:r>
            <a:r>
              <a:rPr kumimoji="1" lang="zh-CN" altLang="zh-CN" sz="2000" b="1" dirty="0">
                <a:solidFill>
                  <a:srgbClr val="C00000"/>
                </a:solidFill>
                <a:latin typeface="楷体" pitchFamily="49" charset="-122"/>
                <a:ea typeface="楷体" pitchFamily="49" charset="-122"/>
              </a:rPr>
              <a:t>对交变电流的影响 </a:t>
            </a:r>
            <a:endParaRPr kumimoji="1" lang="en-US" altLang="zh-CN" sz="2000" b="1" dirty="0">
              <a:solidFill>
                <a:srgbClr val="C00000"/>
              </a:solidFill>
              <a:latin typeface="楷体" pitchFamily="49" charset="-122"/>
              <a:ea typeface="楷体" pitchFamily="49" charset="-122"/>
            </a:endParaRPr>
          </a:p>
          <a:p>
            <a:pPr marL="0" indent="0">
              <a:buNone/>
            </a:pPr>
            <a:r>
              <a:rPr lang="zh-CN" altLang="en-US" sz="2000" b="1" dirty="0">
                <a:solidFill>
                  <a:srgbClr val="333333"/>
                </a:solidFill>
                <a:latin typeface="楷体" pitchFamily="49" charset="-122"/>
                <a:ea typeface="楷体" pitchFamily="49" charset="-122"/>
              </a:rPr>
              <a:t>一、</a:t>
            </a:r>
            <a:r>
              <a:rPr lang="zh-CN" altLang="zh-CN" sz="2000" b="1" dirty="0">
                <a:solidFill>
                  <a:srgbClr val="333333"/>
                </a:solidFill>
                <a:latin typeface="楷体" pitchFamily="49" charset="-122"/>
                <a:ea typeface="楷体" pitchFamily="49" charset="-122"/>
              </a:rPr>
              <a:t>教学目标</a:t>
            </a:r>
            <a:r>
              <a:rPr lang="en-US" altLang="zh-CN" sz="2000" b="1" dirty="0">
                <a:solidFill>
                  <a:srgbClr val="333333"/>
                </a:solidFill>
                <a:latin typeface="楷体" pitchFamily="49" charset="-122"/>
                <a:ea typeface="楷体" pitchFamily="49" charset="-122"/>
              </a:rPr>
              <a:t>:</a:t>
            </a:r>
            <a:endParaRPr lang="zh-CN" altLang="zh-CN" sz="2000" b="1" dirty="0">
              <a:solidFill>
                <a:srgbClr val="333333"/>
              </a:solidFill>
              <a:latin typeface="楷体" pitchFamily="49" charset="-122"/>
              <a:ea typeface="楷体" pitchFamily="49" charset="-122"/>
            </a:endParaRPr>
          </a:p>
          <a:p>
            <a:pPr marL="0" indent="0">
              <a:buNone/>
            </a:pPr>
            <a:r>
              <a:rPr lang="en-US" altLang="zh-CN" sz="2000" b="1" dirty="0">
                <a:solidFill>
                  <a:srgbClr val="333333"/>
                </a:solidFill>
                <a:latin typeface="楷体" pitchFamily="49" charset="-122"/>
                <a:ea typeface="楷体" pitchFamily="49" charset="-122"/>
              </a:rPr>
              <a:t>1.</a:t>
            </a:r>
            <a:r>
              <a:rPr lang="zh-CN" altLang="zh-CN" sz="2000" b="1" dirty="0">
                <a:solidFill>
                  <a:srgbClr val="333333"/>
                </a:solidFill>
                <a:latin typeface="楷体" pitchFamily="49" charset="-122"/>
                <a:ea typeface="楷体" pitchFamily="49" charset="-122"/>
              </a:rPr>
              <a:t>知识与技能</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理解交流电能够能够通过电容的原理，知道容抗的概念及其影响因素。 </a:t>
            </a:r>
          </a:p>
          <a:p>
            <a:pPr marL="0" indent="0">
              <a:buNone/>
            </a:pPr>
            <a:r>
              <a:rPr lang="en-US" altLang="zh-CN" sz="2000" b="1" dirty="0">
                <a:solidFill>
                  <a:srgbClr val="333333"/>
                </a:solidFill>
                <a:latin typeface="楷体" pitchFamily="49" charset="-122"/>
                <a:ea typeface="楷体" pitchFamily="49" charset="-122"/>
              </a:rPr>
              <a:t>2.</a:t>
            </a:r>
            <a:r>
              <a:rPr lang="zh-CN" altLang="zh-CN" sz="2000" b="1" dirty="0">
                <a:solidFill>
                  <a:srgbClr val="333333"/>
                </a:solidFill>
                <a:latin typeface="楷体" pitchFamily="49" charset="-122"/>
                <a:ea typeface="楷体" pitchFamily="49" charset="-122"/>
              </a:rPr>
              <a:t>过程与方法</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通过观察演示实验，</a:t>
            </a:r>
            <a:r>
              <a:rPr lang="zh-CN" altLang="zh-CN" sz="2000" b="1" dirty="0">
                <a:solidFill>
                  <a:srgbClr val="00B050"/>
                </a:solidFill>
                <a:latin typeface="楷体" pitchFamily="49" charset="-122"/>
                <a:ea typeface="楷体" pitchFamily="49" charset="-122"/>
              </a:rPr>
              <a:t>培养学生</a:t>
            </a:r>
            <a:r>
              <a:rPr lang="zh-CN" altLang="zh-CN" sz="2000" b="1" dirty="0">
                <a:solidFill>
                  <a:srgbClr val="333333"/>
                </a:solidFill>
                <a:latin typeface="楷体" pitchFamily="49" charset="-122"/>
                <a:ea typeface="楷体" pitchFamily="49" charset="-122"/>
              </a:rPr>
              <a:t>根据实验现象和已学习知识去分析物理问题的意识。 </a:t>
            </a:r>
            <a:endParaRPr lang="en-US" altLang="zh-CN" sz="2000" b="1" dirty="0">
              <a:solidFill>
                <a:srgbClr val="333333"/>
              </a:solidFill>
              <a:latin typeface="楷体" pitchFamily="49" charset="-122"/>
              <a:ea typeface="楷体" pitchFamily="49" charset="-122"/>
            </a:endParaRPr>
          </a:p>
          <a:p>
            <a:pPr marL="0" indent="0">
              <a:buNone/>
            </a:pPr>
            <a:r>
              <a:rPr lang="en-US" altLang="zh-CN" sz="2000" b="1" dirty="0">
                <a:solidFill>
                  <a:srgbClr val="333333"/>
                </a:solidFill>
                <a:latin typeface="楷体" pitchFamily="49" charset="-122"/>
                <a:ea typeface="楷体" pitchFamily="49" charset="-122"/>
              </a:rPr>
              <a:t>3.</a:t>
            </a:r>
            <a:r>
              <a:rPr lang="zh-CN" altLang="zh-CN" sz="2000" b="1" dirty="0">
                <a:solidFill>
                  <a:srgbClr val="333333"/>
                </a:solidFill>
                <a:latin typeface="楷体" pitchFamily="49" charset="-122"/>
                <a:ea typeface="楷体" pitchFamily="49" charset="-122"/>
              </a:rPr>
              <a:t>情感态度与价值观</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在用科学知识解释实验现象的过程中，</a:t>
            </a:r>
            <a:r>
              <a:rPr lang="zh-CN" altLang="zh-CN" sz="2000" b="1" dirty="0">
                <a:solidFill>
                  <a:srgbClr val="00B050"/>
                </a:solidFill>
                <a:latin typeface="楷体" pitchFamily="49" charset="-122"/>
                <a:ea typeface="楷体" pitchFamily="49" charset="-122"/>
              </a:rPr>
              <a:t>鼓励学生</a:t>
            </a:r>
            <a:r>
              <a:rPr lang="zh-CN" altLang="zh-CN" sz="2000" b="1" dirty="0">
                <a:solidFill>
                  <a:srgbClr val="333333"/>
                </a:solidFill>
                <a:latin typeface="楷体" pitchFamily="49" charset="-122"/>
                <a:ea typeface="楷体" pitchFamily="49" charset="-122"/>
              </a:rPr>
              <a:t>提出科学猜想，逐步</a:t>
            </a:r>
            <a:r>
              <a:rPr lang="zh-CN" altLang="zh-CN" sz="2000" b="1" dirty="0">
                <a:solidFill>
                  <a:srgbClr val="00B050"/>
                </a:solidFill>
                <a:latin typeface="楷体" pitchFamily="49" charset="-122"/>
                <a:ea typeface="楷体" pitchFamily="49" charset="-122"/>
              </a:rPr>
              <a:t>培养学生</a:t>
            </a:r>
            <a:r>
              <a:rPr lang="zh-CN" altLang="zh-CN" sz="2000" b="1" dirty="0">
                <a:solidFill>
                  <a:srgbClr val="333333"/>
                </a:solidFill>
                <a:latin typeface="楷体" pitchFamily="49" charset="-122"/>
                <a:ea typeface="楷体" pitchFamily="49" charset="-122"/>
              </a:rPr>
              <a:t>的科学素养。</a:t>
            </a:r>
            <a:endParaRPr lang="en-US" altLang="zh-CN" sz="2000" b="1" dirty="0">
              <a:solidFill>
                <a:srgbClr val="333333"/>
              </a:solidFill>
              <a:latin typeface="楷体" pitchFamily="49" charset="-122"/>
              <a:ea typeface="楷体" pitchFamily="49" charset="-122"/>
            </a:endParaRPr>
          </a:p>
          <a:p>
            <a:pPr marL="0" indent="0">
              <a:buNone/>
            </a:pPr>
            <a:r>
              <a:rPr lang="zh-CN" altLang="en-US" sz="2000" b="1" dirty="0">
                <a:solidFill>
                  <a:srgbClr val="333333"/>
                </a:solidFill>
                <a:latin typeface="楷体" pitchFamily="49" charset="-122"/>
                <a:ea typeface="楷体" pitchFamily="49" charset="-122"/>
              </a:rPr>
              <a:t>二、</a:t>
            </a:r>
            <a:r>
              <a:rPr lang="zh-CN" altLang="zh-CN" sz="2000" b="1" dirty="0" smtClean="0">
                <a:solidFill>
                  <a:srgbClr val="333333"/>
                </a:solidFill>
                <a:latin typeface="楷体" pitchFamily="49" charset="-122"/>
                <a:ea typeface="楷体" pitchFamily="49" charset="-122"/>
              </a:rPr>
              <a:t>教学</a:t>
            </a:r>
            <a:r>
              <a:rPr lang="zh-CN" altLang="en-US" sz="2000" b="1" dirty="0" smtClean="0">
                <a:solidFill>
                  <a:srgbClr val="333333"/>
                </a:solidFill>
                <a:latin typeface="楷体" pitchFamily="49" charset="-122"/>
                <a:ea typeface="楷体" pitchFamily="49" charset="-122"/>
              </a:rPr>
              <a:t>重点</a:t>
            </a:r>
            <a:r>
              <a:rPr lang="en-US" altLang="zh-CN" sz="2000" b="1" dirty="0" smtClean="0">
                <a:solidFill>
                  <a:srgbClr val="333333"/>
                </a:solidFill>
                <a:latin typeface="楷体" pitchFamily="49" charset="-122"/>
                <a:ea typeface="楷体" pitchFamily="49" charset="-122"/>
              </a:rPr>
              <a:t>:</a:t>
            </a:r>
            <a:endParaRPr lang="zh-CN" altLang="zh-CN" sz="2000" b="1" dirty="0">
              <a:solidFill>
                <a:srgbClr val="333333"/>
              </a:solidFill>
              <a:latin typeface="楷体" pitchFamily="49" charset="-122"/>
              <a:ea typeface="楷体" pitchFamily="49" charset="-122"/>
            </a:endParaRPr>
          </a:p>
          <a:p>
            <a:pPr marL="0" indent="0">
              <a:buNone/>
            </a:pPr>
            <a:r>
              <a:rPr lang="zh-CN" altLang="zh-CN" sz="2000" b="1" dirty="0">
                <a:solidFill>
                  <a:srgbClr val="333333"/>
                </a:solidFill>
                <a:latin typeface="楷体" pitchFamily="49" charset="-122"/>
                <a:ea typeface="楷体" pitchFamily="49" charset="-122"/>
              </a:rPr>
              <a:t>交变电流能够通过电容器的原理</a:t>
            </a:r>
            <a:r>
              <a:rPr lang="en-US" altLang="zh-CN" sz="2000" b="1" dirty="0">
                <a:solidFill>
                  <a:srgbClr val="333333"/>
                </a:solidFill>
                <a:latin typeface="楷体" pitchFamily="49" charset="-122"/>
                <a:ea typeface="楷体" pitchFamily="49" charset="-122"/>
              </a:rPr>
              <a:t>;</a:t>
            </a:r>
            <a:r>
              <a:rPr lang="zh-CN" altLang="zh-CN" sz="2000" b="1" dirty="0">
                <a:solidFill>
                  <a:srgbClr val="333333"/>
                </a:solidFill>
                <a:latin typeface="楷体" pitchFamily="49" charset="-122"/>
                <a:ea typeface="楷体" pitchFamily="49" charset="-122"/>
              </a:rPr>
              <a:t>容抗的概念和影响因素</a:t>
            </a:r>
            <a:r>
              <a:rPr lang="zh-CN" altLang="zh-CN" sz="2000" b="1" dirty="0" smtClean="0">
                <a:solidFill>
                  <a:srgbClr val="333333"/>
                </a:solidFill>
                <a:latin typeface="楷体" pitchFamily="49" charset="-122"/>
                <a:ea typeface="楷体" pitchFamily="49" charset="-122"/>
              </a:rPr>
              <a:t>。</a:t>
            </a:r>
            <a:endParaRPr lang="en-US" altLang="zh-CN" sz="2000" b="1" dirty="0" smtClean="0">
              <a:solidFill>
                <a:srgbClr val="333333"/>
              </a:solidFill>
              <a:latin typeface="楷体" pitchFamily="49" charset="-122"/>
              <a:ea typeface="楷体" pitchFamily="49" charset="-122"/>
            </a:endParaRPr>
          </a:p>
          <a:p>
            <a:pPr marL="0" indent="0">
              <a:buNone/>
            </a:pPr>
            <a:r>
              <a:rPr lang="zh-CN" altLang="en-US" sz="2000" b="1" dirty="0" smtClean="0">
                <a:solidFill>
                  <a:srgbClr val="333333"/>
                </a:solidFill>
                <a:latin typeface="楷体" pitchFamily="49" charset="-122"/>
                <a:ea typeface="楷体" pitchFamily="49" charset="-122"/>
              </a:rPr>
              <a:t>三、</a:t>
            </a:r>
            <a:r>
              <a:rPr lang="zh-CN" altLang="zh-CN" sz="2000" b="1" dirty="0" smtClean="0">
                <a:solidFill>
                  <a:srgbClr val="333333"/>
                </a:solidFill>
                <a:latin typeface="楷体" pitchFamily="49" charset="-122"/>
                <a:ea typeface="楷体" pitchFamily="49" charset="-122"/>
              </a:rPr>
              <a:t>教学</a:t>
            </a:r>
            <a:r>
              <a:rPr lang="zh-CN" altLang="zh-CN" sz="2000" b="1" dirty="0">
                <a:solidFill>
                  <a:srgbClr val="333333"/>
                </a:solidFill>
                <a:latin typeface="楷体" pitchFamily="49" charset="-122"/>
                <a:ea typeface="楷体" pitchFamily="49" charset="-122"/>
              </a:rPr>
              <a:t>过程</a:t>
            </a:r>
            <a:r>
              <a:rPr lang="en-US" altLang="zh-CN" sz="2000" b="1" dirty="0" smtClean="0">
                <a:solidFill>
                  <a:srgbClr val="333333"/>
                </a:solidFill>
                <a:latin typeface="楷体" pitchFamily="49" charset="-122"/>
                <a:ea typeface="楷体" pitchFamily="49" charset="-122"/>
              </a:rPr>
              <a:t>:</a:t>
            </a:r>
            <a:endParaRPr lang="zh-CN" altLang="zh-CN" sz="2000" b="1" dirty="0">
              <a:solidFill>
                <a:srgbClr val="333333"/>
              </a:solidFill>
              <a:latin typeface="楷体" pitchFamily="49" charset="-122"/>
              <a:ea typeface="楷体" pitchFamily="49" charset="-122"/>
            </a:endParaRPr>
          </a:p>
        </p:txBody>
      </p:sp>
      <p:sp>
        <p:nvSpPr>
          <p:cNvPr id="60419"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0" name="Text Box 55"/>
          <p:cNvSpPr txBox="1">
            <a:spLocks noChangeArrowheads="1"/>
          </p:cNvSpPr>
          <p:nvPr/>
        </p:nvSpPr>
        <p:spPr bwMode="auto">
          <a:xfrm>
            <a:off x="19050" y="30163"/>
            <a:ext cx="255111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四、教学设计题</a:t>
            </a:r>
          </a:p>
        </p:txBody>
      </p:sp>
      <p:sp>
        <p:nvSpPr>
          <p:cNvPr id="6"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mn-ea"/>
                <a:ea typeface="+mn-ea"/>
              </a:rPr>
              <a:t>2018</a:t>
            </a:r>
            <a:r>
              <a:rPr lang="zh-CN" altLang="en-US" dirty="0" smtClean="0">
                <a:solidFill>
                  <a:srgbClr val="FFFFFF"/>
                </a:solidFill>
                <a:latin typeface="+mn-ea"/>
                <a:ea typeface="+mn-ea"/>
              </a:rPr>
              <a:t>年上半年</a:t>
            </a:r>
          </a:p>
        </p:txBody>
      </p:sp>
    </p:spTree>
    <p:extLst>
      <p:ext uri="{BB962C8B-B14F-4D97-AF65-F5344CB8AC3E}">
        <p14:creationId xmlns:p14="http://schemas.microsoft.com/office/powerpoint/2010/main" val="9031089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0" name="Text Box 55"/>
          <p:cNvSpPr txBox="1">
            <a:spLocks noChangeArrowheads="1"/>
          </p:cNvSpPr>
          <p:nvPr/>
        </p:nvSpPr>
        <p:spPr bwMode="auto">
          <a:xfrm>
            <a:off x="19050" y="30163"/>
            <a:ext cx="255111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四、教学设计题</a:t>
            </a:r>
          </a:p>
        </p:txBody>
      </p:sp>
      <p:sp>
        <p:nvSpPr>
          <p:cNvPr id="6"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mn-ea"/>
                <a:ea typeface="+mn-ea"/>
              </a:rPr>
              <a:t>2018</a:t>
            </a:r>
            <a:r>
              <a:rPr lang="zh-CN" altLang="en-US" dirty="0" smtClean="0">
                <a:solidFill>
                  <a:srgbClr val="FFFFFF"/>
                </a:solidFill>
                <a:latin typeface="+mn-ea"/>
                <a:ea typeface="+mn-ea"/>
              </a:rPr>
              <a:t>年上半年</a:t>
            </a:r>
          </a:p>
        </p:txBody>
      </p:sp>
      <p:pic>
        <p:nvPicPr>
          <p:cNvPr id="8" name="图片 7" descr="https://www.233.com/upload/image/2018/03/18/0852536029454.png"/>
          <p:cNvPicPr/>
          <p:nvPr/>
        </p:nvPicPr>
        <p:blipFill>
          <a:blip r:embed="rId2">
            <a:extLst>
              <a:ext uri="{28A0092B-C50C-407E-A947-70E740481C1C}">
                <a14:useLocalDpi xmlns:a14="http://schemas.microsoft.com/office/drawing/2010/main" val="0"/>
              </a:ext>
            </a:extLst>
          </a:blip>
          <a:srcRect/>
          <a:stretch>
            <a:fillRect/>
          </a:stretch>
        </p:blipFill>
        <p:spPr bwMode="auto">
          <a:xfrm>
            <a:off x="91058" y="533400"/>
            <a:ext cx="8945438" cy="6336704"/>
          </a:xfrm>
          <a:prstGeom prst="rect">
            <a:avLst/>
          </a:prstGeom>
          <a:noFill/>
          <a:ln>
            <a:noFill/>
          </a:ln>
        </p:spPr>
      </p:pic>
    </p:spTree>
    <p:extLst>
      <p:ext uri="{BB962C8B-B14F-4D97-AF65-F5344CB8AC3E}">
        <p14:creationId xmlns:p14="http://schemas.microsoft.com/office/powerpoint/2010/main" val="110846688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50"/>
          <p:cNvSpPr>
            <a:spLocks noChangeArrowheads="1"/>
          </p:cNvSpPr>
          <p:nvPr/>
        </p:nvSpPr>
        <p:spPr bwMode="auto">
          <a:xfrm>
            <a:off x="4763" y="0"/>
            <a:ext cx="9144000" cy="533400"/>
          </a:xfrm>
          <a:prstGeom prst="rect">
            <a:avLst/>
          </a:prstGeom>
          <a:gradFill rotWithShape="0">
            <a:gsLst>
              <a:gs pos="0">
                <a:srgbClr val="00008F"/>
              </a:gs>
              <a:gs pos="100000">
                <a:srgbClr val="0000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0" name="Text Box 55"/>
          <p:cNvSpPr txBox="1">
            <a:spLocks noChangeArrowheads="1"/>
          </p:cNvSpPr>
          <p:nvPr/>
        </p:nvSpPr>
        <p:spPr bwMode="auto">
          <a:xfrm>
            <a:off x="19050" y="30163"/>
            <a:ext cx="255111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pPr>
            <a:r>
              <a:rPr lang="zh-CN" altLang="en-US">
                <a:solidFill>
                  <a:srgbClr val="FFFFFF"/>
                </a:solidFill>
                <a:latin typeface="楷体_GB2312" pitchFamily="49" charset="-122"/>
                <a:ea typeface="楷体_GB2312" pitchFamily="49" charset="-122"/>
              </a:rPr>
              <a:t>四、教学设计题</a:t>
            </a:r>
          </a:p>
        </p:txBody>
      </p:sp>
      <p:sp>
        <p:nvSpPr>
          <p:cNvPr id="6" name="Text Box 55"/>
          <p:cNvSpPr txBox="1">
            <a:spLocks noChangeArrowheads="1"/>
          </p:cNvSpPr>
          <p:nvPr/>
        </p:nvSpPr>
        <p:spPr bwMode="auto">
          <a:xfrm>
            <a:off x="6974131" y="38863"/>
            <a:ext cx="20623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rgbClr val="1C1C1C"/>
                </a:solidFill>
                <a:latin typeface="Times New Roman" pitchFamily="18" charset="0"/>
                <a:ea typeface="宋体" pitchFamily="2" charset="-122"/>
              </a:defRPr>
            </a:lvl1pPr>
            <a:lvl2pPr marL="742950" indent="-285750" eaLnBrk="0" hangingPunct="0">
              <a:defRPr sz="2400" b="1">
                <a:solidFill>
                  <a:srgbClr val="1C1C1C"/>
                </a:solidFill>
                <a:latin typeface="Times New Roman" pitchFamily="18" charset="0"/>
                <a:ea typeface="宋体" pitchFamily="2" charset="-122"/>
              </a:defRPr>
            </a:lvl2pPr>
            <a:lvl3pPr marL="1143000" indent="-228600" eaLnBrk="0" hangingPunct="0">
              <a:defRPr sz="2400" b="1">
                <a:solidFill>
                  <a:srgbClr val="1C1C1C"/>
                </a:solidFill>
                <a:latin typeface="Times New Roman" pitchFamily="18" charset="0"/>
                <a:ea typeface="宋体" pitchFamily="2" charset="-122"/>
              </a:defRPr>
            </a:lvl3pPr>
            <a:lvl4pPr marL="1600200" indent="-228600" eaLnBrk="0" hangingPunct="0">
              <a:defRPr sz="2400" b="1">
                <a:solidFill>
                  <a:srgbClr val="1C1C1C"/>
                </a:solidFill>
                <a:latin typeface="Times New Roman" pitchFamily="18" charset="0"/>
                <a:ea typeface="宋体" pitchFamily="2" charset="-122"/>
              </a:defRPr>
            </a:lvl4pPr>
            <a:lvl5pPr marL="2057400" indent="-228600" eaLnBrk="0" hangingPunct="0">
              <a:defRPr sz="2400" b="1">
                <a:solidFill>
                  <a:srgbClr val="1C1C1C"/>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rgbClr val="1C1C1C"/>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rgbClr val="1C1C1C"/>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rgbClr val="1C1C1C"/>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rgbClr val="1C1C1C"/>
                </a:solidFill>
                <a:latin typeface="Times New Roman" pitchFamily="18" charset="0"/>
                <a:ea typeface="宋体" pitchFamily="2" charset="-122"/>
              </a:defRPr>
            </a:lvl9pPr>
          </a:lstStyle>
          <a:p>
            <a:pPr eaLnBrk="1" hangingPunct="1">
              <a:spcBef>
                <a:spcPct val="50000"/>
              </a:spcBef>
              <a:defRPr/>
            </a:pPr>
            <a:r>
              <a:rPr lang="en-US" altLang="zh-CN" dirty="0" smtClean="0">
                <a:solidFill>
                  <a:srgbClr val="FFFFFF"/>
                </a:solidFill>
                <a:latin typeface="+mn-ea"/>
                <a:ea typeface="+mn-ea"/>
              </a:rPr>
              <a:t>2018</a:t>
            </a:r>
            <a:r>
              <a:rPr lang="zh-CN" altLang="en-US" dirty="0" smtClean="0">
                <a:solidFill>
                  <a:srgbClr val="FFFFFF"/>
                </a:solidFill>
                <a:latin typeface="+mn-ea"/>
                <a:ea typeface="+mn-ea"/>
              </a:rPr>
              <a:t>年上半年</a:t>
            </a:r>
          </a:p>
        </p:txBody>
      </p:sp>
      <p:pic>
        <p:nvPicPr>
          <p:cNvPr id="8" name="图片 7" descr="https://www.233.com/upload/image/2018/03/18/0852537311050.png"/>
          <p:cNvPicPr/>
          <p:nvPr/>
        </p:nvPicPr>
        <p:blipFill>
          <a:blip r:embed="rId2">
            <a:extLst>
              <a:ext uri="{28A0092B-C50C-407E-A947-70E740481C1C}">
                <a14:useLocalDpi xmlns:a14="http://schemas.microsoft.com/office/drawing/2010/main" val="0"/>
              </a:ext>
            </a:extLst>
          </a:blip>
          <a:srcRect/>
          <a:stretch>
            <a:fillRect/>
          </a:stretch>
        </p:blipFill>
        <p:spPr bwMode="auto">
          <a:xfrm>
            <a:off x="107504" y="620688"/>
            <a:ext cx="8928992" cy="6237312"/>
          </a:xfrm>
          <a:prstGeom prst="rect">
            <a:avLst/>
          </a:prstGeom>
          <a:noFill/>
          <a:ln>
            <a:noFill/>
          </a:ln>
        </p:spPr>
      </p:pic>
    </p:spTree>
    <p:extLst>
      <p:ext uri="{BB962C8B-B14F-4D97-AF65-F5344CB8AC3E}">
        <p14:creationId xmlns:p14="http://schemas.microsoft.com/office/powerpoint/2010/main" val="93179952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SLIDE_ID" val="diagram20200864_1"/>
  <p:tag name="KSO_WM_TEMPLATE_SUBCATEGORY" val="12"/>
  <p:tag name="KSO_WM_SLIDE_TYPE" val="text"/>
  <p:tag name="KSO_WM_SLIDE_SUBTYPE" val="pureTxt"/>
  <p:tag name="KSO_WM_SLIDE_ITEM_CNT" val="0"/>
  <p:tag name="KSO_WM_SLIDE_INDEX" val="1"/>
  <p:tag name="KSO_WM_UNIT_SHOW_EDIT_AREA_INDICATION" val="1"/>
  <p:tag name="KSO_WM_SLIDE_SIZE" val="864*454"/>
  <p:tag name="KSO_WM_SLIDE_POSITION" val="47*37"/>
  <p:tag name="KSO_WM_TAG_VERSION" val="1.0"/>
  <p:tag name="KSO_WM_BEAUTIFY_FLAG" val="#wm#"/>
  <p:tag name="KSO_WM_TEMPLATE_CATEGORY" val="diagram"/>
  <p:tag name="KSO_WM_TEMPLATE_INDEX" val="20200864"/>
  <p:tag name="KSO_WM_SLIDE_LAYOUT" val="a_f"/>
  <p:tag name="KSO_WM_SLIDE_LAYOUT_CNT" val="1_1"/>
  <p:tag name="KSO_WM_SLIDE_LAYOUT_INFO" val="{&quot;direction&quot;:0,&quot;horizontalAlign&quot;:-1,&quot;verticalAlign&quot;:-1,&quot;type&quot;:0,&quot;diagramDirection&quot;:0,&quot;canSetOverLayout&quot;:0,&quot;isOverLayout&quot;:0,&quot;normalSize&quot;:{&quot;size1&quot;:26.0},&quot;minSize&quot;:{&quot;size1&quot;:26.0},&quot;maxSize&quot;:{&quot;size1&quot;:26.0},&quot;edge&quot;:{&quot;left&quot;:true,&quot;top&quot;:true,&quot;right&quot;:true,&quot;bottom&quot;:true},&quot;backgroundInfo&quot;:[{&quot;type&quot;:&quot;general&quot;,&quot;left&quot;:0.0,&quot;top&quot;:0.0,&quot;right&quot;:0.0,&quot;bottom&quot;:0.0},{&quot;type&quot;:&quot;frame&quot;,&quot;left&quot;:0.0,&quot;top&quot;:0.0,&quot;right&quot;:0.0,&quot;bottom&quot;:0.0}],&quot;subLayout&quot;:[{&quot;direction&quot;:0,&quot;horizontalAlign&quot;:0,&quot;verticalAlign&quot;:1,&quot;type&quot;:0,&quot;diagramDirection&quot;:0,&quot;canSetOverLayout&quot;:0,&quot;isOverLayout&quot;:0,&quot;margin&quot;:{&quot;left&quot;:1.69,&quot;top&quot;:1.319,&quot;right&quot;:1.69,&quot;bottom&quot;:0.163},&quot;edge&quot;:{&quot;left&quot;:true,&quot;top&quot;:true,&quot;right&quot;:true,&quot;bottom&quot;:false}},{&quot;direction&quot;:0,&quot;horizontalAlign&quot;:0,&quot;verticalAlign&quot;:1,&quot;type&quot;:0,&quot;diagramDirection&quot;:0,&quot;canSetOverLayout&quot;:0,&quot;isOverLayout&quot;:0,&quot;margin&quot;:{&quot;left&quot;:1.69,&quot;top&quot;:0.026,&quot;right&quot;:1.69,&quot;bottom&quot;:1.69},&quot;edge&quot;:{&quot;left&quot;:true,&quot;top&quot;:false,&quot;right&quot;:true,&quot;bottom&quot;:true}}]}"/>
  <p:tag name="KSO_WM_SLIDE_CAN_ADD_NAVIGATION" val="1"/>
  <p:tag name="KSO_WM_SLIDE_BACKGROUND" val="[&quot;general&quot;,&quot;frame&quot;]"/>
  <p:tag name="KSO_WM_SLIDE_RATIO" val="1.777778"/>
  <p:tag name="KSO_WM_TEMPLATE_MASTER_TYPE" val="0"/>
  <p:tag name="KSO_WM_TEMPLATE_COLOR_TYPE" val="0"/>
</p:tagLst>
</file>

<file path=ppt/tags/tag2.xml><?xml version="1.0" encoding="utf-8"?>
<p:tagLst xmlns:a="http://schemas.openxmlformats.org/drawingml/2006/main" xmlns:r="http://schemas.openxmlformats.org/officeDocument/2006/relationships" xmlns:p="http://schemas.openxmlformats.org/presentationml/2006/main">
  <p:tag name="KSO_WM_SLIDE_ID" val="diagram20200864_1"/>
  <p:tag name="KSO_WM_TEMPLATE_SUBCATEGORY" val="12"/>
  <p:tag name="KSO_WM_SLIDE_TYPE" val="text"/>
  <p:tag name="KSO_WM_SLIDE_SUBTYPE" val="pureTxt"/>
  <p:tag name="KSO_WM_SLIDE_ITEM_CNT" val="0"/>
  <p:tag name="KSO_WM_SLIDE_INDEX" val="1"/>
  <p:tag name="KSO_WM_UNIT_SHOW_EDIT_AREA_INDICATION" val="1"/>
  <p:tag name="KSO_WM_SLIDE_SIZE" val="864*454"/>
  <p:tag name="KSO_WM_SLIDE_POSITION" val="47*37"/>
  <p:tag name="KSO_WM_TAG_VERSION" val="1.0"/>
  <p:tag name="KSO_WM_BEAUTIFY_FLAG" val="#wm#"/>
  <p:tag name="KSO_WM_TEMPLATE_CATEGORY" val="diagram"/>
  <p:tag name="KSO_WM_TEMPLATE_INDEX" val="20200864"/>
  <p:tag name="KSO_WM_SLIDE_LAYOUT" val="a_f"/>
  <p:tag name="KSO_WM_SLIDE_LAYOUT_CNT" val="1_1"/>
  <p:tag name="KSO_WM_SLIDE_LAYOUT_INFO" val="{&quot;direction&quot;:0,&quot;horizontalAlign&quot;:-1,&quot;verticalAlign&quot;:-1,&quot;type&quot;:0,&quot;diagramDirection&quot;:0,&quot;canSetOverLayout&quot;:0,&quot;isOverLayout&quot;:0,&quot;normalSize&quot;:{&quot;size1&quot;:26.0},&quot;minSize&quot;:{&quot;size1&quot;:26.0},&quot;maxSize&quot;:{&quot;size1&quot;:26.0},&quot;edge&quot;:{&quot;left&quot;:true,&quot;top&quot;:true,&quot;right&quot;:true,&quot;bottom&quot;:true},&quot;backgroundInfo&quot;:[{&quot;type&quot;:&quot;general&quot;,&quot;left&quot;:0.0,&quot;top&quot;:0.0,&quot;right&quot;:0.0,&quot;bottom&quot;:0.0},{&quot;type&quot;:&quot;frame&quot;,&quot;left&quot;:0.0,&quot;top&quot;:0.0,&quot;right&quot;:0.0,&quot;bottom&quot;:0.0}],&quot;subLayout&quot;:[{&quot;direction&quot;:0,&quot;horizontalAlign&quot;:0,&quot;verticalAlign&quot;:1,&quot;type&quot;:0,&quot;diagramDirection&quot;:0,&quot;canSetOverLayout&quot;:0,&quot;isOverLayout&quot;:0,&quot;margin&quot;:{&quot;left&quot;:1.69,&quot;top&quot;:1.319,&quot;right&quot;:1.69,&quot;bottom&quot;:0.163},&quot;edge&quot;:{&quot;left&quot;:true,&quot;top&quot;:true,&quot;right&quot;:true,&quot;bottom&quot;:false}},{&quot;direction&quot;:0,&quot;horizontalAlign&quot;:0,&quot;verticalAlign&quot;:1,&quot;type&quot;:0,&quot;diagramDirection&quot;:0,&quot;canSetOverLayout&quot;:0,&quot;isOverLayout&quot;:0,&quot;margin&quot;:{&quot;left&quot;:1.69,&quot;top&quot;:0.026,&quot;right&quot;:1.69,&quot;bottom&quot;:1.69},&quot;edge&quot;:{&quot;left&quot;:true,&quot;top&quot;:false,&quot;right&quot;:true,&quot;bottom&quot;:true}}]}"/>
  <p:tag name="KSO_WM_SLIDE_CAN_ADD_NAVIGATION" val="1"/>
  <p:tag name="KSO_WM_SLIDE_BACKGROUND" val="[&quot;general&quot;,&quot;frame&quot;]"/>
  <p:tag name="KSO_WM_SLIDE_RATIO" val="1.777778"/>
  <p:tag name="KSO_WM_TEMPLATE_MASTER_TYPE" val="0"/>
  <p:tag name="KSO_WM_TEMPLATE_COLOR_TYPE" val="0"/>
</p:tagLst>
</file>

<file path=ppt/tags/tag3.xml><?xml version="1.0" encoding="utf-8"?>
<p:tagLst xmlns:a="http://schemas.openxmlformats.org/drawingml/2006/main" xmlns:r="http://schemas.openxmlformats.org/officeDocument/2006/relationships" xmlns:p="http://schemas.openxmlformats.org/presentationml/2006/main">
  <p:tag name="KSO_WM_SLIDE_ID" val="diagram20200864_1"/>
  <p:tag name="KSO_WM_TEMPLATE_SUBCATEGORY" val="12"/>
  <p:tag name="KSO_WM_SLIDE_TYPE" val="text"/>
  <p:tag name="KSO_WM_SLIDE_SUBTYPE" val="pureTxt"/>
  <p:tag name="KSO_WM_SLIDE_ITEM_CNT" val="0"/>
  <p:tag name="KSO_WM_SLIDE_INDEX" val="1"/>
  <p:tag name="KSO_WM_UNIT_SHOW_EDIT_AREA_INDICATION" val="1"/>
  <p:tag name="KSO_WM_SLIDE_SIZE" val="864*454"/>
  <p:tag name="KSO_WM_SLIDE_POSITION" val="47*37"/>
  <p:tag name="KSO_WM_TAG_VERSION" val="1.0"/>
  <p:tag name="KSO_WM_BEAUTIFY_FLAG" val="#wm#"/>
  <p:tag name="KSO_WM_TEMPLATE_CATEGORY" val="diagram"/>
  <p:tag name="KSO_WM_TEMPLATE_INDEX" val="20200864"/>
  <p:tag name="KSO_WM_SLIDE_LAYOUT" val="a_f"/>
  <p:tag name="KSO_WM_SLIDE_LAYOUT_CNT" val="1_1"/>
  <p:tag name="KSO_WM_SLIDE_LAYOUT_INFO" val="{&quot;direction&quot;:0,&quot;horizontalAlign&quot;:-1,&quot;verticalAlign&quot;:-1,&quot;type&quot;:0,&quot;diagramDirection&quot;:0,&quot;canSetOverLayout&quot;:0,&quot;isOverLayout&quot;:0,&quot;normalSize&quot;:{&quot;size1&quot;:26.0},&quot;minSize&quot;:{&quot;size1&quot;:26.0},&quot;maxSize&quot;:{&quot;size1&quot;:26.0},&quot;edge&quot;:{&quot;left&quot;:true,&quot;top&quot;:true,&quot;right&quot;:true,&quot;bottom&quot;:true},&quot;backgroundInfo&quot;:[{&quot;type&quot;:&quot;general&quot;,&quot;left&quot;:0.0,&quot;top&quot;:0.0,&quot;right&quot;:0.0,&quot;bottom&quot;:0.0},{&quot;type&quot;:&quot;frame&quot;,&quot;left&quot;:0.0,&quot;top&quot;:0.0,&quot;right&quot;:0.0,&quot;bottom&quot;:0.0}],&quot;subLayout&quot;:[{&quot;direction&quot;:0,&quot;horizontalAlign&quot;:0,&quot;verticalAlign&quot;:1,&quot;type&quot;:0,&quot;diagramDirection&quot;:0,&quot;canSetOverLayout&quot;:0,&quot;isOverLayout&quot;:0,&quot;margin&quot;:{&quot;left&quot;:1.69,&quot;top&quot;:1.319,&quot;right&quot;:1.69,&quot;bottom&quot;:0.163},&quot;edge&quot;:{&quot;left&quot;:true,&quot;top&quot;:true,&quot;right&quot;:true,&quot;bottom&quot;:false}},{&quot;direction&quot;:0,&quot;horizontalAlign&quot;:0,&quot;verticalAlign&quot;:1,&quot;type&quot;:0,&quot;diagramDirection&quot;:0,&quot;canSetOverLayout&quot;:0,&quot;isOverLayout&quot;:0,&quot;margin&quot;:{&quot;left&quot;:1.69,&quot;top&quot;:0.026,&quot;right&quot;:1.69,&quot;bottom&quot;:1.69},&quot;edge&quot;:{&quot;left&quot;:true,&quot;top&quot;:false,&quot;right&quot;:true,&quot;bottom&quot;:true}}]}"/>
  <p:tag name="KSO_WM_SLIDE_CAN_ADD_NAVIGATION" val="1"/>
  <p:tag name="KSO_WM_SLIDE_BACKGROUND" val="[&quot;general&quot;,&quot;frame&quot;]"/>
  <p:tag name="KSO_WM_SLIDE_RATIO" val="1.777778"/>
  <p:tag name="KSO_WM_TEMPLATE_MASTER_TYPE" val="0"/>
  <p:tag name="KSO_WM_TEMPLATE_COLOR_TYPE" val="0"/>
</p:tagLst>
</file>

<file path=ppt/tags/tag4.xml><?xml version="1.0" encoding="utf-8"?>
<p:tagLst xmlns:a="http://schemas.openxmlformats.org/drawingml/2006/main" xmlns:r="http://schemas.openxmlformats.org/officeDocument/2006/relationships" xmlns:p="http://schemas.openxmlformats.org/presentationml/2006/main">
  <p:tag name="KSO_WM_SLIDE_ID" val="diagram20200864_1"/>
  <p:tag name="KSO_WM_TEMPLATE_SUBCATEGORY" val="12"/>
  <p:tag name="KSO_WM_SLIDE_TYPE" val="text"/>
  <p:tag name="KSO_WM_SLIDE_SUBTYPE" val="pureTxt"/>
  <p:tag name="KSO_WM_SLIDE_ITEM_CNT" val="0"/>
  <p:tag name="KSO_WM_SLIDE_INDEX" val="1"/>
  <p:tag name="KSO_WM_UNIT_SHOW_EDIT_AREA_INDICATION" val="1"/>
  <p:tag name="KSO_WM_SLIDE_SIZE" val="864*454"/>
  <p:tag name="KSO_WM_SLIDE_POSITION" val="47*37"/>
  <p:tag name="KSO_WM_TAG_VERSION" val="1.0"/>
  <p:tag name="KSO_WM_BEAUTIFY_FLAG" val="#wm#"/>
  <p:tag name="KSO_WM_TEMPLATE_CATEGORY" val="diagram"/>
  <p:tag name="KSO_WM_TEMPLATE_INDEX" val="20200864"/>
  <p:tag name="KSO_WM_SLIDE_LAYOUT" val="a_f"/>
  <p:tag name="KSO_WM_SLIDE_LAYOUT_CNT" val="1_1"/>
  <p:tag name="KSO_WM_SLIDE_LAYOUT_INFO" val="{&quot;direction&quot;:0,&quot;horizontalAlign&quot;:-1,&quot;verticalAlign&quot;:-1,&quot;type&quot;:0,&quot;diagramDirection&quot;:0,&quot;canSetOverLayout&quot;:0,&quot;isOverLayout&quot;:0,&quot;normalSize&quot;:{&quot;size1&quot;:26.0},&quot;minSize&quot;:{&quot;size1&quot;:26.0},&quot;maxSize&quot;:{&quot;size1&quot;:26.0},&quot;edge&quot;:{&quot;left&quot;:true,&quot;top&quot;:true,&quot;right&quot;:true,&quot;bottom&quot;:true},&quot;backgroundInfo&quot;:[{&quot;type&quot;:&quot;general&quot;,&quot;left&quot;:0.0,&quot;top&quot;:0.0,&quot;right&quot;:0.0,&quot;bottom&quot;:0.0},{&quot;type&quot;:&quot;frame&quot;,&quot;left&quot;:0.0,&quot;top&quot;:0.0,&quot;right&quot;:0.0,&quot;bottom&quot;:0.0}],&quot;subLayout&quot;:[{&quot;direction&quot;:0,&quot;horizontalAlign&quot;:0,&quot;verticalAlign&quot;:1,&quot;type&quot;:0,&quot;diagramDirection&quot;:0,&quot;canSetOverLayout&quot;:0,&quot;isOverLayout&quot;:0,&quot;margin&quot;:{&quot;left&quot;:1.69,&quot;top&quot;:1.319,&quot;right&quot;:1.69,&quot;bottom&quot;:0.163},&quot;edge&quot;:{&quot;left&quot;:true,&quot;top&quot;:true,&quot;right&quot;:true,&quot;bottom&quot;:false}},{&quot;direction&quot;:0,&quot;horizontalAlign&quot;:0,&quot;verticalAlign&quot;:1,&quot;type&quot;:0,&quot;diagramDirection&quot;:0,&quot;canSetOverLayout&quot;:0,&quot;isOverLayout&quot;:0,&quot;margin&quot;:{&quot;left&quot;:1.69,&quot;top&quot;:0.026,&quot;right&quot;:1.69,&quot;bottom&quot;:1.69},&quot;edge&quot;:{&quot;left&quot;:true,&quot;top&quot;:false,&quot;right&quot;:true,&quot;bottom&quot;:true}}]}"/>
  <p:tag name="KSO_WM_SLIDE_CAN_ADD_NAVIGATION" val="1"/>
  <p:tag name="KSO_WM_SLIDE_BACKGROUND" val="[&quot;general&quot;,&quot;frame&quot;]"/>
  <p:tag name="KSO_WM_SLIDE_RATIO" val="1.777778"/>
  <p:tag name="KSO_WM_TEMPLATE_MASTER_TYPE" val="0"/>
  <p:tag name="KSO_WM_TEMPLATE_COLOR_TYPE" val="0"/>
</p:tagLst>
</file>

<file path=ppt/tags/tag5.xml><?xml version="1.0" encoding="utf-8"?>
<p:tagLst xmlns:a="http://schemas.openxmlformats.org/drawingml/2006/main" xmlns:r="http://schemas.openxmlformats.org/officeDocument/2006/relationships" xmlns:p="http://schemas.openxmlformats.org/presentationml/2006/main">
  <p:tag name="KSO_WM_SLIDE_ID" val="diagram20200864_1"/>
  <p:tag name="KSO_WM_TEMPLATE_SUBCATEGORY" val="12"/>
  <p:tag name="KSO_WM_SLIDE_TYPE" val="text"/>
  <p:tag name="KSO_WM_SLIDE_SUBTYPE" val="pureTxt"/>
  <p:tag name="KSO_WM_SLIDE_ITEM_CNT" val="0"/>
  <p:tag name="KSO_WM_SLIDE_INDEX" val="1"/>
  <p:tag name="KSO_WM_UNIT_SHOW_EDIT_AREA_INDICATION" val="1"/>
  <p:tag name="KSO_WM_SLIDE_SIZE" val="864*454"/>
  <p:tag name="KSO_WM_SLIDE_POSITION" val="47*37"/>
  <p:tag name="KSO_WM_TAG_VERSION" val="1.0"/>
  <p:tag name="KSO_WM_BEAUTIFY_FLAG" val="#wm#"/>
  <p:tag name="KSO_WM_TEMPLATE_CATEGORY" val="diagram"/>
  <p:tag name="KSO_WM_TEMPLATE_INDEX" val="20200864"/>
  <p:tag name="KSO_WM_SLIDE_LAYOUT" val="a_f"/>
  <p:tag name="KSO_WM_SLIDE_LAYOUT_CNT" val="1_1"/>
  <p:tag name="KSO_WM_SLIDE_LAYOUT_INFO" val="{&quot;direction&quot;:0,&quot;horizontalAlign&quot;:-1,&quot;verticalAlign&quot;:-1,&quot;type&quot;:0,&quot;diagramDirection&quot;:0,&quot;canSetOverLayout&quot;:0,&quot;isOverLayout&quot;:0,&quot;normalSize&quot;:{&quot;size1&quot;:26.0},&quot;minSize&quot;:{&quot;size1&quot;:26.0},&quot;maxSize&quot;:{&quot;size1&quot;:26.0},&quot;edge&quot;:{&quot;left&quot;:true,&quot;top&quot;:true,&quot;right&quot;:true,&quot;bottom&quot;:true},&quot;backgroundInfo&quot;:[{&quot;type&quot;:&quot;general&quot;,&quot;left&quot;:0.0,&quot;top&quot;:0.0,&quot;right&quot;:0.0,&quot;bottom&quot;:0.0},{&quot;type&quot;:&quot;frame&quot;,&quot;left&quot;:0.0,&quot;top&quot;:0.0,&quot;right&quot;:0.0,&quot;bottom&quot;:0.0}],&quot;subLayout&quot;:[{&quot;direction&quot;:0,&quot;horizontalAlign&quot;:0,&quot;verticalAlign&quot;:1,&quot;type&quot;:0,&quot;diagramDirection&quot;:0,&quot;canSetOverLayout&quot;:0,&quot;isOverLayout&quot;:0,&quot;margin&quot;:{&quot;left&quot;:1.69,&quot;top&quot;:1.319,&quot;right&quot;:1.69,&quot;bottom&quot;:0.163},&quot;edge&quot;:{&quot;left&quot;:true,&quot;top&quot;:true,&quot;right&quot;:true,&quot;bottom&quot;:false}},{&quot;direction&quot;:0,&quot;horizontalAlign&quot;:0,&quot;verticalAlign&quot;:1,&quot;type&quot;:0,&quot;diagramDirection&quot;:0,&quot;canSetOverLayout&quot;:0,&quot;isOverLayout&quot;:0,&quot;margin&quot;:{&quot;left&quot;:1.69,&quot;top&quot;:0.026,&quot;right&quot;:1.69,&quot;bottom&quot;:1.69},&quot;edge&quot;:{&quot;left&quot;:true,&quot;top&quot;:false,&quot;right&quot;:true,&quot;bottom&quot;:true}}]}"/>
  <p:tag name="KSO_WM_SLIDE_CAN_ADD_NAVIGATION" val="1"/>
  <p:tag name="KSO_WM_SLIDE_BACKGROUND" val="[&quot;general&quot;,&quot;frame&quot;]"/>
  <p:tag name="KSO_WM_SLIDE_RATIO" val="1.777778"/>
  <p:tag name="KSO_WM_TEMPLATE_MASTER_TYPE" val="0"/>
  <p:tag name="KSO_WM_TEMPLATE_COLOR_TYPE" val="0"/>
</p:tagLst>
</file>

<file path=ppt/tags/tag6.xml><?xml version="1.0" encoding="utf-8"?>
<p:tagLst xmlns:a="http://schemas.openxmlformats.org/drawingml/2006/main" xmlns:r="http://schemas.openxmlformats.org/officeDocument/2006/relationships" xmlns:p="http://schemas.openxmlformats.org/presentationml/2006/main">
  <p:tag name="KSO_WM_SLIDE_ID" val="diagram20200864_1"/>
  <p:tag name="KSO_WM_TEMPLATE_SUBCATEGORY" val="12"/>
  <p:tag name="KSO_WM_SLIDE_TYPE" val="text"/>
  <p:tag name="KSO_WM_SLIDE_SUBTYPE" val="pureTxt"/>
  <p:tag name="KSO_WM_SLIDE_ITEM_CNT" val="0"/>
  <p:tag name="KSO_WM_SLIDE_INDEX" val="1"/>
  <p:tag name="KSO_WM_UNIT_SHOW_EDIT_AREA_INDICATION" val="1"/>
  <p:tag name="KSO_WM_SLIDE_SIZE" val="864*454"/>
  <p:tag name="KSO_WM_SLIDE_POSITION" val="47*37"/>
  <p:tag name="KSO_WM_TAG_VERSION" val="1.0"/>
  <p:tag name="KSO_WM_BEAUTIFY_FLAG" val="#wm#"/>
  <p:tag name="KSO_WM_TEMPLATE_CATEGORY" val="diagram"/>
  <p:tag name="KSO_WM_TEMPLATE_INDEX" val="20200864"/>
  <p:tag name="KSO_WM_SLIDE_LAYOUT" val="a_f"/>
  <p:tag name="KSO_WM_SLIDE_LAYOUT_CNT" val="1_1"/>
  <p:tag name="KSO_WM_SLIDE_LAYOUT_INFO" val="{&quot;direction&quot;:0,&quot;horizontalAlign&quot;:-1,&quot;verticalAlign&quot;:-1,&quot;type&quot;:0,&quot;diagramDirection&quot;:0,&quot;canSetOverLayout&quot;:0,&quot;isOverLayout&quot;:0,&quot;normalSize&quot;:{&quot;size1&quot;:26.0},&quot;minSize&quot;:{&quot;size1&quot;:26.0},&quot;maxSize&quot;:{&quot;size1&quot;:26.0},&quot;edge&quot;:{&quot;left&quot;:true,&quot;top&quot;:true,&quot;right&quot;:true,&quot;bottom&quot;:true},&quot;backgroundInfo&quot;:[{&quot;type&quot;:&quot;general&quot;,&quot;left&quot;:0.0,&quot;top&quot;:0.0,&quot;right&quot;:0.0,&quot;bottom&quot;:0.0},{&quot;type&quot;:&quot;frame&quot;,&quot;left&quot;:0.0,&quot;top&quot;:0.0,&quot;right&quot;:0.0,&quot;bottom&quot;:0.0}],&quot;subLayout&quot;:[{&quot;direction&quot;:0,&quot;horizontalAlign&quot;:0,&quot;verticalAlign&quot;:1,&quot;type&quot;:0,&quot;diagramDirection&quot;:0,&quot;canSetOverLayout&quot;:0,&quot;isOverLayout&quot;:0,&quot;margin&quot;:{&quot;left&quot;:1.69,&quot;top&quot;:1.319,&quot;right&quot;:1.69,&quot;bottom&quot;:0.163},&quot;edge&quot;:{&quot;left&quot;:true,&quot;top&quot;:true,&quot;right&quot;:true,&quot;bottom&quot;:false}},{&quot;direction&quot;:0,&quot;horizontalAlign&quot;:0,&quot;verticalAlign&quot;:1,&quot;type&quot;:0,&quot;diagramDirection&quot;:0,&quot;canSetOverLayout&quot;:0,&quot;isOverLayout&quot;:0,&quot;margin&quot;:{&quot;left&quot;:1.69,&quot;top&quot;:0.026,&quot;right&quot;:1.69,&quot;bottom&quot;:1.69},&quot;edge&quot;:{&quot;left&quot;:true,&quot;top&quot;:false,&quot;right&quot;:true,&quot;bottom&quot;:true}}]}"/>
  <p:tag name="KSO_WM_SLIDE_CAN_ADD_NAVIGATION" val="1"/>
  <p:tag name="KSO_WM_SLIDE_BACKGROUND" val="[&quot;general&quot;,&quot;frame&quot;]"/>
  <p:tag name="KSO_WM_SLIDE_RATIO" val="1.777778"/>
  <p:tag name="KSO_WM_TEMPLATE_MASTER_TYPE" val="0"/>
  <p:tag name="KSO_WM_TEMPLATE_COLOR_TYPE" val="0"/>
</p:tagLst>
</file>

<file path=ppt/theme/theme1.xml><?xml version="1.0" encoding="utf-8"?>
<a:theme xmlns:a="http://schemas.openxmlformats.org/drawingml/2006/main" name="Balloons">
  <a:themeElements>
    <a:clrScheme name="Balloons 8">
      <a:dk1>
        <a:srgbClr val="006699"/>
      </a:dk1>
      <a:lt1>
        <a:srgbClr val="FFFFFF"/>
      </a:lt1>
      <a:dk2>
        <a:srgbClr val="006666"/>
      </a:dk2>
      <a:lt2>
        <a:srgbClr val="FFFFCC"/>
      </a:lt2>
      <a:accent1>
        <a:srgbClr val="EDFAD2"/>
      </a:accent1>
      <a:accent2>
        <a:srgbClr val="EBF7FF"/>
      </a:accent2>
      <a:accent3>
        <a:srgbClr val="FFFFFF"/>
      </a:accent3>
      <a:accent4>
        <a:srgbClr val="005682"/>
      </a:accent4>
      <a:accent5>
        <a:srgbClr val="F4FCE5"/>
      </a:accent5>
      <a:accent6>
        <a:srgbClr val="D5E0E7"/>
      </a:accent6>
      <a:hlink>
        <a:srgbClr val="CC99FF"/>
      </a:hlink>
      <a:folHlink>
        <a:srgbClr val="F2DFFD"/>
      </a:folHlink>
    </a:clrScheme>
    <a:fontScheme name="Balloons">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2400" b="1" i="0" u="none" strike="noStrike" cap="none" normalizeH="0" baseline="0" smtClean="0">
            <a:ln>
              <a:noFill/>
            </a:ln>
            <a:solidFill>
              <a:srgbClr val="1C1C1C"/>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2400" b="1" i="0" u="none" strike="noStrike" cap="none" normalizeH="0" baseline="0" smtClean="0">
            <a:ln>
              <a:noFill/>
            </a:ln>
            <a:solidFill>
              <a:srgbClr val="1C1C1C"/>
            </a:solidFill>
            <a:effectLst/>
            <a:latin typeface="Times New Roman" pitchFamily="18" charset="0"/>
            <a:ea typeface="宋体" pitchFamily="2" charset="-122"/>
          </a:defRPr>
        </a:defPPr>
      </a:lstStyle>
    </a:lnDef>
  </a:objectDefaults>
  <a:extraClrSchemeLst>
    <a:extraClrScheme>
      <a:clrScheme name="Balloons 1">
        <a:dk1>
          <a:srgbClr val="9900CC"/>
        </a:dk1>
        <a:lt1>
          <a:srgbClr val="FFFFCC"/>
        </a:lt1>
        <a:dk2>
          <a:srgbClr val="000000"/>
        </a:dk2>
        <a:lt2>
          <a:srgbClr val="FFFFFF"/>
        </a:lt2>
        <a:accent1>
          <a:srgbClr val="666699"/>
        </a:accent1>
        <a:accent2>
          <a:srgbClr val="660066"/>
        </a:accent2>
        <a:accent3>
          <a:srgbClr val="AAAAAA"/>
        </a:accent3>
        <a:accent4>
          <a:srgbClr val="DADAAE"/>
        </a:accent4>
        <a:accent5>
          <a:srgbClr val="B8B8CA"/>
        </a:accent5>
        <a:accent6>
          <a:srgbClr val="5C005C"/>
        </a:accent6>
        <a:hlink>
          <a:srgbClr val="CC0000"/>
        </a:hlink>
        <a:folHlink>
          <a:srgbClr val="A50021"/>
        </a:folHlink>
      </a:clrScheme>
      <a:clrMap bg1="dk2" tx1="lt1" bg2="dk1" tx2="lt2" accent1="accent1" accent2="accent2" accent3="accent3" accent4="accent4" accent5="accent5" accent6="accent6" hlink="hlink" folHlink="folHlink"/>
    </a:extraClrScheme>
    <a:extraClrScheme>
      <a:clrScheme name="Balloons 2">
        <a:dk1>
          <a:srgbClr val="990033"/>
        </a:dk1>
        <a:lt1>
          <a:srgbClr val="FFFFFF"/>
        </a:lt1>
        <a:dk2>
          <a:srgbClr val="000000"/>
        </a:dk2>
        <a:lt2>
          <a:srgbClr val="FFFFFF"/>
        </a:lt2>
        <a:accent1>
          <a:srgbClr val="FF3300"/>
        </a:accent1>
        <a:accent2>
          <a:srgbClr val="FF9900"/>
        </a:accent2>
        <a:accent3>
          <a:srgbClr val="AAAAAA"/>
        </a:accent3>
        <a:accent4>
          <a:srgbClr val="DADADA"/>
        </a:accent4>
        <a:accent5>
          <a:srgbClr val="FFADAA"/>
        </a:accent5>
        <a:accent6>
          <a:srgbClr val="E78A00"/>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Balloons 3">
        <a:dk1>
          <a:srgbClr val="CCCCFF"/>
        </a:dk1>
        <a:lt1>
          <a:srgbClr val="FFFFCC"/>
        </a:lt1>
        <a:dk2>
          <a:srgbClr val="000000"/>
        </a:dk2>
        <a:lt2>
          <a:srgbClr val="FFFFFF"/>
        </a:lt2>
        <a:accent1>
          <a:srgbClr val="9999FF"/>
        </a:accent1>
        <a:accent2>
          <a:srgbClr val="33CCCC"/>
        </a:accent2>
        <a:accent3>
          <a:srgbClr val="AAAAAA"/>
        </a:accent3>
        <a:accent4>
          <a:srgbClr val="DADAAE"/>
        </a:accent4>
        <a:accent5>
          <a:srgbClr val="CACAFF"/>
        </a:accent5>
        <a:accent6>
          <a:srgbClr val="2DB9B9"/>
        </a:accent6>
        <a:hlink>
          <a:srgbClr val="66FFFF"/>
        </a:hlink>
        <a:folHlink>
          <a:srgbClr val="660066"/>
        </a:folHlink>
      </a:clrScheme>
      <a:clrMap bg1="dk2" tx1="lt1" bg2="dk1" tx2="lt2" accent1="accent1" accent2="accent2" accent3="accent3" accent4="accent4" accent5="accent5" accent6="accent6" hlink="hlink" folHlink="folHlink"/>
    </a:extraClrScheme>
    <a:extraClrScheme>
      <a:clrScheme name="Balloons 4">
        <a:dk1>
          <a:srgbClr val="000000"/>
        </a:dk1>
        <a:lt1>
          <a:srgbClr val="F8F8F8"/>
        </a:lt1>
        <a:dk2>
          <a:srgbClr val="800000"/>
        </a:dk2>
        <a:lt2>
          <a:srgbClr val="FFFFFF"/>
        </a:lt2>
        <a:accent1>
          <a:srgbClr val="FF3300"/>
        </a:accent1>
        <a:accent2>
          <a:srgbClr val="FF5050"/>
        </a:accent2>
        <a:accent3>
          <a:srgbClr val="C0AAAA"/>
        </a:accent3>
        <a:accent4>
          <a:srgbClr val="D4D4D4"/>
        </a:accent4>
        <a:accent5>
          <a:srgbClr val="FFADAA"/>
        </a:accent5>
        <a:accent6>
          <a:srgbClr val="E74848"/>
        </a:accent6>
        <a:hlink>
          <a:srgbClr val="FF9999"/>
        </a:hlink>
        <a:folHlink>
          <a:srgbClr val="FF9966"/>
        </a:folHlink>
      </a:clrScheme>
      <a:clrMap bg1="dk2" tx1="lt1" bg2="dk1" tx2="lt2" accent1="accent1" accent2="accent2" accent3="accent3" accent4="accent4" accent5="accent5" accent6="accent6" hlink="hlink" folHlink="folHlink"/>
    </a:extraClrScheme>
    <a:extraClrScheme>
      <a:clrScheme name="Balloons 5">
        <a:dk1>
          <a:srgbClr val="666699"/>
        </a:dk1>
        <a:lt1>
          <a:srgbClr val="FFFFFF"/>
        </a:lt1>
        <a:dk2>
          <a:srgbClr val="000066"/>
        </a:dk2>
        <a:lt2>
          <a:srgbClr val="CCECFF"/>
        </a:lt2>
        <a:accent1>
          <a:srgbClr val="009999"/>
        </a:accent1>
        <a:accent2>
          <a:srgbClr val="0099CC"/>
        </a:accent2>
        <a:accent3>
          <a:srgbClr val="AAAAB8"/>
        </a:accent3>
        <a:accent4>
          <a:srgbClr val="DADADA"/>
        </a:accent4>
        <a:accent5>
          <a:srgbClr val="AACACA"/>
        </a:accent5>
        <a:accent6>
          <a:srgbClr val="008AB9"/>
        </a:accent6>
        <a:hlink>
          <a:srgbClr val="CC99FF"/>
        </a:hlink>
        <a:folHlink>
          <a:srgbClr val="3366CC"/>
        </a:folHlink>
      </a:clrScheme>
      <a:clrMap bg1="dk2" tx1="lt1" bg2="dk1" tx2="lt2" accent1="accent1" accent2="accent2" accent3="accent3" accent4="accent4" accent5="accent5" accent6="accent6" hlink="hlink" folHlink="folHlink"/>
    </a:extraClrScheme>
    <a:extraClrScheme>
      <a:clrScheme name="Balloons 6">
        <a:dk1>
          <a:srgbClr val="99CC00"/>
        </a:dk1>
        <a:lt1>
          <a:srgbClr val="FFFFFF"/>
        </a:lt1>
        <a:dk2>
          <a:srgbClr val="009900"/>
        </a:dk2>
        <a:lt2>
          <a:srgbClr val="FFFF99"/>
        </a:lt2>
        <a:accent1>
          <a:srgbClr val="336600"/>
        </a:accent1>
        <a:accent2>
          <a:srgbClr val="008000"/>
        </a:accent2>
        <a:accent3>
          <a:srgbClr val="AACAAA"/>
        </a:accent3>
        <a:accent4>
          <a:srgbClr val="DADADA"/>
        </a:accent4>
        <a:accent5>
          <a:srgbClr val="ADB8AA"/>
        </a:accent5>
        <a:accent6>
          <a:srgbClr val="007300"/>
        </a:accent6>
        <a:hlink>
          <a:srgbClr val="CCCC00"/>
        </a:hlink>
        <a:folHlink>
          <a:srgbClr val="33CC33"/>
        </a:folHlink>
      </a:clrScheme>
      <a:clrMap bg1="dk2" tx1="lt1" bg2="dk1" tx2="lt2" accent1="accent1" accent2="accent2" accent3="accent3" accent4="accent4" accent5="accent5" accent6="accent6" hlink="hlink" folHlink="folHlink"/>
    </a:extraClrScheme>
    <a:extraClrScheme>
      <a:clrScheme name="Balloons 7">
        <a:dk1>
          <a:srgbClr val="000066"/>
        </a:dk1>
        <a:lt1>
          <a:srgbClr val="E1F4FF"/>
        </a:lt1>
        <a:dk2>
          <a:srgbClr val="000066"/>
        </a:dk2>
        <a:lt2>
          <a:srgbClr val="CCCCFF"/>
        </a:lt2>
        <a:accent1>
          <a:srgbClr val="9999FF"/>
        </a:accent1>
        <a:accent2>
          <a:srgbClr val="33CCCC"/>
        </a:accent2>
        <a:accent3>
          <a:srgbClr val="EEF8FF"/>
        </a:accent3>
        <a:accent4>
          <a:srgbClr val="000056"/>
        </a:accent4>
        <a:accent5>
          <a:srgbClr val="CACAFF"/>
        </a:accent5>
        <a:accent6>
          <a:srgbClr val="2DB9B9"/>
        </a:accent6>
        <a:hlink>
          <a:srgbClr val="66FFFF"/>
        </a:hlink>
        <a:folHlink>
          <a:srgbClr val="660066"/>
        </a:folHlink>
      </a:clrScheme>
      <a:clrMap bg1="lt1" tx1="dk1" bg2="lt2" tx2="dk2" accent1="accent1" accent2="accent2" accent3="accent3" accent4="accent4" accent5="accent5" accent6="accent6" hlink="hlink" folHlink="folHlink"/>
    </a:extraClrScheme>
    <a:extraClrScheme>
      <a:clrScheme name="Balloons 8">
        <a:dk1>
          <a:srgbClr val="006699"/>
        </a:dk1>
        <a:lt1>
          <a:srgbClr val="FFFFFF"/>
        </a:lt1>
        <a:dk2>
          <a:srgbClr val="006666"/>
        </a:dk2>
        <a:lt2>
          <a:srgbClr val="FFFFCC"/>
        </a:lt2>
        <a:accent1>
          <a:srgbClr val="EDFAD2"/>
        </a:accent1>
        <a:accent2>
          <a:srgbClr val="EBF7FF"/>
        </a:accent2>
        <a:accent3>
          <a:srgbClr val="FFFFFF"/>
        </a:accent3>
        <a:accent4>
          <a:srgbClr val="005682"/>
        </a:accent4>
        <a:accent5>
          <a:srgbClr val="F4FCE5"/>
        </a:accent5>
        <a:accent6>
          <a:srgbClr val="D5E0E7"/>
        </a:accent6>
        <a:hlink>
          <a:srgbClr val="CC99FF"/>
        </a:hlink>
        <a:folHlink>
          <a:srgbClr val="F2DFFD"/>
        </a:folHlink>
      </a:clrScheme>
      <a:clrMap bg1="lt1" tx1="dk1" bg2="lt2" tx2="dk2" accent1="accent1" accent2="accent2" accent3="accent3" accent4="accent4" accent5="accent5" accent6="accent6" hlink="hlink" folHlink="folHlink"/>
    </a:extraClrScheme>
    <a:extraClrScheme>
      <a:clrScheme name="Balloons 9">
        <a:dk1>
          <a:srgbClr val="000000"/>
        </a:dk1>
        <a:lt1>
          <a:srgbClr val="FFFFFF"/>
        </a:lt1>
        <a:dk2>
          <a:srgbClr val="000000"/>
        </a:dk2>
        <a:lt2>
          <a:srgbClr val="FFCC99"/>
        </a:lt2>
        <a:accent1>
          <a:srgbClr val="FF9900"/>
        </a:accent1>
        <a:accent2>
          <a:srgbClr val="FF99CC"/>
        </a:accent2>
        <a:accent3>
          <a:srgbClr val="FFFFFF"/>
        </a:accent3>
        <a:accent4>
          <a:srgbClr val="000000"/>
        </a:accent4>
        <a:accent5>
          <a:srgbClr val="FFCAAA"/>
        </a:accent5>
        <a:accent6>
          <a:srgbClr val="E78AB9"/>
        </a:accent6>
        <a:hlink>
          <a:srgbClr val="FF9999"/>
        </a:hlink>
        <a:folHlink>
          <a:srgbClr val="FFFF9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8221</TotalTime>
  <Words>16938</Words>
  <Application>Microsoft Office PowerPoint</Application>
  <PresentationFormat>全屏显示(4:3)</PresentationFormat>
  <Paragraphs>1132</Paragraphs>
  <Slides>109</Slides>
  <Notes>0</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109</vt:i4>
      </vt:variant>
    </vt:vector>
  </HeadingPairs>
  <TitlesOfParts>
    <vt:vector size="112" baseType="lpstr">
      <vt:lpstr>Balloons</vt:lpstr>
      <vt:lpstr>Equation</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南京建筑工程学院</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没有幻灯片标题</dc:title>
  <dc:creator>基础部</dc:creator>
  <cp:lastModifiedBy>chenjing</cp:lastModifiedBy>
  <cp:revision>306</cp:revision>
  <dcterms:created xsi:type="dcterms:W3CDTF">2001-03-15T01:39:43Z</dcterms:created>
  <dcterms:modified xsi:type="dcterms:W3CDTF">2019-10-29T02:02:31Z</dcterms:modified>
</cp:coreProperties>
</file>